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0" r:id="rId3"/>
    <p:sldId id="258" r:id="rId4"/>
    <p:sldId id="270" r:id="rId5"/>
    <p:sldId id="269" r:id="rId6"/>
    <p:sldId id="341" r:id="rId7"/>
    <p:sldId id="271" r:id="rId8"/>
    <p:sldId id="273" r:id="rId9"/>
    <p:sldId id="264" r:id="rId10"/>
    <p:sldId id="276" r:id="rId11"/>
    <p:sldId id="262" r:id="rId12"/>
    <p:sldId id="277" r:id="rId13"/>
    <p:sldId id="275" r:id="rId14"/>
    <p:sldId id="278" r:id="rId15"/>
    <p:sldId id="274" r:id="rId16"/>
    <p:sldId id="349" r:id="rId17"/>
    <p:sldId id="350" r:id="rId18"/>
    <p:sldId id="351" r:id="rId19"/>
    <p:sldId id="352" r:id="rId20"/>
    <p:sldId id="353" r:id="rId21"/>
    <p:sldId id="359" r:id="rId22"/>
    <p:sldId id="354" r:id="rId23"/>
    <p:sldId id="355" r:id="rId24"/>
    <p:sldId id="356" r:id="rId25"/>
    <p:sldId id="357" r:id="rId26"/>
    <p:sldId id="358" r:id="rId27"/>
    <p:sldId id="360" r:id="rId2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292"/>
  </p:normalViewPr>
  <p:slideViewPr>
    <p:cSldViewPr snapToGrid="0" snapToObjects="1"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918-51DD-C546-BE51-FACF7638A38E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5BDED-29F6-D44F-B0C2-43F1BF24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F61DA-9B12-CB42-B67C-55CBEEE5BAF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0E498-2167-DB4E-B354-ED7F7D70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logical vector - either TRUE or FALSE- these are special built-in objects in 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logical vector - either TRUE or FALSE- these are special built-in objects in 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we have a FALSE in the first position because the </a:t>
            </a:r>
            <a:r>
              <a:rPr lang="en-US" dirty="0" err="1"/>
              <a:t>bmi</a:t>
            </a:r>
            <a:r>
              <a:rPr lang="en-US" dirty="0"/>
              <a:t> 25.16239  has rounded when printed.  </a:t>
            </a:r>
          </a:p>
          <a:p>
            <a:r>
              <a:rPr lang="en-US" dirty="0"/>
              <a:t>We have</a:t>
            </a:r>
            <a:r>
              <a:rPr lang="en-US" baseline="0" dirty="0"/>
              <a:t> to be very careful using == with numeric values.  It’s better to use inequalities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0E498-2167-DB4E-B354-ED7F7D702F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do truth tables for AND and OR</a:t>
            </a:r>
          </a:p>
          <a:p>
            <a:endParaRPr lang="en-US" sz="2200">
              <a:latin typeface="Lucida Grande" charset="0"/>
              <a:cs typeface="Lucida Grande" charset="0"/>
              <a:sym typeface="Lucida Grande" charset="0"/>
            </a:endParaRP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useful for finding data that matches multiple conditions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0E498-2167-DB4E-B354-ED7F7D702F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07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What</a:t>
            </a:r>
            <a:r>
              <a:rPr lang="ja-JP" altLang="en-US" sz="2200">
                <a:latin typeface="Arial"/>
                <a:cs typeface="Lucida Grande" charset="0"/>
                <a:sym typeface="Lucida Grande" charset="0"/>
              </a:rPr>
              <a:t>’</a:t>
            </a:r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s happening in the example?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AA67-CA9B-444C-A1B3-03396E4C5DE6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llkey.com/little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.berkeley.edu/users/nolan/data/afamily.rd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and</a:t>
            </a:r>
            <a:br>
              <a:rPr lang="en-US" dirty="0"/>
            </a:br>
            <a:r>
              <a:rPr lang="en-US" dirty="0"/>
              <a:t>Vectors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Values</a:t>
            </a:r>
          </a:p>
        </p:txBody>
      </p:sp>
      <p:sp>
        <p:nvSpPr>
          <p:cNvPr id="56321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The missing value symbol is </a:t>
            </a:r>
            <a:r>
              <a:rPr lang="en-US" sz="3100" dirty="0">
                <a:latin typeface="Monaco" charset="0"/>
                <a:cs typeface="Monaco" charset="0"/>
                <a:sym typeface="Monaco" charset="0"/>
              </a:rPr>
              <a:t>NA</a:t>
            </a:r>
            <a:r>
              <a:rPr lang="en-US" dirty="0"/>
              <a:t>  </a:t>
            </a:r>
          </a:p>
          <a:p>
            <a:r>
              <a:rPr lang="en-US" dirty="0"/>
              <a:t>It stands for “Not Available”</a:t>
            </a:r>
          </a:p>
          <a:p>
            <a:r>
              <a:rPr lang="en-US" sz="3400" dirty="0">
                <a:latin typeface="Monaco" charset="0"/>
                <a:cs typeface="Monaco" charset="0"/>
                <a:sym typeface="Monaco" charset="0"/>
              </a:rPr>
              <a:t>NA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can be an element of a vector of any type  </a:t>
            </a:r>
          </a:p>
          <a:p>
            <a:r>
              <a:rPr lang="en-US" dirty="0">
                <a:latin typeface="Monaco" charset="0"/>
                <a:cs typeface="Monaco" charset="0"/>
                <a:sym typeface="Monaco" charset="0"/>
              </a:rPr>
              <a:t>NA</a:t>
            </a:r>
            <a:r>
              <a:rPr lang="en-US" dirty="0"/>
              <a:t> is different from the character string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NA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</a:p>
          <a:p>
            <a:r>
              <a:rPr lang="en-US" dirty="0"/>
              <a:t>You can check for the presence of 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NA</a:t>
            </a:r>
            <a:r>
              <a:rPr lang="en-US" sz="2800" dirty="0"/>
              <a:t> </a:t>
            </a:r>
            <a:r>
              <a:rPr lang="en-US" dirty="0"/>
              <a:t>values using the </a:t>
            </a:r>
            <a:r>
              <a:rPr lang="en-US" sz="2600" b="1" dirty="0" err="1">
                <a:solidFill>
                  <a:srgbClr val="0000FF"/>
                </a:solidFill>
                <a:latin typeface="Calibri"/>
                <a:cs typeface="Calibri"/>
                <a:sym typeface="Monaco" charset="0"/>
              </a:rPr>
              <a:t>is.na</a:t>
            </a:r>
            <a:r>
              <a:rPr lang="en-US" sz="2600" b="1" dirty="0">
                <a:solidFill>
                  <a:srgbClr val="0000FF"/>
                </a:solidFill>
                <a:latin typeface="Calibri"/>
                <a:cs typeface="Calibri"/>
                <a:sym typeface="Monaco" charset="0"/>
              </a:rPr>
              <a:t>()</a:t>
            </a:r>
            <a:r>
              <a:rPr lang="en-US" sz="26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dirty="0"/>
              <a:t>function.</a:t>
            </a:r>
            <a:endParaRPr lang="en-US" sz="170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1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Values</a:t>
            </a:r>
          </a:p>
        </p:txBody>
      </p:sp>
      <p:sp>
        <p:nvSpPr>
          <p:cNvPr id="56321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6067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Other special values are </a:t>
            </a: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NaN</a:t>
            </a:r>
            <a:r>
              <a:rPr lang="en-US" dirty="0"/>
              <a:t>, for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not a number,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which typically arises when you try to compute an indeterminate form such as 0/0.</a:t>
            </a:r>
          </a:p>
          <a:p>
            <a:pPr marL="0" indent="0">
              <a:buNone/>
            </a:pPr>
            <a:r>
              <a:rPr lang="en-US" dirty="0"/>
              <a:t>&gt; 0/0</a:t>
            </a: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The result of dividing a non-zero number by zero is </a:t>
            </a: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Inf</a:t>
            </a:r>
            <a:r>
              <a:rPr lang="en-US" dirty="0"/>
              <a:t> (or 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-</a:t>
            </a: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Inf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&gt; 12/0</a:t>
            </a: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Inf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Values</a:t>
            </a:r>
          </a:p>
        </p:txBody>
      </p:sp>
      <p:sp>
        <p:nvSpPr>
          <p:cNvPr id="56321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6067"/>
          </a:xfrm>
          <a:ln/>
        </p:spPr>
        <p:txBody>
          <a:bodyPr>
            <a:normAutofit/>
          </a:bodyPr>
          <a:lstStyle/>
          <a:p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NULL</a:t>
            </a:r>
            <a:r>
              <a:rPr lang="en-US" dirty="0">
                <a:sym typeface="Monaco" charset="0"/>
              </a:rPr>
              <a:t> is a special value that denotes an empty vector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names(</a:t>
            </a:r>
            <a:r>
              <a:rPr lang="en-US" b="1" dirty="0" err="1">
                <a:solidFill>
                  <a:srgbClr val="0000FF"/>
                </a:solidFill>
              </a:rPr>
              <a:t>fweight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NULL  </a:t>
            </a:r>
          </a:p>
          <a:p>
            <a:r>
              <a:rPr lang="en-US" dirty="0"/>
              <a:t>Here we asked for the names of the elements of the vector </a:t>
            </a:r>
            <a:r>
              <a:rPr lang="en-US" dirty="0" err="1"/>
              <a:t>fweight</a:t>
            </a:r>
            <a:r>
              <a:rPr lang="en-US" dirty="0"/>
              <a:t>. The function names returns a character vector of element names. Since this vector has no element names, the return value is a NULL vector</a:t>
            </a:r>
          </a:p>
        </p:txBody>
      </p:sp>
    </p:spTree>
    <p:extLst>
      <p:ext uri="{BB962C8B-B14F-4D97-AF65-F5344CB8AC3E}">
        <p14:creationId xmlns:p14="http://schemas.microsoft.com/office/powerpoint/2010/main" val="168786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out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Retrieve the number of elements in the vector</a:t>
            </a:r>
          </a:p>
          <a:p>
            <a:r>
              <a:rPr lang="en-US" dirty="0"/>
              <a:t>Examine the first 6 elements in the vector</a:t>
            </a:r>
          </a:p>
          <a:p>
            <a:r>
              <a:rPr lang="en-US" dirty="0"/>
              <a:t>Elements can have names – height has names </a:t>
            </a:r>
          </a:p>
          <a:p>
            <a:r>
              <a:rPr lang="en-US" dirty="0"/>
              <a:t>Are any of the elements in the vector missing?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39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length(</a:t>
            </a:r>
            <a:r>
              <a:rPr lang="en-US" b="1" dirty="0" err="1">
                <a:solidFill>
                  <a:srgbClr val="0000FF"/>
                </a:solidFill>
              </a:rPr>
              <a:t>fweight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14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head(</a:t>
            </a:r>
            <a:r>
              <a:rPr lang="en-US" b="1" dirty="0" err="1">
                <a:solidFill>
                  <a:srgbClr val="0000FF"/>
                </a:solidFill>
              </a:rPr>
              <a:t>fweight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175 125 185 156  98 190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names(</a:t>
            </a:r>
            <a:r>
              <a:rPr lang="en-US" b="1" dirty="0" err="1">
                <a:solidFill>
                  <a:srgbClr val="0000FF"/>
                </a:solidFill>
              </a:rPr>
              <a:t>fheight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"a" "b" "c" "d" "e" "f" "g" "h" "</a:t>
            </a:r>
            <a:r>
              <a:rPr lang="en-US" dirty="0" err="1"/>
              <a:t>i</a:t>
            </a:r>
            <a:r>
              <a:rPr lang="en-US" dirty="0"/>
              <a:t>" "j" "k" "l" "m" "n"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>
                <a:solidFill>
                  <a:srgbClr val="0000FF"/>
                </a:solidFill>
              </a:rPr>
              <a:t>is.na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fweight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[1] FALSE FALSE FALSE FALSE FALSE FALSE FALSE FALSE …</a:t>
            </a:r>
          </a:p>
        </p:txBody>
      </p:sp>
    </p:spTree>
    <p:extLst>
      <p:ext uri="{BB962C8B-B14F-4D97-AF65-F5344CB8AC3E}">
        <p14:creationId xmlns:p14="http://schemas.microsoft.com/office/powerpoint/2010/main" val="10929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out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Aggregator functions operate on the elements of the vector</a:t>
            </a:r>
          </a:p>
          <a:p>
            <a:r>
              <a:rPr lang="en-US" dirty="0"/>
              <a:t>Functions can tell us the about the data type </a:t>
            </a:r>
          </a:p>
          <a:p>
            <a:r>
              <a:rPr lang="en-US" dirty="0"/>
              <a:t>Check if a vector is empty</a:t>
            </a:r>
          </a:p>
          <a:p>
            <a:r>
              <a:rPr lang="en-US" dirty="0"/>
              <a:t>Convert a vector to a specified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495800" cy="5139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min(</a:t>
            </a:r>
            <a:r>
              <a:rPr lang="en-US" b="1" dirty="0" err="1">
                <a:solidFill>
                  <a:srgbClr val="0000FF"/>
                </a:solidFill>
              </a:rPr>
              <a:t>fweight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98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>
                <a:solidFill>
                  <a:srgbClr val="0000FF"/>
                </a:solidFill>
              </a:rPr>
              <a:t>is.logical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fweight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FALSE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>
                <a:solidFill>
                  <a:srgbClr val="0000FF"/>
                </a:solidFill>
              </a:rPr>
              <a:t>is.null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fheight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FALSE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>
                <a:solidFill>
                  <a:srgbClr val="0000FF"/>
                </a:solidFill>
              </a:rPr>
              <a:t>as.numeric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fsex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[1] 2 1 2 2 1 1 2 1 2 2 1 2 2 1 </a:t>
            </a:r>
          </a:p>
        </p:txBody>
      </p:sp>
    </p:spTree>
    <p:extLst>
      <p:ext uri="{BB962C8B-B14F-4D97-AF65-F5344CB8AC3E}">
        <p14:creationId xmlns:p14="http://schemas.microsoft.com/office/powerpoint/2010/main" val="32372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manage variables in the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39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 names of all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one or more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 objects for future use</a:t>
            </a:r>
          </a:p>
          <a:p>
            <a:r>
              <a:rPr lang="en-US" dirty="0"/>
              <a:t>Restore saved variables</a:t>
            </a:r>
          </a:p>
          <a:p>
            <a:r>
              <a:rPr lang="en-US" dirty="0"/>
              <a:t>Save an entire workspace, and it will automatically load when you start R again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39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>
                <a:solidFill>
                  <a:srgbClr val="0000FF"/>
                </a:solidFill>
              </a:rPr>
              <a:t>ls</a:t>
            </a:r>
            <a:r>
              <a:rPr lang="en-US" b="1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[1] "</a:t>
            </a:r>
            <a:r>
              <a:rPr lang="en-US" dirty="0" err="1"/>
              <a:t>fage</a:t>
            </a:r>
            <a:r>
              <a:rPr lang="en-US" dirty="0"/>
              <a:t>"   "family" "</a:t>
            </a:r>
            <a:r>
              <a:rPr lang="en-US" dirty="0" err="1"/>
              <a:t>fbmi</a:t>
            </a:r>
            <a:r>
              <a:rPr lang="en-US" dirty="0"/>
              <a:t>"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>
                <a:solidFill>
                  <a:srgbClr val="0000FF"/>
                </a:solidFill>
              </a:rPr>
              <a:t>rm</a:t>
            </a:r>
            <a:r>
              <a:rPr lang="en-US" b="1" dirty="0">
                <a:solidFill>
                  <a:srgbClr val="0000FF"/>
                </a:solidFill>
              </a:rPr>
              <a:t>(x)</a:t>
            </a: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save(</a:t>
            </a:r>
            <a:r>
              <a:rPr lang="en-US" b="1" dirty="0" err="1">
                <a:solidFill>
                  <a:srgbClr val="0000FF"/>
                </a:solidFill>
              </a:rPr>
              <a:t>fage</a:t>
            </a:r>
            <a:r>
              <a:rPr lang="en-US" b="1" dirty="0">
                <a:solidFill>
                  <a:srgbClr val="0000FF"/>
                </a:solidFill>
              </a:rPr>
              <a:t>, </a:t>
            </a:r>
            <a:r>
              <a:rPr lang="en-US" b="1" dirty="0" err="1">
                <a:solidFill>
                  <a:srgbClr val="0000FF"/>
                </a:solidFill>
              </a:rPr>
              <a:t>fbmi</a:t>
            </a:r>
            <a:r>
              <a:rPr lang="en-US" b="1" dirty="0">
                <a:solidFill>
                  <a:srgbClr val="0000FF"/>
                </a:solidFill>
              </a:rPr>
              <a:t>, </a:t>
            </a:r>
            <a:r>
              <a:rPr lang="en-US" b="1" dirty="0" err="1">
                <a:solidFill>
                  <a:srgbClr val="0000FF"/>
                </a:solidFill>
              </a:rPr>
              <a:t>fweight</a:t>
            </a:r>
            <a:r>
              <a:rPr lang="en-US" b="1" dirty="0">
                <a:solidFill>
                  <a:srgbClr val="0000FF"/>
                </a:solidFill>
              </a:rPr>
              <a:t>, </a:t>
            </a:r>
            <a:r>
              <a:rPr lang="en-US" b="1" dirty="0" err="1">
                <a:solidFill>
                  <a:srgbClr val="0000FF"/>
                </a:solidFill>
              </a:rPr>
              <a:t>fheight</a:t>
            </a:r>
            <a:r>
              <a:rPr lang="en-US" b="1" dirty="0">
                <a:solidFill>
                  <a:srgbClr val="0000FF"/>
                </a:solidFill>
              </a:rPr>
              <a:t>, </a:t>
            </a:r>
            <a:r>
              <a:rPr lang="en-US" b="1" dirty="0" err="1">
                <a:solidFill>
                  <a:srgbClr val="0000FF"/>
                </a:solidFill>
              </a:rPr>
              <a:t>fsex</a:t>
            </a:r>
            <a:r>
              <a:rPr lang="en-US" b="1" dirty="0">
                <a:solidFill>
                  <a:srgbClr val="0000FF"/>
                </a:solidFill>
              </a:rPr>
              <a:t>, file="cdc200.rda")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load("cdc200.rda")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Save workspace image? [y/n/c]:</a:t>
            </a:r>
          </a:p>
          <a:p>
            <a:pPr marL="0" indent="0">
              <a:buNone/>
            </a:pPr>
            <a:r>
              <a:rPr lang="en-US" dirty="0"/>
              <a:t>BUT IT KEEPS EVERYTHING!!</a:t>
            </a:r>
          </a:p>
        </p:txBody>
      </p:sp>
    </p:spTree>
    <p:extLst>
      <p:ext uri="{BB962C8B-B14F-4D97-AF65-F5344CB8AC3E}">
        <p14:creationId xmlns:p14="http://schemas.microsoft.com/office/powerpoint/2010/main" val="172289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Logical Operations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7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Logical/Relational Operators</a:t>
            </a:r>
          </a:p>
        </p:txBody>
      </p:sp>
      <p:sp>
        <p:nvSpPr>
          <p:cNvPr id="72705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3400" dirty="0"/>
              <a:t>In addition to operators such as +, -, *, and /  R also has logical operators</a:t>
            </a:r>
          </a:p>
          <a:p>
            <a:r>
              <a:rPr lang="en-US" sz="3400" dirty="0"/>
              <a:t>They are relational operators                          </a:t>
            </a:r>
            <a:r>
              <a:rPr lang="en-US" sz="3400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  <a:r>
              <a:rPr lang="en-US" sz="3400" dirty="0"/>
              <a:t>, </a:t>
            </a:r>
            <a:r>
              <a:rPr lang="en-US" sz="34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3400" dirty="0"/>
              <a:t>, </a:t>
            </a:r>
            <a:r>
              <a:rPr lang="en-US" sz="3400" dirty="0">
                <a:solidFill>
                  <a:srgbClr val="0000FF"/>
                </a:solidFill>
                <a:latin typeface="Courier"/>
                <a:cs typeface="Courier"/>
              </a:rPr>
              <a:t>&gt;=</a:t>
            </a:r>
            <a:r>
              <a:rPr lang="en-US" sz="3400" dirty="0"/>
              <a:t>, </a:t>
            </a:r>
            <a:r>
              <a:rPr lang="en-US" sz="3400" dirty="0">
                <a:solidFill>
                  <a:srgbClr val="0000FF"/>
                </a:solidFill>
                <a:latin typeface="Courier"/>
                <a:cs typeface="Courier"/>
              </a:rPr>
              <a:t>&lt;=</a:t>
            </a:r>
            <a:r>
              <a:rPr lang="en-US" sz="3400" dirty="0"/>
              <a:t>, </a:t>
            </a:r>
            <a:r>
              <a:rPr lang="en-US" sz="3400" dirty="0">
                <a:solidFill>
                  <a:srgbClr val="0000FF"/>
                </a:solidFill>
                <a:latin typeface="Courier"/>
                <a:cs typeface="Courier"/>
              </a:rPr>
              <a:t>!=</a:t>
            </a:r>
            <a:r>
              <a:rPr lang="en-US" sz="3400" dirty="0"/>
              <a:t>, and </a:t>
            </a:r>
            <a:r>
              <a:rPr lang="en-US" sz="3400" dirty="0">
                <a:solidFill>
                  <a:srgbClr val="0000FF"/>
                </a:solidFill>
                <a:latin typeface="Courier"/>
                <a:cs typeface="Courier"/>
              </a:rPr>
              <a:t>==</a:t>
            </a:r>
          </a:p>
          <a:p>
            <a:r>
              <a:rPr lang="en-US" sz="3400" dirty="0"/>
              <a:t>These return a value of TRUE or FALSE</a:t>
            </a:r>
          </a:p>
          <a:p>
            <a:r>
              <a:rPr lang="en-US" sz="3400" dirty="0"/>
              <a:t>They are also </a:t>
            </a:r>
            <a:r>
              <a:rPr lang="en-US" sz="3400" dirty="0" err="1"/>
              <a:t>vectorized</a:t>
            </a:r>
            <a:r>
              <a:rPr lang="en-US" sz="3400" dirty="0"/>
              <a:t> 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4 &lt; 3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[1] FALSE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"a" == "A"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[1] FALSE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"A" == "A"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[1] TRUE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4 != 3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[1] TRUE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6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77333"/>
            <a:ext cx="8229600" cy="5740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&gt; </a:t>
            </a:r>
            <a:r>
              <a:rPr lang="en-US" sz="2400" dirty="0" err="1">
                <a:latin typeface="Courier"/>
                <a:cs typeface="Courier"/>
              </a:rPr>
              <a:t>fweight</a:t>
            </a:r>
            <a:r>
              <a:rPr lang="en-US" sz="2400" dirty="0">
                <a:latin typeface="Courier"/>
                <a:cs typeface="Courier"/>
              </a:rPr>
              <a:t> &gt; 150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[1] TRUE FALSE  TRUE  TRUE FALSE  TRUE  TRUE FALSE    [9] TRUE  TRUE TRUE FALSE FALSE FALSE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&gt; </a:t>
            </a:r>
            <a:r>
              <a:rPr lang="en-US" sz="2400" dirty="0" err="1">
                <a:latin typeface="Courier"/>
                <a:cs typeface="Courier"/>
              </a:rPr>
              <a:t>fsex</a:t>
            </a:r>
            <a:r>
              <a:rPr lang="en-US" sz="2400" dirty="0">
                <a:latin typeface="Courier"/>
                <a:cs typeface="Courier"/>
              </a:rPr>
              <a:t> !="m"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[1] FALSE  TRUE FALSE FALSE  TRUE  TRUE FALSE  TRUE  [9] FALSE FALSE TRUE FALSE FALSE  TRUE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&gt; </a:t>
            </a:r>
            <a:r>
              <a:rPr lang="en-US" sz="2400" dirty="0" err="1">
                <a:latin typeface="Courier"/>
                <a:cs typeface="Courier"/>
              </a:rPr>
              <a:t>fbmi</a:t>
            </a:r>
            <a:r>
              <a:rPr lang="en-US" sz="2400" dirty="0">
                <a:latin typeface="Courier"/>
                <a:cs typeface="Courier"/>
              </a:rPr>
              <a:t> == 25.16239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[1] FALSE FALSE FALSE FALSE FALSE FALSE …</a:t>
            </a:r>
          </a:p>
        </p:txBody>
      </p:sp>
    </p:spTree>
    <p:extLst>
      <p:ext uri="{BB962C8B-B14F-4D97-AF65-F5344CB8AC3E}">
        <p14:creationId xmlns:p14="http://schemas.microsoft.com/office/powerpoint/2010/main" val="996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8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Think in terms of variables – an ordered collection of measurements on a group of subjects</a:t>
            </a:r>
          </a:p>
          <a:p>
            <a:r>
              <a:rPr lang="en-US" dirty="0"/>
              <a:t>Care about the kind </a:t>
            </a:r>
            <a:r>
              <a:rPr lang="en-US"/>
              <a:t>of measuremet</a:t>
            </a:r>
            <a:r>
              <a:rPr lang="en-US" dirty="0"/>
              <a:t> values: it informs the type of analysis we might perform, e.g., it makes sense to compute the mean/median of numeric values, but not categorical values</a:t>
            </a:r>
          </a:p>
          <a:p>
            <a:r>
              <a:rPr lang="en-US" dirty="0"/>
              <a:t>Care about missing data – we adjust our analyses depending on the amount and kind of </a:t>
            </a:r>
            <a:r>
              <a:rPr lang="en-US" dirty="0" err="1"/>
              <a:t>missingness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9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Weights of the women in our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4600"/>
          </a:xfrm>
        </p:spPr>
        <p:txBody>
          <a:bodyPr>
            <a:normAutofit/>
          </a:bodyPr>
          <a:lstStyle/>
          <a:p>
            <a:r>
              <a:rPr lang="en-US" dirty="0"/>
              <a:t>Create a logical expression that identifies the women in the family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&gt;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fsex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== "f"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[1] FALSE  TRUE FALSE FALSE  TRUE  TRUE FALSE   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[8] TRUE FALSE FALSE TRUE FALSE FALSE  TRUE</a:t>
            </a:r>
          </a:p>
        </p:txBody>
      </p:sp>
    </p:spTree>
    <p:extLst>
      <p:ext uri="{BB962C8B-B14F-4D97-AF65-F5344CB8AC3E}">
        <p14:creationId xmlns:p14="http://schemas.microsoft.com/office/powerpoint/2010/main" val="133306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0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72705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sz="3400" dirty="0"/>
              <a:t>Boolean algebra is a mathematical formalization of the truth or falsity of statements.  </a:t>
            </a:r>
          </a:p>
          <a:p>
            <a:r>
              <a:rPr lang="en-US" sz="3400" dirty="0"/>
              <a:t>It has three operations, </a:t>
            </a:r>
            <a:r>
              <a:rPr lang="ja-JP" altLang="en-US" sz="3400" dirty="0">
                <a:latin typeface="Arial"/>
              </a:rPr>
              <a:t>“</a:t>
            </a:r>
            <a:r>
              <a:rPr lang="en-US" sz="3400" dirty="0"/>
              <a:t>not,</a:t>
            </a:r>
            <a:r>
              <a:rPr lang="ja-JP" altLang="en-US" sz="3400" dirty="0">
                <a:latin typeface="Arial"/>
              </a:rPr>
              <a:t>”</a:t>
            </a:r>
            <a:r>
              <a:rPr lang="en-US" sz="3400" dirty="0"/>
              <a:t> </a:t>
            </a:r>
            <a:r>
              <a:rPr lang="ja-JP" altLang="en-US" sz="3400" dirty="0">
                <a:latin typeface="Arial"/>
              </a:rPr>
              <a:t>“</a:t>
            </a:r>
            <a:r>
              <a:rPr lang="en-US" sz="3400" dirty="0"/>
              <a:t>or,</a:t>
            </a:r>
            <a:r>
              <a:rPr lang="ja-JP" altLang="en-US" sz="3400" dirty="0">
                <a:latin typeface="Arial"/>
              </a:rPr>
              <a:t>”</a:t>
            </a:r>
            <a:r>
              <a:rPr lang="en-US" sz="3400" dirty="0"/>
              <a:t> and </a:t>
            </a:r>
            <a:r>
              <a:rPr lang="ja-JP" altLang="en-US" sz="3400" dirty="0">
                <a:latin typeface="Arial"/>
              </a:rPr>
              <a:t>“</a:t>
            </a:r>
            <a:r>
              <a:rPr lang="en-US" sz="3400" dirty="0"/>
              <a:t>and.</a:t>
            </a:r>
            <a:r>
              <a:rPr lang="ja-JP" altLang="en-US" sz="3400" dirty="0">
                <a:latin typeface="Arial"/>
              </a:rPr>
              <a:t>”</a:t>
            </a:r>
            <a:r>
              <a:rPr lang="en-US" sz="3400" dirty="0"/>
              <a:t>  </a:t>
            </a:r>
          </a:p>
          <a:p>
            <a:r>
              <a:rPr lang="en-US" sz="3400" dirty="0"/>
              <a:t>Boolean algebra tells us how to evaluate the truth or falsity of </a:t>
            </a:r>
            <a:r>
              <a:rPr lang="en-US" sz="3400" i="1" dirty="0"/>
              <a:t>compound statements</a:t>
            </a:r>
            <a:r>
              <a:rPr lang="en-US" sz="3400" dirty="0"/>
              <a:t>.  </a:t>
            </a:r>
          </a:p>
          <a:p>
            <a:r>
              <a:rPr lang="en-US" sz="3400" dirty="0"/>
              <a:t>For example, if A and B are statements, some compound statements are</a:t>
            </a:r>
          </a:p>
          <a:p>
            <a:pPr marL="0" indent="0">
              <a:buNone/>
            </a:pPr>
            <a:r>
              <a:rPr lang="en-US" sz="3400" dirty="0"/>
              <a:t>				A and B</a:t>
            </a:r>
          </a:p>
          <a:p>
            <a:pPr marL="0" indent="0">
              <a:buNone/>
            </a:pPr>
            <a:r>
              <a:rPr lang="en-US" sz="3400" dirty="0"/>
              <a:t>				(not A) or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1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3729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 dirty="0"/>
              <a:t>not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operation just causes the statement following it to switch its truth value. </a:t>
            </a:r>
          </a:p>
          <a:p>
            <a:pPr marL="0" indent="0">
              <a:buNone/>
            </a:pPr>
            <a:r>
              <a:rPr lang="en-US" dirty="0"/>
              <a:t>    So not TRUE is FALSE and not FALSE is TRUE. </a:t>
            </a:r>
          </a:p>
          <a:p>
            <a:r>
              <a:rPr lang="en-US" dirty="0"/>
              <a:t>The compound statement </a:t>
            </a:r>
            <a:r>
              <a:rPr lang="en-US" dirty="0">
                <a:solidFill>
                  <a:srgbClr val="00B050"/>
                </a:solidFill>
              </a:rPr>
              <a:t>A and B </a:t>
            </a:r>
            <a:r>
              <a:rPr lang="en-US" dirty="0"/>
              <a:t>is TRUE only if both A and B are TRUE. </a:t>
            </a:r>
          </a:p>
          <a:p>
            <a:r>
              <a:rPr lang="en-US" dirty="0"/>
              <a:t>The compound statement </a:t>
            </a:r>
            <a:r>
              <a:rPr lang="en-US" dirty="0">
                <a:solidFill>
                  <a:srgbClr val="00B050"/>
                </a:solidFill>
              </a:rPr>
              <a:t>A or B </a:t>
            </a:r>
            <a:r>
              <a:rPr lang="en-US" dirty="0"/>
              <a:t>is TRUE if </a:t>
            </a:r>
            <a:r>
              <a:rPr lang="en-US" i="1" dirty="0"/>
              <a:t>either or both</a:t>
            </a:r>
            <a:r>
              <a:rPr lang="en-US" dirty="0"/>
              <a:t> A or B is TRUE.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8334"/>
          </a:xfrm>
        </p:spPr>
        <p:txBody>
          <a:bodyPr>
            <a:normAutofit/>
          </a:bodyPr>
          <a:lstStyle/>
          <a:p>
            <a:r>
              <a:rPr lang="en-US" dirty="0"/>
              <a:t>In R,  ! is for not,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&amp;</a:t>
            </a:r>
            <a:r>
              <a:rPr lang="en-US" dirty="0"/>
              <a:t> is for and, and | is for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791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&gt; !(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fweight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&gt; 150)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[1] FALSE  TRUE FALSE FALSE  TRUE FALSE FALSE   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[8] TRUE  FALSE FALSE FALSE  TRUE  TRUE  TRUE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&gt; 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fweight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&gt; 150) &amp; 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fnames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== "Tom")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[1]  TRUE FALSE FALSE FALSE FALSE FALSE FALSE  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[8] FALSE  FALSE  TRUE FALSE FALSE FALSE FALSE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&gt; 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fweight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&gt; 150) | 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fage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&gt; 65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[1]  TRUE FALSE  TRUE  TRUE FALSE  TRUE  TRUE  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[8] FALSE   TRUE  TRUE  TRUE FALSE FALSE FALSE</a:t>
            </a:r>
          </a:p>
        </p:txBody>
      </p:sp>
    </p:spTree>
    <p:extLst>
      <p:ext uri="{BB962C8B-B14F-4D97-AF65-F5344CB8AC3E}">
        <p14:creationId xmlns:p14="http://schemas.microsoft.com/office/powerpoint/2010/main" val="130873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other functions</a:t>
            </a:r>
          </a:p>
        </p:txBody>
      </p:sp>
      <p:sp>
        <p:nvSpPr>
          <p:cNvPr id="77825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37667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Two useful aggregator functions that operate on logical vectors are </a:t>
            </a:r>
            <a:r>
              <a:rPr lang="en-US" b="1" dirty="0">
                <a:solidFill>
                  <a:srgbClr val="0000FF"/>
                </a:solidFill>
              </a:rPr>
              <a:t>all</a:t>
            </a:r>
            <a:r>
              <a:rPr lang="en-US" dirty="0"/>
              <a:t> and </a:t>
            </a:r>
            <a:r>
              <a:rPr lang="en-US" b="1" dirty="0">
                <a:solidFill>
                  <a:srgbClr val="0000FF"/>
                </a:solidFill>
              </a:rPr>
              <a:t>any</a:t>
            </a:r>
            <a:r>
              <a:rPr lang="en-US" dirty="0"/>
              <a:t>.  </a:t>
            </a:r>
          </a:p>
          <a:p>
            <a:r>
              <a:rPr lang="en-US" dirty="0"/>
              <a:t>Can you guess what they do?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all(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fage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&gt; 18)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[1] TRUE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any(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fage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&lt; 18)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[1] FALSE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any(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fweight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&lt; 150)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[1] TRUE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all(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fweight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&lt; 150)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[1]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 50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Women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over weight</a:t>
            </a:r>
          </a:p>
          <a:p>
            <a:endParaRPr lang="en-US" dirty="0"/>
          </a:p>
          <a:p>
            <a:r>
              <a:rPr lang="en-US" dirty="0"/>
              <a:t>Males who are under 70 in tall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fage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&lt; 50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fsex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== “f”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!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foverWt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fsex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== “m”) &amp;(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fheight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&lt; 70)</a:t>
            </a:r>
          </a:p>
        </p:txBody>
      </p:sp>
    </p:spTree>
    <p:extLst>
      <p:ext uri="{BB962C8B-B14F-4D97-AF65-F5344CB8AC3E}">
        <p14:creationId xmlns:p14="http://schemas.microsoft.com/office/powerpoint/2010/main" val="16460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E7C6-1CF7-9344-B4B5-ED6BA403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4D5-247B-934D-8610-7D629C2854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err="1"/>
              <a:t>fage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77 33 79 47 27 33 67 52 59 27 55 24 46 48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 err="1"/>
              <a:t>foverWt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TRUE FALSE FALSE FALSE FALSE  TRUE  TRUE FALSE  TRUE  TRUE  TRUE FALSE FALSE FALSE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www.yellkey.com</a:t>
            </a:r>
            <a:r>
              <a:rPr lang="en-US">
                <a:hlinkClick r:id="rId2"/>
              </a:rPr>
              <a:t>/little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D1F98-00A1-9443-B469-97108A5513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many TRUEs are in the vector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fage</a:t>
            </a:r>
            <a:r>
              <a:rPr lang="en-US" dirty="0"/>
              <a:t> &lt; 40) &amp; </a:t>
            </a:r>
            <a:r>
              <a:rPr lang="en-US" dirty="0" err="1"/>
              <a:t>foverWt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9303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7105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  <a:ln/>
        </p:spPr>
        <p:txBody>
          <a:bodyPr>
            <a:normAutofit fontScale="85000" lnSpcReduction="10000"/>
          </a:bodyPr>
          <a:lstStyle/>
          <a:p>
            <a:r>
              <a:rPr lang="en-US" sz="3700" dirty="0"/>
              <a:t>R has a number of built-in data types.  The three most basic types are: numeric, character, and logical.</a:t>
            </a:r>
          </a:p>
          <a:p>
            <a:r>
              <a:rPr lang="en-US" sz="3700" dirty="0"/>
              <a:t>You can check the type using the class function.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3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&gt; class(3.5)</a:t>
            </a:r>
            <a:endParaRPr lang="en-US" sz="2300" b="1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[1] "numeric"</a:t>
            </a:r>
            <a:endParaRPr lang="en-US" sz="2300" b="1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&gt; class("Hello there")</a:t>
            </a:r>
            <a:endParaRPr lang="en-US" sz="2300" b="1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[1] "character"</a:t>
            </a:r>
            <a:endParaRPr lang="en-US" sz="2300" b="1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&gt; Class(TRUE)</a:t>
            </a:r>
            <a:endParaRPr lang="en-US" sz="2300" b="1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[1] "logical"</a:t>
            </a:r>
            <a:endParaRPr lang="en-US" sz="2300" b="1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endParaRPr lang="en-US" sz="1700" dirty="0">
              <a:latin typeface="Monaco" charset="0"/>
              <a:sym typeface="Monaco" charset="0"/>
            </a:endParaRPr>
          </a:p>
          <a:p>
            <a:r>
              <a:rPr lang="en-US" sz="3700" dirty="0"/>
              <a:t>Another important type is factor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7105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  <a:ln/>
        </p:spPr>
        <p:txBody>
          <a:bodyPr>
            <a:normAutofit/>
          </a:bodyPr>
          <a:lstStyle/>
          <a:p>
            <a:endParaRPr lang="en-US" sz="1700" dirty="0">
              <a:latin typeface="Monaco" charset="0"/>
              <a:sym typeface="Monaco" charset="0"/>
            </a:endParaRPr>
          </a:p>
          <a:p>
            <a:r>
              <a:rPr lang="en-US" sz="3700" dirty="0"/>
              <a:t>Actually, the types are numeric, character, and logical </a:t>
            </a:r>
            <a:r>
              <a:rPr lang="en-US" sz="3700" b="1" i="1" dirty="0"/>
              <a:t>vectors</a:t>
            </a:r>
            <a:r>
              <a:rPr lang="en-US" sz="3700" dirty="0"/>
              <a:t>.  There</a:t>
            </a:r>
            <a:r>
              <a:rPr lang="en-US" sz="3700" dirty="0">
                <a:latin typeface="Arial"/>
              </a:rPr>
              <a:t>’</a:t>
            </a:r>
            <a:r>
              <a:rPr lang="en-US" sz="3700" dirty="0"/>
              <a:t>s no such thing as a scalar in R, just a vector of length one.</a:t>
            </a:r>
          </a:p>
        </p:txBody>
      </p:sp>
    </p:spTree>
    <p:extLst>
      <p:ext uri="{BB962C8B-B14F-4D97-AF65-F5344CB8AC3E}">
        <p14:creationId xmlns:p14="http://schemas.microsoft.com/office/powerpoint/2010/main" val="348901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Ordered</a:t>
            </a:r>
            <a:r>
              <a:rPr lang="en-US" dirty="0"/>
              <a:t> container</a:t>
            </a:r>
          </a:p>
          <a:p>
            <a:r>
              <a:rPr lang="en-US" dirty="0"/>
              <a:t>Primitive elements of the </a:t>
            </a:r>
            <a:r>
              <a:rPr lang="en-US" b="1" dirty="0"/>
              <a:t>same type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Vector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60" b="-85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451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data on a 14-member family – vectors of first names, age, gender, weight, height, whether or not they are over weight (BMI above 25).</a:t>
            </a:r>
          </a:p>
          <a:p>
            <a:r>
              <a:rPr lang="en-US" dirty="0"/>
              <a:t>What are the data types?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follow along on your computer, you can load the data with 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</a:rPr>
              <a:t>load(</a:t>
            </a:r>
            <a:r>
              <a:rPr lang="en-US" dirty="0" err="1">
                <a:solidFill>
                  <a:srgbClr val="3366FF"/>
                </a:solidFill>
              </a:rPr>
              <a:t>url</a:t>
            </a:r>
            <a:r>
              <a:rPr lang="en-US" dirty="0">
                <a:solidFill>
                  <a:srgbClr val="3366FF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hlinkClick r:id="rId2"/>
              </a:rPr>
              <a:t>"http://www.stat.berkeley.edu/users/nolan/data/afamily.rda</a:t>
            </a:r>
            <a:r>
              <a:rPr lang="en-US" dirty="0">
                <a:solidFill>
                  <a:srgbClr val="3366FF"/>
                </a:solidFill>
              </a:rPr>
              <a:t>"))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8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Names and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dirty="0"/>
              <a:t>&gt; fnames</a:t>
            </a:r>
          </a:p>
          <a:p>
            <a:pPr marL="0" indent="0">
              <a:buNone/>
            </a:pPr>
            <a:r>
              <a:rPr lang="is-IS" dirty="0"/>
              <a:t> [1] "Tom" "Maya" "Joe" "Robert" "Sue" "Liz" "Jon"</a:t>
            </a:r>
          </a:p>
          <a:p>
            <a:pPr marL="0" indent="0">
              <a:buNone/>
            </a:pPr>
            <a:r>
              <a:rPr lang="is-IS" dirty="0"/>
              <a:t> [8] "Sally" "Tim" "Tom" "Ann" "Dan" "Art" "Zoe“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en-US" dirty="0"/>
              <a:t>&gt; class(</a:t>
            </a:r>
            <a:r>
              <a:rPr lang="en-US" dirty="0" err="1"/>
              <a:t>fnames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[1] "character”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fage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[1] 77 33 79 47 27 33 67 52 59 27 55 24 46 48</a:t>
            </a:r>
          </a:p>
          <a:p>
            <a:pPr marL="0" indent="0">
              <a:buNone/>
            </a:pPr>
            <a:r>
              <a:rPr lang="nl-NL" dirty="0"/>
              <a:t>&gt; class(</a:t>
            </a:r>
            <a:r>
              <a:rPr lang="nl-NL" dirty="0" err="1"/>
              <a:t>fage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[1] "integer"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7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&amp; Over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fsex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[1] m f m m f f m f m m f m m f</a:t>
            </a:r>
          </a:p>
          <a:p>
            <a:pPr marL="0" indent="0">
              <a:buNone/>
            </a:pPr>
            <a:r>
              <a:rPr lang="en-US" dirty="0"/>
              <a:t>Levels: m f</a:t>
            </a:r>
          </a:p>
          <a:p>
            <a:pPr marL="0" indent="0">
              <a:buNone/>
            </a:pPr>
            <a:r>
              <a:rPr lang="en-US" dirty="0"/>
              <a:t>&gt; class(</a:t>
            </a:r>
            <a:r>
              <a:rPr lang="en-US" dirty="0" err="1"/>
              <a:t>fsex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[1] "factor"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foverWt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[1]  TRUE FALSE FALSE FALSE FALSE  TRUE  TRUE   [8]  FALSE  TRUE  TRUE  TRUE FALSE FALSE FALSE</a:t>
            </a:r>
          </a:p>
          <a:p>
            <a:pPr marL="0" indent="0">
              <a:buNone/>
            </a:pPr>
            <a:r>
              <a:rPr lang="en-US" dirty="0"/>
              <a:t>&gt; class(</a:t>
            </a:r>
            <a:r>
              <a:rPr lang="en-US" dirty="0" err="1"/>
              <a:t>foverWt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[1] "logical"</a:t>
            </a:r>
          </a:p>
        </p:txBody>
      </p:sp>
    </p:spTree>
    <p:extLst>
      <p:ext uri="{BB962C8B-B14F-4D97-AF65-F5344CB8AC3E}">
        <p14:creationId xmlns:p14="http://schemas.microsoft.com/office/powerpoint/2010/main" val="297425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 Types</a:t>
            </a:r>
          </a:p>
        </p:txBody>
      </p:sp>
      <p:sp>
        <p:nvSpPr>
          <p:cNvPr id="72705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logical</a:t>
            </a:r>
            <a:r>
              <a:rPr lang="en-US" dirty="0"/>
              <a:t> vector contains values that are either 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TRUE</a:t>
            </a:r>
            <a:r>
              <a:rPr lang="en-US" dirty="0"/>
              <a:t> or 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FALSE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i="1" dirty="0"/>
              <a:t>factor</a:t>
            </a:r>
            <a:r>
              <a:rPr lang="en-US" dirty="0"/>
              <a:t> vector is a special storage class used for qualitative data.  The values are internally stored as integers by each integer corresponds to a </a:t>
            </a:r>
            <a:r>
              <a:rPr lang="en-US" i="1" dirty="0"/>
              <a:t>level</a:t>
            </a:r>
            <a:r>
              <a:rPr lang="en-US" dirty="0"/>
              <a:t>, which is a character string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levels(</a:t>
            </a:r>
            <a:r>
              <a:rPr lang="en-US" b="1" dirty="0" err="1">
                <a:solidFill>
                  <a:srgbClr val="0000FF"/>
                </a:solidFill>
              </a:rPr>
              <a:t>fsex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"f" "m"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</TotalTime>
  <Words>1673</Words>
  <Application>Microsoft Macintosh PowerPoint</Application>
  <PresentationFormat>On-screen Show (4:3)</PresentationFormat>
  <Paragraphs>228</Paragraphs>
  <Slides>27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Courier</vt:lpstr>
      <vt:lpstr>Lucida Grande</vt:lpstr>
      <vt:lpstr>Monaco</vt:lpstr>
      <vt:lpstr>Office Theme</vt:lpstr>
      <vt:lpstr>Data Types and Vectors</vt:lpstr>
      <vt:lpstr>Data Analyst’s perspective</vt:lpstr>
      <vt:lpstr>Data Types</vt:lpstr>
      <vt:lpstr>Data Types</vt:lpstr>
      <vt:lpstr>Vectors</vt:lpstr>
      <vt:lpstr>Vectors</vt:lpstr>
      <vt:lpstr>First Names and Age</vt:lpstr>
      <vt:lpstr>Gender &amp; Over Weight</vt:lpstr>
      <vt:lpstr>More on Data Types</vt:lpstr>
      <vt:lpstr>Special Values</vt:lpstr>
      <vt:lpstr>Special Values</vt:lpstr>
      <vt:lpstr>Special Values</vt:lpstr>
      <vt:lpstr>Finding out more information</vt:lpstr>
      <vt:lpstr>Finding out more information</vt:lpstr>
      <vt:lpstr>How to manage variables in the workspace</vt:lpstr>
      <vt:lpstr>Logical Operations</vt:lpstr>
      <vt:lpstr>Logical/Relational Operators</vt:lpstr>
      <vt:lpstr>Examples</vt:lpstr>
      <vt:lpstr>PowerPoint Presentation</vt:lpstr>
      <vt:lpstr>Weights of the women in our family</vt:lpstr>
      <vt:lpstr>Boolean Algebra</vt:lpstr>
      <vt:lpstr>Boolean Algebra</vt:lpstr>
      <vt:lpstr>PowerPoint Presentation</vt:lpstr>
      <vt:lpstr>In R,  ! is for not,  &amp; is for and, and | is for or</vt:lpstr>
      <vt:lpstr>Two other functions</vt:lpstr>
      <vt:lpstr>Examples</vt:lpstr>
      <vt:lpstr>PowerPoint Presentation</vt:lpstr>
    </vt:vector>
  </TitlesOfParts>
  <Company>UC Davis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&amp;  Data Structures</dc:title>
  <dc:creator>Deborah Nolan</dc:creator>
  <cp:lastModifiedBy>Microsoft Office User</cp:lastModifiedBy>
  <cp:revision>180</cp:revision>
  <cp:lastPrinted>2016-08-25T23:14:20Z</cp:lastPrinted>
  <dcterms:created xsi:type="dcterms:W3CDTF">2012-01-23T03:59:53Z</dcterms:created>
  <dcterms:modified xsi:type="dcterms:W3CDTF">2019-09-05T01:04:59Z</dcterms:modified>
</cp:coreProperties>
</file>