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7" r:id="rId2"/>
    <p:sldId id="465" r:id="rId3"/>
    <p:sldId id="265" r:id="rId4"/>
    <p:sldId id="266" r:id="rId5"/>
    <p:sldId id="267" r:id="rId6"/>
    <p:sldId id="351" r:id="rId7"/>
    <p:sldId id="459" r:id="rId8"/>
    <p:sldId id="326" r:id="rId9"/>
    <p:sldId id="327" r:id="rId10"/>
    <p:sldId id="460" r:id="rId11"/>
    <p:sldId id="461" r:id="rId12"/>
    <p:sldId id="329" r:id="rId13"/>
    <p:sldId id="331" r:id="rId14"/>
    <p:sldId id="398" r:id="rId15"/>
    <p:sldId id="401" r:id="rId16"/>
    <p:sldId id="447" r:id="rId17"/>
    <p:sldId id="448" r:id="rId18"/>
    <p:sldId id="462" r:id="rId19"/>
    <p:sldId id="456" r:id="rId20"/>
    <p:sldId id="464" r:id="rId21"/>
    <p:sldId id="301" r:id="rId22"/>
    <p:sldId id="309" r:id="rId23"/>
    <p:sldId id="305" r:id="rId24"/>
    <p:sldId id="306" r:id="rId25"/>
    <p:sldId id="371" r:id="rId26"/>
    <p:sldId id="30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/>
    <p:restoredTop sz="94404"/>
  </p:normalViewPr>
  <p:slideViewPr>
    <p:cSldViewPr snapToGrid="0" snapToObjects="1">
      <p:cViewPr varScale="1">
        <p:scale>
          <a:sx n="112" d="100"/>
          <a:sy n="112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F61DA-9B12-CB42-B67C-55CBEEE5BAF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E498-2167-DB4E-B354-ED7F7D70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AA67-CA9B-444C-A1B3-03396E4C5DE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dirty="0"/>
              <a:t>load(</a:t>
            </a:r>
            <a:r>
              <a:rPr lang="en-US" dirty="0" err="1"/>
              <a:t>url</a:t>
            </a:r>
            <a:r>
              <a:rPr lang="en-US" dirty="0"/>
              <a:t>('http://</a:t>
            </a:r>
            <a:r>
              <a:rPr lang="en-US" dirty="0" err="1"/>
              <a:t>www.stat.berkeley.edu</a:t>
            </a:r>
            <a:r>
              <a:rPr lang="en-US" dirty="0"/>
              <a:t>/users/</a:t>
            </a:r>
            <a:r>
              <a:rPr lang="en-US" dirty="0" err="1"/>
              <a:t>nolan</a:t>
            </a:r>
            <a:r>
              <a:rPr lang="en-US" dirty="0"/>
              <a:t>/data/</a:t>
            </a:r>
            <a:r>
              <a:rPr lang="en-US" dirty="0" err="1"/>
              <a:t>afamily.rda</a:t>
            </a:r>
            <a:r>
              <a:rPr lang="en-US" dirty="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58934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549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data frame gives us a way to collect all of these variables (vectors) into one object.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datafram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75" r="-3377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455829" y="2371159"/>
            <a:ext cx="6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291" y="2371159"/>
            <a:ext cx="5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462" y="2371159"/>
            <a:ext cx="5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8760" y="2386839"/>
            <a:ext cx="7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1731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16721"/>
          </a:xfrm>
        </p:spPr>
        <p:txBody>
          <a:bodyPr>
            <a:normAutofit/>
          </a:bodyPr>
          <a:lstStyle/>
          <a:p>
            <a:r>
              <a:rPr lang="en-US" i="1" dirty="0"/>
              <a:t>Ordered</a:t>
            </a:r>
            <a:r>
              <a:rPr lang="en-US" dirty="0"/>
              <a:t> container of vectors</a:t>
            </a:r>
          </a:p>
          <a:p>
            <a:r>
              <a:rPr lang="en-US" dirty="0"/>
              <a:t>Vectors must all be the </a:t>
            </a:r>
            <a:r>
              <a:rPr lang="en-US" i="1" dirty="0"/>
              <a:t>same length</a:t>
            </a:r>
          </a:p>
          <a:p>
            <a:r>
              <a:rPr lang="en-US" dirty="0"/>
              <a:t>Vectors in a data frame can be </a:t>
            </a:r>
            <a:r>
              <a:rPr lang="en-US" i="1" dirty="0"/>
              <a:t>different types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dataframe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75" r="-3377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455829" y="2371159"/>
            <a:ext cx="6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4291" y="2371159"/>
            <a:ext cx="53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462" y="2371159"/>
            <a:ext cx="54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8760" y="2386839"/>
            <a:ext cx="7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5388" y="1076980"/>
            <a:ext cx="153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386259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class(family)</a:t>
            </a:r>
          </a:p>
          <a:p>
            <a:pPr marL="0" indent="0">
              <a:buNone/>
            </a:pPr>
            <a:r>
              <a:rPr lang="en-US" dirty="0"/>
              <a:t>[1] "</a:t>
            </a:r>
            <a:r>
              <a:rPr lang="en-US" dirty="0" err="1"/>
              <a:t>data.frame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length(family)</a:t>
            </a:r>
            <a:r>
              <a:rPr lang="en-US" b="1" dirty="0"/>
              <a:t> </a:t>
            </a:r>
            <a:r>
              <a:rPr lang="en-US" dirty="0"/>
              <a:t>      - number of vectors in family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dim(family)            </a:t>
            </a:r>
            <a:r>
              <a:rPr lang="en-US" dirty="0">
                <a:solidFill>
                  <a:srgbClr val="000000"/>
                </a:solidFill>
              </a:rPr>
              <a:t>- number of rows and columns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[1] 14  7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names(family)       </a:t>
            </a:r>
            <a:r>
              <a:rPr lang="en-US" dirty="0">
                <a:solidFill>
                  <a:srgbClr val="000000"/>
                </a:solidFill>
              </a:rPr>
              <a:t>- names of the vectors in family</a:t>
            </a:r>
          </a:p>
          <a:p>
            <a:pPr marL="0" indent="0">
              <a:buNone/>
            </a:pPr>
            <a:r>
              <a:rPr lang="en-US" dirty="0"/>
              <a:t>[1] "</a:t>
            </a:r>
            <a:r>
              <a:rPr lang="en-US" dirty="0" err="1"/>
              <a:t>firstName</a:t>
            </a:r>
            <a:r>
              <a:rPr lang="en-US" dirty="0"/>
              <a:t>" "sex"    "age"       "height"   </a:t>
            </a:r>
          </a:p>
          <a:p>
            <a:pPr marL="0" indent="0">
              <a:buNone/>
            </a:pPr>
            <a:r>
              <a:rPr lang="en-US" dirty="0"/>
              <a:t>[5] "weight"    "</a:t>
            </a:r>
            <a:r>
              <a:rPr lang="en-US" dirty="0" err="1"/>
              <a:t>bmi</a:t>
            </a:r>
            <a:r>
              <a:rPr lang="en-US" dirty="0"/>
              <a:t>"       "</a:t>
            </a:r>
            <a:r>
              <a:rPr lang="en-US" dirty="0" err="1"/>
              <a:t>overWt</a:t>
            </a:r>
            <a:r>
              <a:rPr lang="en-US" dirty="0"/>
              <a:t>"   </a:t>
            </a:r>
          </a:p>
        </p:txBody>
      </p:sp>
    </p:spTree>
    <p:extLst>
      <p:ext uri="{BB962C8B-B14F-4D97-AF65-F5344CB8AC3E}">
        <p14:creationId xmlns:p14="http://schemas.microsoft.com/office/powerpoint/2010/main" val="380590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a vector:  </a:t>
            </a:r>
            <a:r>
              <a:rPr lang="en-US" dirty="0" err="1"/>
              <a:t>dataframe$vector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family$sex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[1] m f m m f f m f m m f m m f</a:t>
            </a:r>
          </a:p>
          <a:p>
            <a:pPr marL="0" indent="0">
              <a:buNone/>
            </a:pPr>
            <a:r>
              <a:rPr lang="en-US" dirty="0"/>
              <a:t>Levels: m f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mean(</a:t>
            </a:r>
            <a:r>
              <a:rPr lang="en-US" b="1" dirty="0" err="1">
                <a:solidFill>
                  <a:srgbClr val="0000FF"/>
                </a:solidFill>
              </a:rPr>
              <a:t>family$height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66.857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class(</a:t>
            </a:r>
            <a:r>
              <a:rPr lang="en-US" b="1" dirty="0" err="1">
                <a:solidFill>
                  <a:srgbClr val="0000FF"/>
                </a:solidFill>
              </a:rPr>
              <a:t>family$height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"numeric"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3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338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3 names at random </a:t>
            </a:r>
            <a:r>
              <a:rPr lang="en-US"/>
              <a:t>from family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without replacement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sample(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family$name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, size = 3)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Sample with replacement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sample(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family$name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, size = 3,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       replace = TRUE)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0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dim(family)            </a:t>
            </a:r>
            <a:r>
              <a:rPr lang="en-US" dirty="0">
                <a:solidFill>
                  <a:srgbClr val="000000"/>
                </a:solidFill>
              </a:rPr>
              <a:t>- number of rows and columns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[1] 14  7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names(family)       </a:t>
            </a:r>
            <a:r>
              <a:rPr lang="en-US" dirty="0">
                <a:solidFill>
                  <a:srgbClr val="000000"/>
                </a:solidFill>
              </a:rPr>
              <a:t>- names of the vectors in family</a:t>
            </a:r>
          </a:p>
          <a:p>
            <a:pPr marL="0" indent="0">
              <a:buNone/>
            </a:pPr>
            <a:r>
              <a:rPr lang="en-US" dirty="0"/>
              <a:t>[1] "</a:t>
            </a:r>
            <a:r>
              <a:rPr lang="en-US" dirty="0" err="1"/>
              <a:t>firstName</a:t>
            </a:r>
            <a:r>
              <a:rPr lang="en-US" dirty="0"/>
              <a:t>" "sex"    "age"       "height"   </a:t>
            </a:r>
          </a:p>
          <a:p>
            <a:pPr marL="0" indent="0">
              <a:buNone/>
            </a:pPr>
            <a:r>
              <a:rPr lang="en-US" dirty="0"/>
              <a:t>[5] "weight"    "</a:t>
            </a:r>
            <a:r>
              <a:rPr lang="en-US" dirty="0" err="1"/>
              <a:t>bmi</a:t>
            </a:r>
            <a:r>
              <a:rPr lang="en-US" dirty="0"/>
              <a:t>"       "</a:t>
            </a:r>
            <a:r>
              <a:rPr lang="en-US" dirty="0" err="1"/>
              <a:t>overWt</a:t>
            </a:r>
            <a:r>
              <a:rPr lang="en-US" dirty="0"/>
              <a:t>"   </a:t>
            </a:r>
          </a:p>
        </p:txBody>
      </p:sp>
    </p:spTree>
    <p:extLst>
      <p:ext uri="{BB962C8B-B14F-4D97-AF65-F5344CB8AC3E}">
        <p14:creationId xmlns:p14="http://schemas.microsoft.com/office/powerpoint/2010/main" val="267609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Subsets of Data Frames</a:t>
            </a:r>
            <a:br>
              <a:rPr lang="en-US" dirty="0"/>
            </a:br>
            <a:r>
              <a:rPr lang="en-US" dirty="0"/>
              <a:t> with </a:t>
            </a:r>
            <a:r>
              <a:rPr lang="en-US" i="1" dirty="0" err="1"/>
              <a:t>dplyr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require(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for </a:t>
            </a:r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19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Rows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Logical:  </a:t>
            </a:r>
            <a:r>
              <a:rPr lang="en-US" sz="22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filter</a:t>
            </a:r>
          </a:p>
          <a:p>
            <a:r>
              <a:rPr lang="en-US" dirty="0"/>
              <a:t>Position: </a:t>
            </a:r>
            <a:r>
              <a:rPr lang="en-US" sz="22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slice</a:t>
            </a:r>
          </a:p>
          <a:p>
            <a:r>
              <a:rPr lang="en-US" dirty="0"/>
              <a:t>Exclusion: </a:t>
            </a:r>
            <a:r>
              <a:rPr lang="en-US" sz="22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slice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Columns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</a:pPr>
            <a:r>
              <a:rPr lang="en-US" dirty="0"/>
              <a:t>Position: </a:t>
            </a:r>
            <a:r>
              <a:rPr lang="en-US" sz="22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Exclusion: </a:t>
            </a:r>
            <a:r>
              <a:rPr lang="en-US" sz="22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  <a:endParaRPr lang="en-US" sz="2200" dirty="0"/>
          </a:p>
          <a:p>
            <a:pPr defTabSz="914400">
              <a:spcBef>
                <a:spcPts val="0"/>
              </a:spcBef>
            </a:pPr>
            <a:r>
              <a:rPr lang="en-US" dirty="0"/>
              <a:t>Name: </a:t>
            </a:r>
            <a:r>
              <a:rPr lang="en-US" sz="22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select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230" y="4583430"/>
            <a:ext cx="696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Other useful functions:</a:t>
            </a:r>
          </a:p>
          <a:p>
            <a:r>
              <a:rPr lang="en-US" sz="2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mutate</a:t>
            </a:r>
          </a:p>
          <a:p>
            <a:r>
              <a:rPr lang="en-US" sz="2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transmute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group_by</a:t>
            </a:r>
            <a:r>
              <a:rPr lang="en-US" sz="2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sz="2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summarize</a:t>
            </a:r>
          </a:p>
        </p:txBody>
      </p:sp>
    </p:spTree>
    <p:extLst>
      <p:ext uri="{BB962C8B-B14F-4D97-AF65-F5344CB8AC3E}">
        <p14:creationId xmlns:p14="http://schemas.microsoft.com/office/powerpoint/2010/main" val="62464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6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Those who are not overweight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Ages and Weights of everyone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Ages and Weights of those not overweight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Those over 50 </a:t>
            </a:r>
            <a:r>
              <a:rPr lang="en-US" dirty="0" err="1"/>
              <a:t>yr</a:t>
            </a:r>
            <a:r>
              <a:rPr lang="en-US" dirty="0"/>
              <a:t> and under 70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Sex of those over 50 </a:t>
            </a:r>
            <a:r>
              <a:rPr lang="en-US" dirty="0" err="1"/>
              <a:t>yr</a:t>
            </a:r>
            <a:r>
              <a:rPr lang="en-US" dirty="0"/>
              <a:t> and under 70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and last member of family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7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Those who are not over weight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filter(family, !</a:t>
            </a:r>
            <a:r>
              <a:rPr lang="en-US" sz="26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overWt</a:t>
            </a: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Age and Weight of all in the family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select(family, weight, age)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select(family, c("weight", "age"))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 and Weight of those not over weight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select(filter(family,!</a:t>
            </a:r>
            <a:r>
              <a:rPr lang="en-US" sz="26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overWt</a:t>
            </a: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),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 age, weight)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BED-2458-FB4B-B190-958B5ECE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14F22-91F7-3F45-A275-2692EA37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#1 and Lab #1 are due tonight midnight</a:t>
            </a:r>
          </a:p>
          <a:p>
            <a:r>
              <a:rPr lang="en-US" dirty="0"/>
              <a:t>Quiz #1 on Friday</a:t>
            </a:r>
          </a:p>
          <a:p>
            <a:pPr lvl="1"/>
            <a:r>
              <a:rPr lang="en-US" dirty="0"/>
              <a:t>Covers material from 1</a:t>
            </a:r>
            <a:r>
              <a:rPr lang="en-US" baseline="30000" dirty="0"/>
              <a:t>st</a:t>
            </a:r>
            <a:r>
              <a:rPr lang="en-US" dirty="0"/>
              <a:t> two weeks</a:t>
            </a:r>
          </a:p>
          <a:p>
            <a:pPr lvl="1"/>
            <a:r>
              <a:rPr lang="en-US" dirty="0"/>
              <a:t>Multiple choice, fill in blank, function calls</a:t>
            </a:r>
          </a:p>
          <a:p>
            <a:pPr lvl="1"/>
            <a:r>
              <a:rPr lang="en-US" dirty="0"/>
              <a:t>No crib sheet</a:t>
            </a:r>
          </a:p>
        </p:txBody>
      </p:sp>
    </p:spTree>
    <p:extLst>
      <p:ext uri="{BB962C8B-B14F-4D97-AF65-F5344CB8AC3E}">
        <p14:creationId xmlns:p14="http://schemas.microsoft.com/office/powerpoint/2010/main" val="316850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Those over 50 years old and under 70 inches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filter(family, age &gt; 50 &amp; height &lt; 70)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Genders of those over 50 years old and under 70 inches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select(filter(family,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 age &gt; 50 &amp; height &lt; 70), sex)</a:t>
            </a:r>
          </a:p>
          <a:p>
            <a:pPr marL="0" indent="0">
              <a:buNone/>
            </a:pPr>
            <a:endParaRPr lang="en-US" sz="2600" b="1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/>
              <a:t>First and last person in the family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slice(family, 1, </a:t>
            </a:r>
            <a:r>
              <a:rPr lang="en-US" sz="2600" b="1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nrow</a:t>
            </a:r>
            <a:r>
              <a:rPr lang="en-US" sz="26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(family))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Plain Text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Table-like format</a:t>
            </a:r>
          </a:p>
          <a:p>
            <a:r>
              <a:rPr lang="en-US" dirty="0"/>
              <a:t>Rows correspond to records/observation</a:t>
            </a:r>
          </a:p>
          <a:p>
            <a:r>
              <a:rPr lang="en-US" dirty="0"/>
              <a:t>Columns correspond to variables</a:t>
            </a:r>
          </a:p>
          <a:p>
            <a:r>
              <a:rPr lang="en-US" dirty="0"/>
              <a:t>Read into a data frame </a:t>
            </a:r>
          </a:p>
          <a:p>
            <a:r>
              <a:rPr lang="en-US" dirty="0"/>
              <a:t>Examples – delimited values, fixed width format, key-value pairs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6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Delimited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firstName,sex,age,height,weight,bmi,overWt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Tom,m,77,70,175,25.16239,TRUE   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Maya,f,33,64,124,21.50106,FALSE    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Joe,m,79,73,185,24.45884,FALSE 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Robert,m,47,67,156,24.48414,FALSE    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Sue,f,27,61,98,18.51492,FALSE    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Liz,f,33,68,190,28.94981,TRUE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Other common delimiters: blank space, tab</a:t>
            </a:r>
          </a:p>
        </p:txBody>
      </p:sp>
    </p:spTree>
    <p:extLst>
      <p:ext uri="{BB962C8B-B14F-4D97-AF65-F5344CB8AC3E}">
        <p14:creationId xmlns:p14="http://schemas.microsoft.com/office/powerpoint/2010/main" val="19688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Width 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600" dirty="0" err="1">
                <a:latin typeface="Courier"/>
                <a:cs typeface="Courier"/>
              </a:rPr>
              <a:t>Tom</a:t>
            </a:r>
            <a:r>
              <a:rPr lang="tr-TR" sz="2600" dirty="0">
                <a:latin typeface="Courier"/>
                <a:cs typeface="Courier"/>
              </a:rPr>
              <a:t>     m777017525.16239TRUE   </a:t>
            </a:r>
          </a:p>
          <a:p>
            <a:pPr marL="0" indent="0">
              <a:buNone/>
            </a:pPr>
            <a:r>
              <a:rPr lang="tr-TR" sz="2600" dirty="0">
                <a:latin typeface="Courier"/>
                <a:cs typeface="Courier"/>
              </a:rPr>
              <a:t>Maya    f336412421.50106FALSE    </a:t>
            </a:r>
          </a:p>
          <a:p>
            <a:pPr marL="0" indent="0">
              <a:buNone/>
            </a:pPr>
            <a:r>
              <a:rPr lang="tr-TR" sz="2600" dirty="0">
                <a:latin typeface="Courier"/>
                <a:cs typeface="Courier"/>
              </a:rPr>
              <a:t>Joe     m797318524.45884FALSE </a:t>
            </a:r>
          </a:p>
          <a:p>
            <a:pPr marL="0" indent="0">
              <a:buNone/>
            </a:pPr>
            <a:r>
              <a:rPr lang="tr-TR" sz="2600" dirty="0">
                <a:latin typeface="Courier"/>
                <a:cs typeface="Courier"/>
              </a:rPr>
              <a:t>Robert  m476715624.48414FALSE    </a:t>
            </a:r>
          </a:p>
          <a:p>
            <a:pPr marL="0" indent="0">
              <a:buNone/>
            </a:pPr>
            <a:r>
              <a:rPr lang="tr-TR" sz="2600" dirty="0" err="1">
                <a:latin typeface="Courier"/>
                <a:cs typeface="Courier"/>
              </a:rPr>
              <a:t>Sue</a:t>
            </a:r>
            <a:r>
              <a:rPr lang="tr-TR" sz="2600" dirty="0">
                <a:latin typeface="Courier"/>
                <a:cs typeface="Courier"/>
              </a:rPr>
              <a:t>     f2761 9818.51492FALSE    </a:t>
            </a:r>
          </a:p>
          <a:p>
            <a:pPr marL="0" indent="0">
              <a:buNone/>
            </a:pPr>
            <a:r>
              <a:rPr lang="tr-TR" sz="2600" dirty="0" err="1">
                <a:latin typeface="Courier"/>
                <a:cs typeface="Courier"/>
              </a:rPr>
              <a:t>Liz</a:t>
            </a:r>
            <a:r>
              <a:rPr lang="tr-TR" sz="2600" dirty="0">
                <a:latin typeface="Courier"/>
                <a:cs typeface="Courier"/>
              </a:rPr>
              <a:t>     f336819028.94981TRUE </a:t>
            </a:r>
          </a:p>
          <a:p>
            <a:pPr marL="0" indent="0">
              <a:buNone/>
            </a:pPr>
            <a:endParaRPr lang="tr-TR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alibri"/>
                <a:cs typeface="Calibri"/>
              </a:rPr>
              <a:t>Values appear in the same location in each row, e.g.,  sex is the 9</a:t>
            </a:r>
            <a:r>
              <a:rPr lang="en-US" sz="2600" baseline="30000" dirty="0">
                <a:latin typeface="Calibri"/>
                <a:cs typeface="Calibri"/>
              </a:rPr>
              <a:t>th</a:t>
            </a:r>
            <a:r>
              <a:rPr lang="en-US" sz="2600" dirty="0">
                <a:latin typeface="Calibri"/>
                <a:cs typeface="Calibri"/>
              </a:rPr>
              <a:t> character, age is in  10</a:t>
            </a:r>
            <a:r>
              <a:rPr lang="en-US" sz="2600" baseline="30000" dirty="0">
                <a:latin typeface="Calibri"/>
                <a:cs typeface="Calibri"/>
              </a:rPr>
              <a:t>th</a:t>
            </a:r>
            <a:r>
              <a:rPr lang="en-US" sz="2600" dirty="0">
                <a:latin typeface="Calibri"/>
                <a:cs typeface="Calibri"/>
              </a:rPr>
              <a:t> and 11</a:t>
            </a:r>
            <a:r>
              <a:rPr lang="en-US" sz="2600" baseline="30000" dirty="0">
                <a:latin typeface="Calibri"/>
                <a:cs typeface="Calibri"/>
              </a:rPr>
              <a:t>th</a:t>
            </a:r>
            <a:r>
              <a:rPr lang="en-US" sz="2600" dirty="0">
                <a:latin typeface="Calibri"/>
                <a:cs typeface="Calibri"/>
              </a:rPr>
              <a:t> characters, and weight is in the 14</a:t>
            </a:r>
            <a:r>
              <a:rPr lang="en-US" sz="2600" baseline="30000" dirty="0">
                <a:latin typeface="Calibri"/>
                <a:cs typeface="Calibri"/>
              </a:rPr>
              <a:t>th</a:t>
            </a:r>
            <a:r>
              <a:rPr lang="en-US" sz="2600" dirty="0">
                <a:latin typeface="Calibri"/>
                <a:cs typeface="Calibri"/>
              </a:rPr>
              <a:t>-16th position in each row</a:t>
            </a:r>
          </a:p>
        </p:txBody>
      </p:sp>
    </p:spTree>
    <p:extLst>
      <p:ext uri="{BB962C8B-B14F-4D97-AF65-F5344CB8AC3E}">
        <p14:creationId xmlns:p14="http://schemas.microsoft.com/office/powerpoint/2010/main" val="139256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firstName:Tom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sex:m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age:77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height:70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weight:175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bmi:25.16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overWt:TRUE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firstName:Maya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sex:f</a:t>
            </a:r>
            <a:r>
              <a:rPr lang="en-US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age:33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height:64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weight:125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bmi:21.50 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overWt:FALSE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dirty="0"/>
              <a:t>Each value has format </a:t>
            </a:r>
          </a:p>
          <a:p>
            <a:pPr marL="0" indent="0">
              <a:buNone/>
            </a:pPr>
            <a:r>
              <a:rPr lang="en-US" sz="5100" dirty="0"/>
              <a:t>  key: value</a:t>
            </a:r>
          </a:p>
          <a:p>
            <a:pPr marL="0" indent="0">
              <a:buNone/>
            </a:pPr>
            <a:r>
              <a:rPr lang="en-US" sz="5100" dirty="0"/>
              <a:t>Key is the variable name</a:t>
            </a: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dirty="0"/>
              <a:t>Records are separated by blank lines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9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to read these files </a:t>
            </a:r>
            <a:br>
              <a:rPr lang="en-US" dirty="0"/>
            </a:br>
            <a:r>
              <a:rPr lang="en-US" dirty="0"/>
              <a:t>into data frames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read_delim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  for delimited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read_fwf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   for fixed with formatted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read.dcf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 for key-value pairs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of how to use these functions are in chapter 4</a:t>
            </a:r>
          </a:p>
        </p:txBody>
      </p:sp>
    </p:spTree>
    <p:extLst>
      <p:ext uri="{BB962C8B-B14F-4D97-AF65-F5344CB8AC3E}">
        <p14:creationId xmlns:p14="http://schemas.microsoft.com/office/powerpoint/2010/main" val="114998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REVIEW: Vectors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variable contains measurements, e.g.  daily temperature  (degrees </a:t>
            </a:r>
            <a:r>
              <a:rPr lang="en-US" dirty="0" err="1"/>
              <a:t>Farenheit</a:t>
            </a:r>
            <a:r>
              <a:rPr lang="en-US" dirty="0"/>
              <a:t>) in June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</a:t>
            </a:r>
            <a:r>
              <a:rPr lang="en-US" sz="2600" dirty="0" err="1">
                <a:solidFill>
                  <a:srgbClr val="0000FF"/>
                </a:solidFill>
              </a:rPr>
              <a:t>junetemp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  [1] 81 73 86 74 84 75 70 73 66 68 62 64 65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[14] 62 61 66 70 73 72 82 72 75 69 70 66 69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[27] 73 71 68 67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We call a variable in R a vector </a:t>
            </a:r>
          </a:p>
          <a:p>
            <a:pPr lvl="1"/>
            <a:r>
              <a:rPr lang="en-US" dirty="0"/>
              <a:t>They are ordered containers. </a:t>
            </a:r>
          </a:p>
          <a:p>
            <a:pPr lvl="1"/>
            <a:r>
              <a:rPr lang="en-US" dirty="0"/>
              <a:t>There are 30 values in </a:t>
            </a:r>
            <a:r>
              <a:rPr lang="en-US" dirty="0" err="1">
                <a:solidFill>
                  <a:srgbClr val="0000FF"/>
                </a:solidFill>
                <a:latin typeface="Courier"/>
              </a:rPr>
              <a:t>junetemp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</a:rPr>
              <a:t> </a:t>
            </a:r>
            <a:r>
              <a:rPr lang="en-US" dirty="0"/>
              <a:t>the first is 81 and 30</a:t>
            </a:r>
            <a:r>
              <a:rPr lang="en-US" baseline="30000" dirty="0"/>
              <a:t>th</a:t>
            </a:r>
            <a:r>
              <a:rPr lang="en-US" dirty="0"/>
              <a:t> is 67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155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vector is an ordered container of a set of values/measurements </a:t>
            </a:r>
          </a:p>
          <a:p>
            <a:r>
              <a:rPr lang="en-US" dirty="0"/>
              <a:t>The values must be all the same type of information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vecto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677" r="-10367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879126" y="1186805"/>
            <a:ext cx="139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junetemp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06232" y="2135960"/>
            <a:ext cx="486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  <a:p>
            <a:r>
              <a:rPr lang="en-US" dirty="0"/>
              <a:t>73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.</a:t>
            </a:r>
          </a:p>
          <a:p>
            <a:r>
              <a:rPr lang="en-US" dirty="0"/>
              <a:t> .</a:t>
            </a:r>
          </a:p>
          <a:p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68</a:t>
            </a:r>
          </a:p>
          <a:p>
            <a:r>
              <a:rPr lang="en-US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3759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temperature from </a:t>
            </a:r>
            <a:r>
              <a:rPr lang="en-US" dirty="0" err="1"/>
              <a:t>Farenheit</a:t>
            </a:r>
            <a:r>
              <a:rPr lang="en-US" dirty="0"/>
              <a:t> to Celsius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Formula:</a:t>
            </a:r>
          </a:p>
          <a:p>
            <a:pPr marL="0" indent="0">
              <a:buNone/>
            </a:pPr>
            <a:r>
              <a:rPr lang="en-US" dirty="0"/>
              <a:t>C = (F – 32) * 5/9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Element-wise calculation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vector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677" r="-10367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879126" y="1186805"/>
            <a:ext cx="139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junetemp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06232" y="2135960"/>
            <a:ext cx="486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  <a:p>
            <a:r>
              <a:rPr lang="en-US" dirty="0"/>
              <a:t>73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.</a:t>
            </a:r>
          </a:p>
          <a:p>
            <a:r>
              <a:rPr lang="en-US" dirty="0"/>
              <a:t> .</a:t>
            </a:r>
          </a:p>
          <a:p>
            <a:r>
              <a:rPr lang="en-US" dirty="0"/>
              <a:t>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68</a:t>
            </a:r>
          </a:p>
          <a:p>
            <a:r>
              <a:rPr lang="en-US" dirty="0"/>
              <a:t>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2240" y="3747498"/>
            <a:ext cx="21517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- 32) * 5/9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5094" y="3747498"/>
            <a:ext cx="25711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junetempC</a:t>
            </a:r>
            <a:r>
              <a:rPr lang="en-US" sz="3200" dirty="0">
                <a:solidFill>
                  <a:srgbClr val="0000FF"/>
                </a:solidFill>
              </a:rPr>
              <a:t> = (</a:t>
            </a:r>
          </a:p>
        </p:txBody>
      </p:sp>
    </p:spTree>
    <p:extLst>
      <p:ext uri="{BB962C8B-B14F-4D97-AF65-F5344CB8AC3E}">
        <p14:creationId xmlns:p14="http://schemas.microsoft.com/office/powerpoint/2010/main" val="206115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unetemp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28" y="2816428"/>
            <a:ext cx="4041572" cy="4041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</a:t>
            </a:r>
            <a:r>
              <a:rPr lang="en-US" sz="2600" dirty="0" err="1">
                <a:solidFill>
                  <a:srgbClr val="0000FF"/>
                </a:solidFill>
              </a:rPr>
              <a:t>junetempC</a:t>
            </a:r>
            <a:r>
              <a:rPr lang="en-US" sz="2600" dirty="0">
                <a:solidFill>
                  <a:srgbClr val="0000FF"/>
                </a:solidFill>
              </a:rPr>
              <a:t> = (</a:t>
            </a:r>
            <a:r>
              <a:rPr lang="en-US" sz="2600" dirty="0" err="1">
                <a:solidFill>
                  <a:srgbClr val="0000FF"/>
                </a:solidFill>
              </a:rPr>
              <a:t>junetemp</a:t>
            </a:r>
            <a:r>
              <a:rPr lang="en-US" sz="2600" dirty="0">
                <a:solidFill>
                  <a:srgbClr val="0000FF"/>
                </a:solidFill>
              </a:rPr>
              <a:t> – 32) * 5/ 9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</a:t>
            </a:r>
            <a:r>
              <a:rPr lang="en-US" sz="2600" dirty="0" err="1">
                <a:solidFill>
                  <a:srgbClr val="0000FF"/>
                </a:solidFill>
              </a:rPr>
              <a:t>junetempC</a:t>
            </a: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600" dirty="0"/>
              <a:t>[1] 27.22 22.77 30.00 …. 20.00 19.44</a:t>
            </a:r>
          </a:p>
          <a:p>
            <a:pPr marL="0" indent="0">
              <a:buNone/>
            </a:pP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min(</a:t>
            </a:r>
            <a:r>
              <a:rPr lang="en-US" sz="2600" dirty="0" err="1">
                <a:solidFill>
                  <a:srgbClr val="0000FF"/>
                </a:solidFill>
              </a:rPr>
              <a:t>junetemp</a:t>
            </a:r>
            <a:r>
              <a:rPr lang="en-US" sz="2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[1] 61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mean(</a:t>
            </a:r>
            <a:r>
              <a:rPr lang="en-US" sz="2600" dirty="0" err="1">
                <a:solidFill>
                  <a:srgbClr val="0000FF"/>
                </a:solidFill>
              </a:rPr>
              <a:t>junetemp</a:t>
            </a:r>
            <a:r>
              <a:rPr lang="en-US" sz="2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[1] 70.9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&gt; </a:t>
            </a:r>
            <a:r>
              <a:rPr lang="en-US" sz="2600" dirty="0" err="1">
                <a:solidFill>
                  <a:srgbClr val="0000FF"/>
                </a:solidFill>
              </a:rPr>
              <a:t>hist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rgbClr val="0000FF"/>
                </a:solidFill>
              </a:rPr>
              <a:t>junetemp</a:t>
            </a:r>
            <a:r>
              <a:rPr lang="en-US" sz="2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5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all sorts of information about our family, height, weight, first name, gender, …</a:t>
            </a:r>
          </a:p>
          <a:p>
            <a:r>
              <a:rPr lang="en-US" dirty="0"/>
              <a:t>The data frame gives us a way to collect all of these variables (vectors) into one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663"/>
            <a:ext cx="9144000" cy="5708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&gt; 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family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    </a:t>
            </a:r>
            <a:r>
              <a:rPr lang="en-US" sz="2200" dirty="0" err="1">
                <a:latin typeface="Courier"/>
                <a:cs typeface="Courier"/>
              </a:rPr>
              <a:t>firstName</a:t>
            </a:r>
            <a:r>
              <a:rPr lang="en-US" sz="2200" dirty="0">
                <a:latin typeface="Courier"/>
                <a:cs typeface="Courier"/>
              </a:rPr>
              <a:t> sex age height weight     </a:t>
            </a:r>
            <a:r>
              <a:rPr lang="en-US" sz="2200" dirty="0" err="1">
                <a:latin typeface="Courier"/>
                <a:cs typeface="Courier"/>
              </a:rPr>
              <a:t>bmi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overWt</a:t>
            </a: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1        Tom   m  77     70    175 25.16239   TRUE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2       Maya   f  33     64    124 21.50106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3        Joe   m  79     73    185 24.45884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4     Robert   m  47     67    156 24.48414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5        Sue   f  27     61     98 18.51492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6        Liz   f  33     68    190 28.94981   TRUE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7        Jon   m  67     68    185 28.18797   TRUE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8      Sally   f  52     65    124 20.67783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9        Tim   m  59     68    175 26.66430   TRUE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10       Tom   m  27     71    215 30.04911   TRUE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11       Ann   f  55     67    166 26.05364   TRUE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12       Dan   m  24     66    140 22.64384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13       Art   m  46     66    150 24.26126  FALSE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14       Zoe   f  48     62    125 22.91060  FALSE</a:t>
            </a:r>
          </a:p>
          <a:p>
            <a:pPr marL="0" indent="0">
              <a:buNone/>
            </a:pPr>
            <a:endParaRPr lang="en-US" sz="2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6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1208</Words>
  <Application>Microsoft Macintosh PowerPoint</Application>
  <PresentationFormat>On-screen Show (4:3)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</vt:lpstr>
      <vt:lpstr>Office Theme</vt:lpstr>
      <vt:lpstr>Data Frames</vt:lpstr>
      <vt:lpstr>Announcements</vt:lpstr>
      <vt:lpstr>REVIEW: Vectors</vt:lpstr>
      <vt:lpstr>Variable</vt:lpstr>
      <vt:lpstr>Vectors</vt:lpstr>
      <vt:lpstr>Vector calculations</vt:lpstr>
      <vt:lpstr>Operating on Vectors</vt:lpstr>
      <vt:lpstr>The Family</vt:lpstr>
      <vt:lpstr>PowerPoint Presentation</vt:lpstr>
      <vt:lpstr>Vectors</vt:lpstr>
      <vt:lpstr>Data Frame</vt:lpstr>
      <vt:lpstr>PowerPoint Presentation</vt:lpstr>
      <vt:lpstr>Access a vector:  dataframe$vector </vt:lpstr>
      <vt:lpstr>Sample 3 names at random from family</vt:lpstr>
      <vt:lpstr>PowerPoint Presentation</vt:lpstr>
      <vt:lpstr>Subsets of Data Frames  with dplyr</vt:lpstr>
      <vt:lpstr>Function for subsetting data frames</vt:lpstr>
      <vt:lpstr>Examples of Subsets</vt:lpstr>
      <vt:lpstr>Examples of Subsets</vt:lpstr>
      <vt:lpstr>Examples of Subsets</vt:lpstr>
      <vt:lpstr>Plain Text Data</vt:lpstr>
      <vt:lpstr>Plain text files </vt:lpstr>
      <vt:lpstr>Delimited Values</vt:lpstr>
      <vt:lpstr>Fixed Width Format </vt:lpstr>
      <vt:lpstr>Key-value pairs</vt:lpstr>
      <vt:lpstr>Functions to read these files  into data frames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218</cp:revision>
  <cp:lastPrinted>2019-09-12T05:41:52Z</cp:lastPrinted>
  <dcterms:created xsi:type="dcterms:W3CDTF">2012-01-23T03:59:53Z</dcterms:created>
  <dcterms:modified xsi:type="dcterms:W3CDTF">2019-09-12T05:41:58Z</dcterms:modified>
</cp:coreProperties>
</file>