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0" r:id="rId2"/>
    <p:sldId id="342" r:id="rId3"/>
    <p:sldId id="384" r:id="rId4"/>
    <p:sldId id="378" r:id="rId5"/>
    <p:sldId id="379" r:id="rId6"/>
    <p:sldId id="380" r:id="rId7"/>
    <p:sldId id="381" r:id="rId8"/>
    <p:sldId id="385" r:id="rId9"/>
    <p:sldId id="382" r:id="rId10"/>
    <p:sldId id="383" r:id="rId11"/>
    <p:sldId id="386" r:id="rId12"/>
    <p:sldId id="388" r:id="rId13"/>
    <p:sldId id="390" r:id="rId14"/>
    <p:sldId id="387" r:id="rId15"/>
    <p:sldId id="391" r:id="rId16"/>
    <p:sldId id="3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0"/>
    <p:restoredTop sz="94263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10/2/19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509-E389-6047-9082-2A0CEEB6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B44F9-39EC-C14D-8303-0AF864427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63" y="1631023"/>
            <a:ext cx="5631442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C5AFE-ED2C-EE45-A330-03322229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6" y="2075707"/>
            <a:ext cx="369064" cy="382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CE552-CA4D-B64D-9B7C-8D277E77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37" y="2470065"/>
            <a:ext cx="369064" cy="382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F0FE3-33DF-374D-87E3-71316DA7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36" y="3065934"/>
            <a:ext cx="369064" cy="382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E85C0-3256-004E-9DAE-4720D052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72" y="3617520"/>
            <a:ext cx="369064" cy="38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793FCB-FEE5-2742-AA8C-47A5CAEE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02" y="4047504"/>
            <a:ext cx="369064" cy="382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4D68E6-73FE-1E40-B7F8-CDBABC5F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6" y="5090060"/>
            <a:ext cx="369064" cy="38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DCAD9-01FB-4848-8AB0-6D3D22F6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72" y="4504769"/>
            <a:ext cx="369064" cy="382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0F7B2D-662E-3140-B747-D6DF6615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02" y="5648201"/>
            <a:ext cx="369064" cy="3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23" y="2735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spread()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646908" y="1262866"/>
            <a:ext cx="34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spread(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“key”, “</a:t>
            </a:r>
            <a:r>
              <a:rPr lang="en-US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3698642" y="3977465"/>
            <a:ext cx="452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new vectors, one for each value in key</a:t>
            </a:r>
          </a:p>
          <a:p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>
                <a:latin typeface="Century Gothic" panose="020B0502020202020204" pitchFamily="34" charset="0"/>
              </a:rPr>
              <a:t>Spread the values in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across the  vector with the corresponding name in key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399F3B-99ED-9243-96D5-AD4A12356F87}"/>
              </a:ext>
            </a:extLst>
          </p:cNvPr>
          <p:cNvGrpSpPr/>
          <p:nvPr/>
        </p:nvGrpSpPr>
        <p:grpSpPr>
          <a:xfrm>
            <a:off x="5882899" y="1699712"/>
            <a:ext cx="2271689" cy="1567833"/>
            <a:chOff x="844735" y="1466630"/>
            <a:chExt cx="2271689" cy="15678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C108F-DDC8-4541-BC63-770754F720B0}"/>
                </a:ext>
              </a:extLst>
            </p:cNvPr>
            <p:cNvSpPr/>
            <p:nvPr/>
          </p:nvSpPr>
          <p:spPr>
            <a:xfrm>
              <a:off x="844735" y="1466630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70226-A389-0A45-B88B-97F952AB2B9D}"/>
                </a:ext>
              </a:extLst>
            </p:cNvPr>
            <p:cNvSpPr/>
            <p:nvPr/>
          </p:nvSpPr>
          <p:spPr>
            <a:xfrm>
              <a:off x="2071607" y="2337205"/>
              <a:ext cx="445770" cy="697258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84689-07E4-144C-AEF3-070358BE2865}"/>
                </a:ext>
              </a:extLst>
            </p:cNvPr>
            <p:cNvSpPr/>
            <p:nvPr/>
          </p:nvSpPr>
          <p:spPr>
            <a:xfrm>
              <a:off x="1593924" y="2337205"/>
              <a:ext cx="445770" cy="697258"/>
            </a:xfrm>
            <a:prstGeom prst="rect">
              <a:avLst/>
            </a:prstGeom>
            <a:solidFill>
              <a:srgbClr val="00FA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7B4C93-6562-6D49-80F3-E092327912D8}"/>
                </a:ext>
              </a:extLst>
            </p:cNvPr>
            <p:cNvSpPr/>
            <p:nvPr/>
          </p:nvSpPr>
          <p:spPr>
            <a:xfrm>
              <a:off x="1184349" y="2337206"/>
              <a:ext cx="445770" cy="697257"/>
            </a:xfrm>
            <a:prstGeom prst="rect">
              <a:avLst/>
            </a:prstGeom>
            <a:solidFill>
              <a:schemeClr val="accent6">
                <a:lumMod val="75000"/>
                <a:alpha val="35294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A3557-5A2C-664C-871A-194099C3CE99}"/>
                </a:ext>
              </a:extLst>
            </p:cNvPr>
            <p:cNvSpPr txBox="1"/>
            <p:nvPr/>
          </p:nvSpPr>
          <p:spPr>
            <a:xfrm>
              <a:off x="1121882" y="2009571"/>
              <a:ext cx="199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“x”   “y”    “z”   “w”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2312B2-7801-3148-9A33-008A82DFBB7F}"/>
                </a:ext>
              </a:extLst>
            </p:cNvPr>
            <p:cNvSpPr/>
            <p:nvPr/>
          </p:nvSpPr>
          <p:spPr>
            <a:xfrm>
              <a:off x="2549760" y="2348884"/>
              <a:ext cx="445770" cy="685579"/>
            </a:xfrm>
            <a:prstGeom prst="rect">
              <a:avLst/>
            </a:prstGeom>
            <a:solidFill>
              <a:srgbClr val="FFFF0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82EA2C-5E9C-F745-8408-668410CFAC11}"/>
                </a:ext>
              </a:extLst>
            </p:cNvPr>
            <p:cNvSpPr txBox="1"/>
            <p:nvPr/>
          </p:nvSpPr>
          <p:spPr>
            <a:xfrm>
              <a:off x="1231910" y="2378903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E4DC09-7980-2D4B-9ECF-89D5D7347D0A}"/>
                </a:ext>
              </a:extLst>
            </p:cNvPr>
            <p:cNvSpPr txBox="1"/>
            <p:nvPr/>
          </p:nvSpPr>
          <p:spPr>
            <a:xfrm>
              <a:off x="1684063" y="2378903"/>
              <a:ext cx="301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54D3B4-1589-9948-A2C2-8BE5D87F09EE}"/>
                </a:ext>
              </a:extLst>
            </p:cNvPr>
            <p:cNvSpPr txBox="1"/>
            <p:nvPr/>
          </p:nvSpPr>
          <p:spPr>
            <a:xfrm>
              <a:off x="2105487" y="2388132"/>
              <a:ext cx="301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732EC9-F669-AC43-8B9B-45FCBED6C700}"/>
                </a:ext>
              </a:extLst>
            </p:cNvPr>
            <p:cNvSpPr txBox="1"/>
            <p:nvPr/>
          </p:nvSpPr>
          <p:spPr>
            <a:xfrm>
              <a:off x="2599555" y="2378903"/>
              <a:ext cx="301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  <a:p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7943A-854A-4F45-858C-3C9A50E68F56}"/>
              </a:ext>
            </a:extLst>
          </p:cNvPr>
          <p:cNvGrpSpPr/>
          <p:nvPr/>
        </p:nvGrpSpPr>
        <p:grpSpPr>
          <a:xfrm>
            <a:off x="946477" y="1769525"/>
            <a:ext cx="2263140" cy="3167529"/>
            <a:chOff x="4823452" y="1466630"/>
            <a:chExt cx="2263140" cy="31675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014E57-D122-5343-BC53-A63DEB7FFD6B}"/>
                </a:ext>
              </a:extLst>
            </p:cNvPr>
            <p:cNvGrpSpPr/>
            <p:nvPr/>
          </p:nvGrpSpPr>
          <p:grpSpPr>
            <a:xfrm>
              <a:off x="4823452" y="1466630"/>
              <a:ext cx="2263140" cy="3052138"/>
              <a:chOff x="4823452" y="1512932"/>
              <a:chExt cx="2263140" cy="30521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0C1F9F2-A2BB-C444-8E04-FA2888EF48AE}"/>
                  </a:ext>
                </a:extLst>
              </p:cNvPr>
              <p:cNvSpPr/>
              <p:nvPr/>
            </p:nvSpPr>
            <p:spPr>
              <a:xfrm rot="5400000">
                <a:off x="5764418" y="2328854"/>
                <a:ext cx="237122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267A1F-0D84-4148-BD28-AF43778E1E04}"/>
                  </a:ext>
                </a:extLst>
              </p:cNvPr>
              <p:cNvSpPr/>
              <p:nvPr/>
            </p:nvSpPr>
            <p:spPr>
              <a:xfrm>
                <a:off x="4823452" y="1512932"/>
                <a:ext cx="2263140" cy="5029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4264F1-3EAE-DE42-BD63-C1A53C46A288}"/>
                  </a:ext>
                </a:extLst>
              </p:cNvPr>
              <p:cNvSpPr/>
              <p:nvPr/>
            </p:nvSpPr>
            <p:spPr>
              <a:xfrm>
                <a:off x="5882980" y="2325835"/>
                <a:ext cx="445770" cy="2234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D73DCF-EB8E-644F-A332-CFD63D090008}"/>
                  </a:ext>
                </a:extLst>
              </p:cNvPr>
              <p:cNvSpPr txBox="1"/>
              <p:nvPr/>
            </p:nvSpPr>
            <p:spPr>
              <a:xfrm>
                <a:off x="5301386" y="1974210"/>
                <a:ext cx="120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“key” “</a:t>
                </a:r>
                <a:r>
                  <a:rPr lang="en-US" dirty="0" err="1"/>
                  <a:t>val</a:t>
                </a:r>
                <a:r>
                  <a:rPr lang="en-US" dirty="0"/>
                  <a:t>”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86E46E-A958-3E44-A732-784639CF4713}"/>
                  </a:ext>
                </a:extLst>
              </p:cNvPr>
              <p:cNvSpPr/>
              <p:nvPr/>
            </p:nvSpPr>
            <p:spPr>
              <a:xfrm rot="5400000">
                <a:off x="5729387" y="2045229"/>
                <a:ext cx="307385" cy="891339"/>
              </a:xfrm>
              <a:prstGeom prst="rect">
                <a:avLst/>
              </a:prstGeom>
              <a:solidFill>
                <a:schemeClr val="accent6">
                  <a:lumMod val="75000"/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6333D7-1C21-6D47-B57F-D79D9D2C7DC3}"/>
                  </a:ext>
                </a:extLst>
              </p:cNvPr>
              <p:cNvSpPr/>
              <p:nvPr/>
            </p:nvSpPr>
            <p:spPr>
              <a:xfrm rot="5400000">
                <a:off x="5725106" y="2606143"/>
                <a:ext cx="307385" cy="891339"/>
              </a:xfrm>
              <a:prstGeom prst="rect">
                <a:avLst/>
              </a:prstGeom>
              <a:solidFill>
                <a:srgbClr val="00B0F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EECD60-6C10-2B41-8D8C-2E31225BF120}"/>
                  </a:ext>
                </a:extLst>
              </p:cNvPr>
              <p:cNvSpPr/>
              <p:nvPr/>
            </p:nvSpPr>
            <p:spPr>
              <a:xfrm rot="5400000">
                <a:off x="5748394" y="2879621"/>
                <a:ext cx="252243" cy="891339"/>
              </a:xfrm>
              <a:prstGeom prst="rect">
                <a:avLst/>
              </a:prstGeom>
              <a:solidFill>
                <a:srgbClr val="FFFF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451012-9809-8147-86FA-342CC98780C7}"/>
                  </a:ext>
                </a:extLst>
              </p:cNvPr>
              <p:cNvSpPr/>
              <p:nvPr/>
            </p:nvSpPr>
            <p:spPr>
              <a:xfrm rot="5400000">
                <a:off x="5712258" y="3129715"/>
                <a:ext cx="307385" cy="891339"/>
              </a:xfrm>
              <a:prstGeom prst="rect">
                <a:avLst/>
              </a:prstGeom>
              <a:solidFill>
                <a:schemeClr val="accent6">
                  <a:lumMod val="75000"/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9B6D2B-98C6-0D44-879D-D2B55566A89E}"/>
                  </a:ext>
                </a:extLst>
              </p:cNvPr>
              <p:cNvSpPr/>
              <p:nvPr/>
            </p:nvSpPr>
            <p:spPr>
              <a:xfrm rot="5400000">
                <a:off x="5720822" y="342889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42028D-5047-C247-B338-5F22A907F4A0}"/>
                  </a:ext>
                </a:extLst>
              </p:cNvPr>
              <p:cNvSpPr/>
              <p:nvPr/>
            </p:nvSpPr>
            <p:spPr>
              <a:xfrm rot="5400000">
                <a:off x="5712256" y="3712612"/>
                <a:ext cx="307385" cy="891339"/>
              </a:xfrm>
              <a:prstGeom prst="rect">
                <a:avLst/>
              </a:prstGeom>
              <a:solidFill>
                <a:srgbClr val="00B0F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7F97F5-90D1-9443-8E38-5B67BE09CE84}"/>
                  </a:ext>
                </a:extLst>
              </p:cNvPr>
              <p:cNvSpPr/>
              <p:nvPr/>
            </p:nvSpPr>
            <p:spPr>
              <a:xfrm rot="5400000">
                <a:off x="5739399" y="3992852"/>
                <a:ext cx="253096" cy="891339"/>
              </a:xfrm>
              <a:prstGeom prst="rect">
                <a:avLst/>
              </a:prstGeom>
              <a:solidFill>
                <a:srgbClr val="FFFF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F59779-EC80-184D-B1E2-89711B1098A1}"/>
                </a:ext>
              </a:extLst>
            </p:cNvPr>
            <p:cNvSpPr txBox="1"/>
            <p:nvPr/>
          </p:nvSpPr>
          <p:spPr>
            <a:xfrm>
              <a:off x="5955022" y="2325835"/>
              <a:ext cx="30168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6</a:t>
              </a:r>
            </a:p>
            <a:p>
              <a:r>
                <a:rPr lang="en-US" dirty="0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1E45E-F0E0-ED41-B2AC-873111477486}"/>
                </a:ext>
              </a:extLst>
            </p:cNvPr>
            <p:cNvSpPr txBox="1"/>
            <p:nvPr/>
          </p:nvSpPr>
          <p:spPr>
            <a:xfrm>
              <a:off x="5493130" y="2325835"/>
              <a:ext cx="38985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Z</a:t>
              </a:r>
            </a:p>
            <a:p>
              <a:r>
                <a:rPr lang="en-US" dirty="0"/>
                <a:t>W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Z</a:t>
              </a:r>
            </a:p>
            <a:p>
              <a:r>
                <a:rPr lang="en-US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0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New Vectors and Changing Vectors in a </a:t>
            </a:r>
            <a:br>
              <a:rPr lang="en-US" dirty="0"/>
            </a:br>
            <a:r>
              <a:rPr lang="en-US" dirty="0"/>
              <a:t>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mutate()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95854-59C2-7C4A-A2B7-FF052E37DD2C}"/>
              </a:ext>
            </a:extLst>
          </p:cNvPr>
          <p:cNvGrpSpPr/>
          <p:nvPr/>
        </p:nvGrpSpPr>
        <p:grpSpPr>
          <a:xfrm>
            <a:off x="844735" y="1466630"/>
            <a:ext cx="2271689" cy="3184677"/>
            <a:chOff x="1833780" y="2158876"/>
            <a:chExt cx="2271689" cy="31846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C108F-DDC8-4541-BC63-770754F720B0}"/>
                </a:ext>
              </a:extLst>
            </p:cNvPr>
            <p:cNvSpPr/>
            <p:nvPr/>
          </p:nvSpPr>
          <p:spPr>
            <a:xfrm>
              <a:off x="1833780" y="2158876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70226-A389-0A45-B88B-97F952AB2B9D}"/>
                </a:ext>
              </a:extLst>
            </p:cNvPr>
            <p:cNvSpPr/>
            <p:nvPr/>
          </p:nvSpPr>
          <p:spPr>
            <a:xfrm>
              <a:off x="3060652" y="3029451"/>
              <a:ext cx="445770" cy="2314102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84689-07E4-144C-AEF3-070358BE2865}"/>
                </a:ext>
              </a:extLst>
            </p:cNvPr>
            <p:cNvSpPr/>
            <p:nvPr/>
          </p:nvSpPr>
          <p:spPr>
            <a:xfrm>
              <a:off x="2582969" y="3029451"/>
              <a:ext cx="445770" cy="2295762"/>
            </a:xfrm>
            <a:prstGeom prst="rect">
              <a:avLst/>
            </a:prstGeom>
            <a:solidFill>
              <a:srgbClr val="FFFF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7B4C93-6562-6D49-80F3-E092327912D8}"/>
                </a:ext>
              </a:extLst>
            </p:cNvPr>
            <p:cNvSpPr/>
            <p:nvPr/>
          </p:nvSpPr>
          <p:spPr>
            <a:xfrm>
              <a:off x="2173394" y="3029452"/>
              <a:ext cx="445770" cy="2284015"/>
            </a:xfrm>
            <a:prstGeom prst="rect">
              <a:avLst/>
            </a:prstGeom>
            <a:solidFill>
              <a:schemeClr val="accent6">
                <a:lumMod val="75000"/>
                <a:alpha val="35294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A3557-5A2C-664C-871A-194099C3CE99}"/>
                </a:ext>
              </a:extLst>
            </p:cNvPr>
            <p:cNvSpPr txBox="1"/>
            <p:nvPr/>
          </p:nvSpPr>
          <p:spPr>
            <a:xfrm>
              <a:off x="2110927" y="2701817"/>
              <a:ext cx="199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“x”   “y”    “z” 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254704" y="1048307"/>
            <a:ext cx="45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mutate(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w = y + z)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916005" y="4809270"/>
            <a:ext cx="5404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Add a new vector called ”w” to the data frame</a:t>
            </a:r>
          </a:p>
          <a:p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>
                <a:latin typeface="Century Gothic" panose="020B0502020202020204" pitchFamily="34" charset="0"/>
              </a:rPr>
              <a:t>w is the elementwise sum of y and z</a:t>
            </a:r>
          </a:p>
          <a:p>
            <a:r>
              <a:rPr lang="en-US" dirty="0">
                <a:latin typeface="Century Gothic" panose="020B0502020202020204" pitchFamily="34" charset="0"/>
              </a:rPr>
              <a:t>If we had said x = y + z, then x would have been replaced with new contents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4267B-0D0E-5848-83AC-0C4DBA893794}"/>
              </a:ext>
            </a:extLst>
          </p:cNvPr>
          <p:cNvGrpSpPr/>
          <p:nvPr/>
        </p:nvGrpSpPr>
        <p:grpSpPr>
          <a:xfrm>
            <a:off x="4950570" y="1466630"/>
            <a:ext cx="2271689" cy="3184677"/>
            <a:chOff x="1833780" y="2158876"/>
            <a:chExt cx="2271689" cy="318467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1C436D-4B4E-D840-8412-AECC37F3EB9B}"/>
                </a:ext>
              </a:extLst>
            </p:cNvPr>
            <p:cNvSpPr/>
            <p:nvPr/>
          </p:nvSpPr>
          <p:spPr>
            <a:xfrm>
              <a:off x="1833780" y="2158876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C92AB4-8C80-7A45-84BE-E31D2CF3BB25}"/>
                </a:ext>
              </a:extLst>
            </p:cNvPr>
            <p:cNvSpPr/>
            <p:nvPr/>
          </p:nvSpPr>
          <p:spPr>
            <a:xfrm>
              <a:off x="3060652" y="3029451"/>
              <a:ext cx="445770" cy="2314102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66629F-581B-D044-8D8A-0CC49ABA00ED}"/>
                </a:ext>
              </a:extLst>
            </p:cNvPr>
            <p:cNvSpPr/>
            <p:nvPr/>
          </p:nvSpPr>
          <p:spPr>
            <a:xfrm>
              <a:off x="2582969" y="3029451"/>
              <a:ext cx="445770" cy="2295762"/>
            </a:xfrm>
            <a:prstGeom prst="rect">
              <a:avLst/>
            </a:prstGeom>
            <a:solidFill>
              <a:srgbClr val="FFFF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D5949E-9BCD-464D-80AF-8752145B136B}"/>
                </a:ext>
              </a:extLst>
            </p:cNvPr>
            <p:cNvSpPr/>
            <p:nvPr/>
          </p:nvSpPr>
          <p:spPr>
            <a:xfrm>
              <a:off x="2173394" y="3029452"/>
              <a:ext cx="445770" cy="2284015"/>
            </a:xfrm>
            <a:prstGeom prst="rect">
              <a:avLst/>
            </a:prstGeom>
            <a:solidFill>
              <a:schemeClr val="accent6">
                <a:lumMod val="75000"/>
                <a:alpha val="35294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B2E9C-26B5-F340-AF34-1D4471FF4CA6}"/>
                </a:ext>
              </a:extLst>
            </p:cNvPr>
            <p:cNvSpPr txBox="1"/>
            <p:nvPr/>
          </p:nvSpPr>
          <p:spPr>
            <a:xfrm>
              <a:off x="2110927" y="2701817"/>
              <a:ext cx="199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“x”   “y”    “z”   “w” 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93887-2316-644A-9D3F-4D14757A6E26}"/>
              </a:ext>
            </a:extLst>
          </p:cNvPr>
          <p:cNvSpPr/>
          <p:nvPr/>
        </p:nvSpPr>
        <p:spPr>
          <a:xfrm>
            <a:off x="6654553" y="2337205"/>
            <a:ext cx="445770" cy="2314102"/>
          </a:xfrm>
          <a:prstGeom prst="rect">
            <a:avLst/>
          </a:prstGeom>
          <a:solidFill>
            <a:srgbClr val="00FA00">
              <a:alpha val="3568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55790-AFE3-5945-B72E-04ADC0A514B9}"/>
              </a:ext>
            </a:extLst>
          </p:cNvPr>
          <p:cNvSpPr txBox="1"/>
          <p:nvPr/>
        </p:nvSpPr>
        <p:spPr>
          <a:xfrm>
            <a:off x="1682460" y="2312897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BBA4E-A23A-ED43-A8B8-7B922A110202}"/>
              </a:ext>
            </a:extLst>
          </p:cNvPr>
          <p:cNvSpPr txBox="1"/>
          <p:nvPr/>
        </p:nvSpPr>
        <p:spPr>
          <a:xfrm>
            <a:off x="2139499" y="2378903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D0D42-9799-BD48-A2EE-CEDE4135FCF7}"/>
              </a:ext>
            </a:extLst>
          </p:cNvPr>
          <p:cNvSpPr txBox="1"/>
          <p:nvPr/>
        </p:nvSpPr>
        <p:spPr>
          <a:xfrm>
            <a:off x="5777248" y="2360943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E552E-8548-4C4F-AAEC-6EE2E613B2BB}"/>
              </a:ext>
            </a:extLst>
          </p:cNvPr>
          <p:cNvSpPr txBox="1"/>
          <p:nvPr/>
        </p:nvSpPr>
        <p:spPr>
          <a:xfrm>
            <a:off x="6250212" y="2378903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6B08DA-D939-E945-AFFE-0E33323734D9}"/>
              </a:ext>
            </a:extLst>
          </p:cNvPr>
          <p:cNvSpPr txBox="1"/>
          <p:nvPr/>
        </p:nvSpPr>
        <p:spPr>
          <a:xfrm>
            <a:off x="6727813" y="2370370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482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5" y="3995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transmute()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95854-59C2-7C4A-A2B7-FF052E37DD2C}"/>
              </a:ext>
            </a:extLst>
          </p:cNvPr>
          <p:cNvGrpSpPr/>
          <p:nvPr/>
        </p:nvGrpSpPr>
        <p:grpSpPr>
          <a:xfrm>
            <a:off x="844735" y="1466630"/>
            <a:ext cx="2271689" cy="3184677"/>
            <a:chOff x="1833780" y="2158876"/>
            <a:chExt cx="2271689" cy="31846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C108F-DDC8-4541-BC63-770754F720B0}"/>
                </a:ext>
              </a:extLst>
            </p:cNvPr>
            <p:cNvSpPr/>
            <p:nvPr/>
          </p:nvSpPr>
          <p:spPr>
            <a:xfrm>
              <a:off x="1833780" y="2158876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70226-A389-0A45-B88B-97F952AB2B9D}"/>
                </a:ext>
              </a:extLst>
            </p:cNvPr>
            <p:cNvSpPr/>
            <p:nvPr/>
          </p:nvSpPr>
          <p:spPr>
            <a:xfrm>
              <a:off x="3060652" y="3029451"/>
              <a:ext cx="445770" cy="2314102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84689-07E4-144C-AEF3-070358BE2865}"/>
                </a:ext>
              </a:extLst>
            </p:cNvPr>
            <p:cNvSpPr/>
            <p:nvPr/>
          </p:nvSpPr>
          <p:spPr>
            <a:xfrm>
              <a:off x="2582969" y="3029451"/>
              <a:ext cx="445770" cy="2295762"/>
            </a:xfrm>
            <a:prstGeom prst="rect">
              <a:avLst/>
            </a:prstGeom>
            <a:solidFill>
              <a:srgbClr val="FFFF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7B4C93-6562-6D49-80F3-E092327912D8}"/>
                </a:ext>
              </a:extLst>
            </p:cNvPr>
            <p:cNvSpPr/>
            <p:nvPr/>
          </p:nvSpPr>
          <p:spPr>
            <a:xfrm>
              <a:off x="2173394" y="3029452"/>
              <a:ext cx="445770" cy="2284015"/>
            </a:xfrm>
            <a:prstGeom prst="rect">
              <a:avLst/>
            </a:prstGeom>
            <a:solidFill>
              <a:schemeClr val="accent6">
                <a:lumMod val="75000"/>
                <a:alpha val="35294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A3557-5A2C-664C-871A-194099C3CE99}"/>
                </a:ext>
              </a:extLst>
            </p:cNvPr>
            <p:cNvSpPr txBox="1"/>
            <p:nvPr/>
          </p:nvSpPr>
          <p:spPr>
            <a:xfrm>
              <a:off x="2110927" y="2701817"/>
              <a:ext cx="199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“x”   “y”    “z” 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250045" y="1118147"/>
            <a:ext cx="347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transmute(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w = y + z)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987723" y="5123034"/>
            <a:ext cx="452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a new vector called ”w”</a:t>
            </a:r>
          </a:p>
          <a:p>
            <a:r>
              <a:rPr lang="en-US" dirty="0">
                <a:latin typeface="Century Gothic" panose="020B0502020202020204" pitchFamily="34" charset="0"/>
              </a:rPr>
              <a:t>that  is the element-wise sum of y and z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Put this in the new data frame.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4267B-0D0E-5848-83AC-0C4DBA893794}"/>
              </a:ext>
            </a:extLst>
          </p:cNvPr>
          <p:cNvGrpSpPr/>
          <p:nvPr/>
        </p:nvGrpSpPr>
        <p:grpSpPr>
          <a:xfrm>
            <a:off x="4446495" y="1466630"/>
            <a:ext cx="2263140" cy="884072"/>
            <a:chOff x="1833780" y="2158876"/>
            <a:chExt cx="2263140" cy="88407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1C436D-4B4E-D840-8412-AECC37F3EB9B}"/>
                </a:ext>
              </a:extLst>
            </p:cNvPr>
            <p:cNvSpPr/>
            <p:nvPr/>
          </p:nvSpPr>
          <p:spPr>
            <a:xfrm>
              <a:off x="1833780" y="2158876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B2E9C-26B5-F340-AF34-1D4471FF4CA6}"/>
                </a:ext>
              </a:extLst>
            </p:cNvPr>
            <p:cNvSpPr txBox="1"/>
            <p:nvPr/>
          </p:nvSpPr>
          <p:spPr>
            <a:xfrm>
              <a:off x="2610366" y="2673616"/>
              <a:ext cx="709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“w” 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93887-2316-644A-9D3F-4D14757A6E26}"/>
              </a:ext>
            </a:extLst>
          </p:cNvPr>
          <p:cNvSpPr/>
          <p:nvPr/>
        </p:nvSpPr>
        <p:spPr>
          <a:xfrm>
            <a:off x="5290184" y="2337205"/>
            <a:ext cx="445770" cy="2314102"/>
          </a:xfrm>
          <a:prstGeom prst="rect">
            <a:avLst/>
          </a:prstGeom>
          <a:solidFill>
            <a:srgbClr val="00FA00">
              <a:alpha val="3568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55790-AFE3-5945-B72E-04ADC0A514B9}"/>
              </a:ext>
            </a:extLst>
          </p:cNvPr>
          <p:cNvSpPr txBox="1"/>
          <p:nvPr/>
        </p:nvSpPr>
        <p:spPr>
          <a:xfrm>
            <a:off x="1682460" y="2312897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BBA4E-A23A-ED43-A8B8-7B922A110202}"/>
              </a:ext>
            </a:extLst>
          </p:cNvPr>
          <p:cNvSpPr txBox="1"/>
          <p:nvPr/>
        </p:nvSpPr>
        <p:spPr>
          <a:xfrm>
            <a:off x="2139499" y="2378903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6B08DA-D939-E945-AFFE-0E33323734D9}"/>
              </a:ext>
            </a:extLst>
          </p:cNvPr>
          <p:cNvSpPr txBox="1"/>
          <p:nvPr/>
        </p:nvSpPr>
        <p:spPr>
          <a:xfrm>
            <a:off x="5360623" y="2364199"/>
            <a:ext cx="3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0379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Rows in a </a:t>
            </a:r>
            <a:br>
              <a:rPr lang="en-US" dirty="0"/>
            </a:br>
            <a:r>
              <a:rPr lang="en-US" dirty="0"/>
              <a:t>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23" y="2735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595023" y="1353337"/>
            <a:ext cx="38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“key”)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354806" y="5349208"/>
            <a:ext cx="497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Group the rows according to the unique values of key. Three are 4 rows in the x-group, 3 in the y, and 1 in the z group.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7943A-854A-4F45-858C-3C9A50E68F56}"/>
              </a:ext>
            </a:extLst>
          </p:cNvPr>
          <p:cNvGrpSpPr/>
          <p:nvPr/>
        </p:nvGrpSpPr>
        <p:grpSpPr>
          <a:xfrm>
            <a:off x="946477" y="1769525"/>
            <a:ext cx="2263140" cy="3167529"/>
            <a:chOff x="4823452" y="1466630"/>
            <a:chExt cx="2263140" cy="31675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014E57-D122-5343-BC53-A63DEB7FFD6B}"/>
                </a:ext>
              </a:extLst>
            </p:cNvPr>
            <p:cNvGrpSpPr/>
            <p:nvPr/>
          </p:nvGrpSpPr>
          <p:grpSpPr>
            <a:xfrm>
              <a:off x="4823452" y="1466630"/>
              <a:ext cx="2263140" cy="3052138"/>
              <a:chOff x="4823452" y="1512932"/>
              <a:chExt cx="2263140" cy="30521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0C1F9F2-A2BB-C444-8E04-FA2888EF48AE}"/>
                  </a:ext>
                </a:extLst>
              </p:cNvPr>
              <p:cNvSpPr/>
              <p:nvPr/>
            </p:nvSpPr>
            <p:spPr>
              <a:xfrm rot="5400000">
                <a:off x="5764418" y="2328854"/>
                <a:ext cx="237122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267A1F-0D84-4148-BD28-AF43778E1E04}"/>
                  </a:ext>
                </a:extLst>
              </p:cNvPr>
              <p:cNvSpPr/>
              <p:nvPr/>
            </p:nvSpPr>
            <p:spPr>
              <a:xfrm>
                <a:off x="4823452" y="1512932"/>
                <a:ext cx="2263140" cy="5029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4264F1-3EAE-DE42-BD63-C1A53C46A288}"/>
                  </a:ext>
                </a:extLst>
              </p:cNvPr>
              <p:cNvSpPr/>
              <p:nvPr/>
            </p:nvSpPr>
            <p:spPr>
              <a:xfrm>
                <a:off x="5882980" y="2325835"/>
                <a:ext cx="445770" cy="2234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D73DCF-EB8E-644F-A332-CFD63D090008}"/>
                  </a:ext>
                </a:extLst>
              </p:cNvPr>
              <p:cNvSpPr txBox="1"/>
              <p:nvPr/>
            </p:nvSpPr>
            <p:spPr>
              <a:xfrm>
                <a:off x="5301386" y="1974210"/>
                <a:ext cx="120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“key” “</a:t>
                </a:r>
                <a:r>
                  <a:rPr lang="en-US" dirty="0" err="1"/>
                  <a:t>val</a:t>
                </a:r>
                <a:r>
                  <a:rPr lang="en-US" dirty="0"/>
                  <a:t>”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86E46E-A958-3E44-A732-784639CF4713}"/>
                  </a:ext>
                </a:extLst>
              </p:cNvPr>
              <p:cNvSpPr/>
              <p:nvPr/>
            </p:nvSpPr>
            <p:spPr>
              <a:xfrm rot="5400000">
                <a:off x="5729387" y="2045229"/>
                <a:ext cx="307385" cy="891339"/>
              </a:xfrm>
              <a:prstGeom prst="rect">
                <a:avLst/>
              </a:prstGeom>
              <a:solidFill>
                <a:schemeClr val="accent6">
                  <a:lumMod val="75000"/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6333D7-1C21-6D47-B57F-D79D9D2C7DC3}"/>
                  </a:ext>
                </a:extLst>
              </p:cNvPr>
              <p:cNvSpPr/>
              <p:nvPr/>
            </p:nvSpPr>
            <p:spPr>
              <a:xfrm rot="5400000">
                <a:off x="5725106" y="2606143"/>
                <a:ext cx="307385" cy="891339"/>
              </a:xfrm>
              <a:prstGeom prst="rect">
                <a:avLst/>
              </a:prstGeom>
              <a:solidFill>
                <a:srgbClr val="00B0F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EECD60-6C10-2B41-8D8C-2E31225BF120}"/>
                  </a:ext>
                </a:extLst>
              </p:cNvPr>
              <p:cNvSpPr/>
              <p:nvPr/>
            </p:nvSpPr>
            <p:spPr>
              <a:xfrm rot="5400000">
                <a:off x="5748394" y="2879621"/>
                <a:ext cx="252243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451012-9809-8147-86FA-342CC98780C7}"/>
                  </a:ext>
                </a:extLst>
              </p:cNvPr>
              <p:cNvSpPr/>
              <p:nvPr/>
            </p:nvSpPr>
            <p:spPr>
              <a:xfrm rot="5400000">
                <a:off x="5712258" y="312971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9B6D2B-98C6-0D44-879D-D2B55566A89E}"/>
                  </a:ext>
                </a:extLst>
              </p:cNvPr>
              <p:cNvSpPr/>
              <p:nvPr/>
            </p:nvSpPr>
            <p:spPr>
              <a:xfrm rot="5400000">
                <a:off x="5720822" y="342889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42028D-5047-C247-B338-5F22A907F4A0}"/>
                  </a:ext>
                </a:extLst>
              </p:cNvPr>
              <p:cNvSpPr/>
              <p:nvPr/>
            </p:nvSpPr>
            <p:spPr>
              <a:xfrm rot="5400000">
                <a:off x="5712256" y="3712612"/>
                <a:ext cx="307385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7F97F5-90D1-9443-8E38-5B67BE09CE84}"/>
                  </a:ext>
                </a:extLst>
              </p:cNvPr>
              <p:cNvSpPr/>
              <p:nvPr/>
            </p:nvSpPr>
            <p:spPr>
              <a:xfrm rot="5400000">
                <a:off x="5739399" y="3992852"/>
                <a:ext cx="253096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F59779-EC80-184D-B1E2-89711B1098A1}"/>
                </a:ext>
              </a:extLst>
            </p:cNvPr>
            <p:cNvSpPr txBox="1"/>
            <p:nvPr/>
          </p:nvSpPr>
          <p:spPr>
            <a:xfrm>
              <a:off x="5955022" y="2325835"/>
              <a:ext cx="30168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6</a:t>
              </a:r>
            </a:p>
            <a:p>
              <a:r>
                <a:rPr lang="en-US" dirty="0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1E45E-F0E0-ED41-B2AC-873111477486}"/>
                </a:ext>
              </a:extLst>
            </p:cNvPr>
            <p:cNvSpPr txBox="1"/>
            <p:nvPr/>
          </p:nvSpPr>
          <p:spPr>
            <a:xfrm>
              <a:off x="5493130" y="2325835"/>
              <a:ext cx="3048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Z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E78D57-509F-2044-91B8-126D1E11CA7C}"/>
              </a:ext>
            </a:extLst>
          </p:cNvPr>
          <p:cNvSpPr txBox="1"/>
          <p:nvPr/>
        </p:nvSpPr>
        <p:spPr>
          <a:xfrm>
            <a:off x="2842511" y="3651721"/>
            <a:ext cx="55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summarize(</a:t>
            </a:r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, tot = sum(</a:t>
            </a:r>
            <a:r>
              <a:rPr lang="en-US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), n = n()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EFCC-F6DC-CA4C-81D6-96ABAE5C7DFF}"/>
              </a:ext>
            </a:extLst>
          </p:cNvPr>
          <p:cNvSpPr txBox="1"/>
          <p:nvPr/>
        </p:nvSpPr>
        <p:spPr>
          <a:xfrm>
            <a:off x="3437056" y="4081443"/>
            <a:ext cx="495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a summary statistic for each group.  Here, we sum the values in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and assign to tot, and count the rows and assign to 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E6CEE-E41B-A440-B99F-6541211E979D}"/>
              </a:ext>
            </a:extLst>
          </p:cNvPr>
          <p:cNvSpPr txBox="1"/>
          <p:nvPr/>
        </p:nvSpPr>
        <p:spPr>
          <a:xfrm>
            <a:off x="2959510" y="2713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CB5BD-83D7-A748-A832-D1E0147F7FA1}"/>
              </a:ext>
            </a:extLst>
          </p:cNvPr>
          <p:cNvGrpSpPr/>
          <p:nvPr/>
        </p:nvGrpSpPr>
        <p:grpSpPr>
          <a:xfrm>
            <a:off x="2434643" y="1649099"/>
            <a:ext cx="5266292" cy="3046015"/>
            <a:chOff x="2434643" y="1649099"/>
            <a:chExt cx="5266292" cy="30460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49DB4-9CA9-9341-8CF3-40C8D235F8A6}"/>
                </a:ext>
              </a:extLst>
            </p:cNvPr>
            <p:cNvGrpSpPr/>
            <p:nvPr/>
          </p:nvGrpSpPr>
          <p:grpSpPr>
            <a:xfrm>
              <a:off x="2434643" y="1649099"/>
              <a:ext cx="5266292" cy="3046015"/>
              <a:chOff x="2434643" y="1649099"/>
              <a:chExt cx="5266292" cy="304601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2D2316F-018D-4B4C-B711-5B7A49C41B51}"/>
                  </a:ext>
                </a:extLst>
              </p:cNvPr>
              <p:cNvGrpSpPr/>
              <p:nvPr/>
            </p:nvGrpSpPr>
            <p:grpSpPr>
              <a:xfrm>
                <a:off x="5437795" y="1649099"/>
                <a:ext cx="2263140" cy="2059534"/>
                <a:chOff x="4823452" y="1466630"/>
                <a:chExt cx="2263140" cy="205953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78EB388-BB98-EA44-81E0-21455912FE96}"/>
                    </a:ext>
                  </a:extLst>
                </p:cNvPr>
                <p:cNvGrpSpPr/>
                <p:nvPr/>
              </p:nvGrpSpPr>
              <p:grpSpPr>
                <a:xfrm>
                  <a:off x="4823452" y="1466630"/>
                  <a:ext cx="2263140" cy="1692573"/>
                  <a:chOff x="4823452" y="1512932"/>
                  <a:chExt cx="2263140" cy="1692573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5D7311B-61B1-0140-ABB5-3FA5B18E9C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97524" y="2095748"/>
                    <a:ext cx="237122" cy="1357551"/>
                  </a:xfrm>
                  <a:prstGeom prst="rect">
                    <a:avLst/>
                  </a:prstGeom>
                  <a:solidFill>
                    <a:srgbClr val="00FA0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A50C4F1-C1D3-614D-A3B2-91D10E165A92}"/>
                      </a:ext>
                    </a:extLst>
                  </p:cNvPr>
                  <p:cNvSpPr/>
                  <p:nvPr/>
                </p:nvSpPr>
                <p:spPr>
                  <a:xfrm>
                    <a:off x="4823452" y="1512932"/>
                    <a:ext cx="2263140" cy="50292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4ED3F1D-8805-2C47-BDC1-B5C1B1930000}"/>
                      </a:ext>
                    </a:extLst>
                  </p:cNvPr>
                  <p:cNvSpPr/>
                  <p:nvPr/>
                </p:nvSpPr>
                <p:spPr>
                  <a:xfrm>
                    <a:off x="5882980" y="2325835"/>
                    <a:ext cx="445770" cy="87967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35B6317-BA3B-B645-86D1-3F221CAA767E}"/>
                      </a:ext>
                    </a:extLst>
                  </p:cNvPr>
                  <p:cNvSpPr txBox="1"/>
                  <p:nvPr/>
                </p:nvSpPr>
                <p:spPr>
                  <a:xfrm>
                    <a:off x="5301386" y="1974210"/>
                    <a:ext cx="16424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“key” “tot”  “n”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E2AE947-8DB2-6D40-ADB0-E7F85D72E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2442" y="1812173"/>
                    <a:ext cx="307385" cy="135745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35294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6DE17E3-4FCC-3A46-847D-093BD29114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0301" y="2370947"/>
                    <a:ext cx="307385" cy="1361732"/>
                  </a:xfrm>
                  <a:prstGeom prst="rect">
                    <a:avLst/>
                  </a:prstGeom>
                  <a:solidFill>
                    <a:srgbClr val="00B0F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2B460-0CEC-A847-A33C-156A8019D440}"/>
                    </a:ext>
                  </a:extLst>
                </p:cNvPr>
                <p:cNvSpPr txBox="1"/>
                <p:nvPr/>
              </p:nvSpPr>
              <p:spPr>
                <a:xfrm>
                  <a:off x="5955022" y="2325835"/>
                  <a:ext cx="4187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  <a:p>
                  <a:r>
                    <a:rPr lang="en-US" dirty="0"/>
                    <a:t>8</a:t>
                  </a:r>
                </a:p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53981BD-738A-1247-AA3D-11FCB4C5FA9A}"/>
                    </a:ext>
                  </a:extLst>
                </p:cNvPr>
                <p:cNvSpPr txBox="1"/>
                <p:nvPr/>
              </p:nvSpPr>
              <p:spPr>
                <a:xfrm>
                  <a:off x="5493130" y="2325835"/>
                  <a:ext cx="30489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  <a:p>
                  <a:r>
                    <a:rPr lang="en-US" dirty="0"/>
                    <a:t>Y</a:t>
                  </a:r>
                </a:p>
                <a:p>
                  <a:r>
                    <a:rPr lang="en-US" dirty="0"/>
                    <a:t>Z</a:t>
                  </a:r>
                </a:p>
                <a:p>
                  <a:endParaRPr lang="en-US" dirty="0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F28AAA2-B8AF-394E-A3B5-CAA438CC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5162" y="2628730"/>
                <a:ext cx="3582308" cy="147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8EC4319-9B06-8F42-BFEF-5863EECF6289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V="1">
                <a:off x="2463931" y="2627067"/>
                <a:ext cx="3587821" cy="931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88A55AB-050A-DF42-AE23-77E2EF9C27B3}"/>
                  </a:ext>
                </a:extLst>
              </p:cNvPr>
              <p:cNvCxnSpPr>
                <a:cxnSpLocks/>
                <a:stCxn id="41" idx="0"/>
                <a:endCxn id="52" idx="2"/>
              </p:cNvCxnSpPr>
              <p:nvPr/>
            </p:nvCxnSpPr>
            <p:spPr>
              <a:xfrm flipV="1">
                <a:off x="2434643" y="2627067"/>
                <a:ext cx="3617109" cy="1787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F3699C6-4EFB-9B41-9B10-30B989206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362" y="2661051"/>
                <a:ext cx="3596769" cy="20340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D1662D-6323-2C45-B40C-5F73CC0247AE}"/>
                </a:ext>
              </a:extLst>
            </p:cNvPr>
            <p:cNvSpPr/>
            <p:nvPr/>
          </p:nvSpPr>
          <p:spPr>
            <a:xfrm>
              <a:off x="6963435" y="2458189"/>
              <a:ext cx="445770" cy="8796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E6A292-82FB-E04F-B480-96E40B902C17}"/>
                </a:ext>
              </a:extLst>
            </p:cNvPr>
            <p:cNvSpPr txBox="1"/>
            <p:nvPr/>
          </p:nvSpPr>
          <p:spPr>
            <a:xfrm>
              <a:off x="6976968" y="2508304"/>
              <a:ext cx="301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9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Dropping Rows and Columns in a 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818B-B0A2-AC46-8EA5-4E1E79AE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53B7-DE32-C741-AF79-6BDDA7FE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filter – keep rows that meet a condition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filter(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, logical)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select(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, character)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slice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slice(</a:t>
            </a:r>
            <a:r>
              <a:rPr lang="en-US" dirty="0" err="1">
                <a:latin typeface="Courier" pitchFamily="2" charset="0"/>
              </a:rPr>
              <a:t>data.frame</a:t>
            </a:r>
            <a:r>
              <a:rPr lang="en-US" dirty="0">
                <a:latin typeface="Courier" pitchFamily="2" charset="0"/>
              </a:rPr>
              <a:t>, numeric)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4C949-D050-EC46-A9CA-4DE2D4F1C726}"/>
              </a:ext>
            </a:extLst>
          </p:cNvPr>
          <p:cNvSpPr txBox="1"/>
          <p:nvPr/>
        </p:nvSpPr>
        <p:spPr>
          <a:xfrm>
            <a:off x="5503095" y="2684749"/>
            <a:ext cx="253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 matches number of rows in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0EDDD-364E-194C-AA6B-D998FEF86E42}"/>
              </a:ext>
            </a:extLst>
          </p:cNvPr>
          <p:cNvSpPr txBox="1"/>
          <p:nvPr/>
        </p:nvSpPr>
        <p:spPr>
          <a:xfrm>
            <a:off x="4910278" y="4278670"/>
            <a:ext cx="241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strings match  column names in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4D24-3BE1-6D49-B673-E1D89189190D}"/>
              </a:ext>
            </a:extLst>
          </p:cNvPr>
          <p:cNvSpPr txBox="1"/>
          <p:nvPr/>
        </p:nvSpPr>
        <p:spPr>
          <a:xfrm>
            <a:off x="4572000" y="5970181"/>
            <a:ext cx="211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Positions of rows to keep  in data frame</a:t>
            </a:r>
          </a:p>
        </p:txBody>
      </p:sp>
    </p:spTree>
    <p:extLst>
      <p:ext uri="{BB962C8B-B14F-4D97-AF65-F5344CB8AC3E}">
        <p14:creationId xmlns:p14="http://schemas.microsoft.com/office/powerpoint/2010/main" val="175559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filter(data frame, logical)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C108F-DDC8-4541-BC63-770754F720B0}"/>
              </a:ext>
            </a:extLst>
          </p:cNvPr>
          <p:cNvSpPr/>
          <p:nvPr/>
        </p:nvSpPr>
        <p:spPr>
          <a:xfrm>
            <a:off x="1927860" y="2228850"/>
            <a:ext cx="2263140" cy="502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FCF38-ADCD-604D-8B51-CC440B380282}"/>
              </a:ext>
            </a:extLst>
          </p:cNvPr>
          <p:cNvSpPr/>
          <p:nvPr/>
        </p:nvSpPr>
        <p:spPr>
          <a:xfrm>
            <a:off x="3040380" y="2903220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30CDA-AFA8-EA4E-AE5A-17CAC5501C81}"/>
              </a:ext>
            </a:extLst>
          </p:cNvPr>
          <p:cNvSpPr/>
          <p:nvPr/>
        </p:nvSpPr>
        <p:spPr>
          <a:xfrm>
            <a:off x="718185" y="2891472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F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F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B9DE4-4C1C-5D49-AAE1-BED531010179}"/>
              </a:ext>
            </a:extLst>
          </p:cNvPr>
          <p:cNvSpPr/>
          <p:nvPr/>
        </p:nvSpPr>
        <p:spPr>
          <a:xfrm>
            <a:off x="2613660" y="2903220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B8F72-0BF0-E942-A161-C4F8D1CBE986}"/>
              </a:ext>
            </a:extLst>
          </p:cNvPr>
          <p:cNvSpPr/>
          <p:nvPr/>
        </p:nvSpPr>
        <p:spPr>
          <a:xfrm>
            <a:off x="2160270" y="2891472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74DF5-260C-B347-85C4-212360D56668}"/>
              </a:ext>
            </a:extLst>
          </p:cNvPr>
          <p:cNvSpPr/>
          <p:nvPr/>
        </p:nvSpPr>
        <p:spPr>
          <a:xfrm>
            <a:off x="3505200" y="2891472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70226-A389-0A45-B88B-97F952AB2B9D}"/>
              </a:ext>
            </a:extLst>
          </p:cNvPr>
          <p:cNvSpPr/>
          <p:nvPr/>
        </p:nvSpPr>
        <p:spPr>
          <a:xfrm rot="16200000">
            <a:off x="2832735" y="2224563"/>
            <a:ext cx="445770" cy="1790700"/>
          </a:xfrm>
          <a:prstGeom prst="rect">
            <a:avLst/>
          </a:prstGeom>
          <a:solidFill>
            <a:srgbClr val="00FA00">
              <a:alpha val="38431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84689-07E4-144C-AEF3-070358BE2865}"/>
              </a:ext>
            </a:extLst>
          </p:cNvPr>
          <p:cNvSpPr/>
          <p:nvPr/>
        </p:nvSpPr>
        <p:spPr>
          <a:xfrm rot="16200000">
            <a:off x="2828925" y="3130550"/>
            <a:ext cx="445770" cy="1798320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B4C93-6562-6D49-80F3-E092327912D8}"/>
              </a:ext>
            </a:extLst>
          </p:cNvPr>
          <p:cNvSpPr/>
          <p:nvPr/>
        </p:nvSpPr>
        <p:spPr>
          <a:xfrm rot="16200000">
            <a:off x="2828925" y="3585448"/>
            <a:ext cx="445770" cy="1798320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B5CEC9-87D8-3149-A7CD-27AD40613F70}"/>
              </a:ext>
            </a:extLst>
          </p:cNvPr>
          <p:cNvCxnSpPr/>
          <p:nvPr/>
        </p:nvCxnSpPr>
        <p:spPr>
          <a:xfrm>
            <a:off x="1163955" y="3120390"/>
            <a:ext cx="9886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83F6C6-14B0-FD42-9FDA-F2B2A066D420}"/>
              </a:ext>
            </a:extLst>
          </p:cNvPr>
          <p:cNvCxnSpPr/>
          <p:nvPr/>
        </p:nvCxnSpPr>
        <p:spPr>
          <a:xfrm>
            <a:off x="1171575" y="3992880"/>
            <a:ext cx="9886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048F18-BD49-2746-B72A-8A211DD95601}"/>
              </a:ext>
            </a:extLst>
          </p:cNvPr>
          <p:cNvCxnSpPr/>
          <p:nvPr/>
        </p:nvCxnSpPr>
        <p:spPr>
          <a:xfrm>
            <a:off x="1171575" y="4494133"/>
            <a:ext cx="9886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D8EFC1-1DEB-EB4F-BAA3-6E2F64373F14}"/>
              </a:ext>
            </a:extLst>
          </p:cNvPr>
          <p:cNvGrpSpPr/>
          <p:nvPr/>
        </p:nvGrpSpPr>
        <p:grpSpPr>
          <a:xfrm>
            <a:off x="3931921" y="2230121"/>
            <a:ext cx="3314699" cy="2254487"/>
            <a:chOff x="3931921" y="2230121"/>
            <a:chExt cx="3314699" cy="22544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5AB0B5-3CA5-1E44-A7BC-5BB5F33DC6B3}"/>
                </a:ext>
              </a:extLst>
            </p:cNvPr>
            <p:cNvGrpSpPr/>
            <p:nvPr/>
          </p:nvGrpSpPr>
          <p:grpSpPr>
            <a:xfrm>
              <a:off x="3931921" y="2230121"/>
              <a:ext cx="3314699" cy="2254487"/>
              <a:chOff x="3931921" y="2230121"/>
              <a:chExt cx="3314699" cy="225448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A8C3DF7-7EB4-1A4B-BAD9-25E8926E50FB}"/>
                  </a:ext>
                </a:extLst>
              </p:cNvPr>
              <p:cNvGrpSpPr/>
              <p:nvPr/>
            </p:nvGrpSpPr>
            <p:grpSpPr>
              <a:xfrm>
                <a:off x="3931921" y="2230121"/>
                <a:ext cx="3314699" cy="2254487"/>
                <a:chOff x="3931921" y="2230121"/>
                <a:chExt cx="3314699" cy="2254487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3267A1F-0D84-4148-BD28-AF43778E1E04}"/>
                    </a:ext>
                  </a:extLst>
                </p:cNvPr>
                <p:cNvSpPr/>
                <p:nvPr/>
              </p:nvSpPr>
              <p:spPr>
                <a:xfrm>
                  <a:off x="4983480" y="2230121"/>
                  <a:ext cx="2263140" cy="50292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5B657B2-9B1B-C445-A2AA-F216BAC1A9B9}"/>
                    </a:ext>
                  </a:extLst>
                </p:cNvPr>
                <p:cNvSpPr/>
                <p:nvPr/>
              </p:nvSpPr>
              <p:spPr>
                <a:xfrm rot="16200000">
                  <a:off x="5823265" y="2271866"/>
                  <a:ext cx="353056" cy="1788803"/>
                </a:xfrm>
                <a:prstGeom prst="rect">
                  <a:avLst/>
                </a:prstGeom>
                <a:solidFill>
                  <a:srgbClr val="00FA00">
                    <a:alpha val="38431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E93A932-2FB3-7C42-B0B8-8B62EE3E8D1E}"/>
                    </a:ext>
                  </a:extLst>
                </p:cNvPr>
                <p:cNvSpPr/>
                <p:nvPr/>
              </p:nvSpPr>
              <p:spPr>
                <a:xfrm rot="16200000">
                  <a:off x="5819458" y="2649362"/>
                  <a:ext cx="353058" cy="1796415"/>
                </a:xfrm>
                <a:prstGeom prst="rect">
                  <a:avLst/>
                </a:prstGeom>
                <a:solidFill>
                  <a:srgbClr val="00FA00">
                    <a:alpha val="3529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ED657DD-79FF-3547-AA9C-109F14EA3363}"/>
                    </a:ext>
                  </a:extLst>
                </p:cNvPr>
                <p:cNvSpPr/>
                <p:nvPr/>
              </p:nvSpPr>
              <p:spPr>
                <a:xfrm rot="16200000">
                  <a:off x="5811839" y="3030784"/>
                  <a:ext cx="353058" cy="1796415"/>
                </a:xfrm>
                <a:prstGeom prst="rect">
                  <a:avLst/>
                </a:prstGeom>
                <a:solidFill>
                  <a:srgbClr val="00FA00">
                    <a:alpha val="3529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A339EF9-96C6-C347-AE1D-500B158A6D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0970" y="3124200"/>
                  <a:ext cx="1139190" cy="1333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CC68F38-6642-4245-A497-8B9BA0E02F18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 flipV="1">
                  <a:off x="3931921" y="3547570"/>
                  <a:ext cx="1165859" cy="45277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E5C5626-DED7-BE47-819D-C0E554B012CC}"/>
                    </a:ext>
                  </a:extLst>
                </p:cNvPr>
                <p:cNvCxnSpPr>
                  <a:cxnSpLocks/>
                  <a:endCxn id="23" idx="0"/>
                </p:cNvCxnSpPr>
                <p:nvPr/>
              </p:nvCxnSpPr>
              <p:spPr>
                <a:xfrm flipV="1">
                  <a:off x="3958590" y="3928992"/>
                  <a:ext cx="1131571" cy="5556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AC330A-EB9C-2243-9B22-4BB1317A63F4}"/>
                  </a:ext>
                </a:extLst>
              </p:cNvPr>
              <p:cNvSpPr/>
              <p:nvPr/>
            </p:nvSpPr>
            <p:spPr>
              <a:xfrm>
                <a:off x="5103967" y="2984184"/>
                <a:ext cx="445298" cy="1121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A2E2C7-9183-7E4C-85EA-692BA52DB69A}"/>
                  </a:ext>
                </a:extLst>
              </p:cNvPr>
              <p:cNvSpPr/>
              <p:nvPr/>
            </p:nvSpPr>
            <p:spPr>
              <a:xfrm>
                <a:off x="6448897" y="2984184"/>
                <a:ext cx="445298" cy="1121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E75654-3976-0A4C-99D1-9F22FB64B32E}"/>
                </a:ext>
              </a:extLst>
            </p:cNvPr>
            <p:cNvSpPr/>
            <p:nvPr/>
          </p:nvSpPr>
          <p:spPr>
            <a:xfrm>
              <a:off x="5557357" y="2995932"/>
              <a:ext cx="445298" cy="11095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3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slice(data frame, numeric)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C108F-DDC8-4541-BC63-770754F720B0}"/>
              </a:ext>
            </a:extLst>
          </p:cNvPr>
          <p:cNvSpPr/>
          <p:nvPr/>
        </p:nvSpPr>
        <p:spPr>
          <a:xfrm>
            <a:off x="1927860" y="2228850"/>
            <a:ext cx="2263140" cy="502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FCF38-ADCD-604D-8B51-CC440B380282}"/>
              </a:ext>
            </a:extLst>
          </p:cNvPr>
          <p:cNvSpPr/>
          <p:nvPr/>
        </p:nvSpPr>
        <p:spPr>
          <a:xfrm>
            <a:off x="3040380" y="2903220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30CDA-AFA8-EA4E-AE5A-17CAC5501C81}"/>
              </a:ext>
            </a:extLst>
          </p:cNvPr>
          <p:cNvSpPr/>
          <p:nvPr/>
        </p:nvSpPr>
        <p:spPr>
          <a:xfrm>
            <a:off x="718185" y="2891472"/>
            <a:ext cx="445770" cy="15931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267A1F-0D84-4148-BD28-AF43778E1E04}"/>
              </a:ext>
            </a:extLst>
          </p:cNvPr>
          <p:cNvSpPr/>
          <p:nvPr/>
        </p:nvSpPr>
        <p:spPr>
          <a:xfrm>
            <a:off x="4983480" y="2230121"/>
            <a:ext cx="2263140" cy="502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B9DE4-4C1C-5D49-AAE1-BED531010179}"/>
              </a:ext>
            </a:extLst>
          </p:cNvPr>
          <p:cNvSpPr/>
          <p:nvPr/>
        </p:nvSpPr>
        <p:spPr>
          <a:xfrm>
            <a:off x="2613660" y="2903220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B8F72-0BF0-E942-A161-C4F8D1CBE986}"/>
              </a:ext>
            </a:extLst>
          </p:cNvPr>
          <p:cNvSpPr/>
          <p:nvPr/>
        </p:nvSpPr>
        <p:spPr>
          <a:xfrm>
            <a:off x="2160270" y="2891472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74DF5-260C-B347-85C4-212360D56668}"/>
              </a:ext>
            </a:extLst>
          </p:cNvPr>
          <p:cNvSpPr/>
          <p:nvPr/>
        </p:nvSpPr>
        <p:spPr>
          <a:xfrm>
            <a:off x="3505200" y="2891472"/>
            <a:ext cx="445770" cy="2343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70226-A389-0A45-B88B-97F952AB2B9D}"/>
              </a:ext>
            </a:extLst>
          </p:cNvPr>
          <p:cNvSpPr/>
          <p:nvPr/>
        </p:nvSpPr>
        <p:spPr>
          <a:xfrm rot="16200000">
            <a:off x="2832735" y="2224563"/>
            <a:ext cx="445770" cy="1790700"/>
          </a:xfrm>
          <a:prstGeom prst="rect">
            <a:avLst/>
          </a:prstGeom>
          <a:solidFill>
            <a:srgbClr val="00FA00">
              <a:alpha val="38431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84689-07E4-144C-AEF3-070358BE2865}"/>
              </a:ext>
            </a:extLst>
          </p:cNvPr>
          <p:cNvSpPr/>
          <p:nvPr/>
        </p:nvSpPr>
        <p:spPr>
          <a:xfrm rot="16200000">
            <a:off x="2828925" y="3130550"/>
            <a:ext cx="445770" cy="1798320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B4C93-6562-6D49-80F3-E092327912D8}"/>
              </a:ext>
            </a:extLst>
          </p:cNvPr>
          <p:cNvSpPr/>
          <p:nvPr/>
        </p:nvSpPr>
        <p:spPr>
          <a:xfrm rot="16200000">
            <a:off x="2828925" y="3585448"/>
            <a:ext cx="445770" cy="1798320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75654-3976-0A4C-99D1-9F22FB64B32E}"/>
              </a:ext>
            </a:extLst>
          </p:cNvPr>
          <p:cNvSpPr/>
          <p:nvPr/>
        </p:nvSpPr>
        <p:spPr>
          <a:xfrm>
            <a:off x="5557357" y="2995932"/>
            <a:ext cx="445298" cy="1109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C330A-EB9C-2243-9B22-4BB1317A63F4}"/>
              </a:ext>
            </a:extLst>
          </p:cNvPr>
          <p:cNvSpPr/>
          <p:nvPr/>
        </p:nvSpPr>
        <p:spPr>
          <a:xfrm>
            <a:off x="5103967" y="2984184"/>
            <a:ext cx="445298" cy="1121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A2E2C7-9183-7E4C-85EA-692BA52DB69A}"/>
              </a:ext>
            </a:extLst>
          </p:cNvPr>
          <p:cNvSpPr/>
          <p:nvPr/>
        </p:nvSpPr>
        <p:spPr>
          <a:xfrm>
            <a:off x="6448897" y="2984184"/>
            <a:ext cx="445298" cy="1121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657B2-9B1B-C445-A2AA-F216BAC1A9B9}"/>
              </a:ext>
            </a:extLst>
          </p:cNvPr>
          <p:cNvSpPr/>
          <p:nvPr/>
        </p:nvSpPr>
        <p:spPr>
          <a:xfrm rot="16200000">
            <a:off x="5823265" y="2271866"/>
            <a:ext cx="353056" cy="1788803"/>
          </a:xfrm>
          <a:prstGeom prst="rect">
            <a:avLst/>
          </a:prstGeom>
          <a:solidFill>
            <a:srgbClr val="00FA00">
              <a:alpha val="38431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93A932-2FB3-7C42-B0B8-8B62EE3E8D1E}"/>
              </a:ext>
            </a:extLst>
          </p:cNvPr>
          <p:cNvSpPr/>
          <p:nvPr/>
        </p:nvSpPr>
        <p:spPr>
          <a:xfrm rot="16200000">
            <a:off x="5819458" y="2649362"/>
            <a:ext cx="353058" cy="1796415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657DD-79FF-3547-AA9C-109F14EA3363}"/>
              </a:ext>
            </a:extLst>
          </p:cNvPr>
          <p:cNvSpPr/>
          <p:nvPr/>
        </p:nvSpPr>
        <p:spPr>
          <a:xfrm rot="16200000">
            <a:off x="5811839" y="3030784"/>
            <a:ext cx="353058" cy="1796415"/>
          </a:xfrm>
          <a:prstGeom prst="rect">
            <a:avLst/>
          </a:prstGeom>
          <a:solidFill>
            <a:srgbClr val="00FA00">
              <a:alpha val="35294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B5CEC9-87D8-3149-A7CD-27AD40613F70}"/>
              </a:ext>
            </a:extLst>
          </p:cNvPr>
          <p:cNvCxnSpPr/>
          <p:nvPr/>
        </p:nvCxnSpPr>
        <p:spPr>
          <a:xfrm>
            <a:off x="1163955" y="3120390"/>
            <a:ext cx="9886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83F6C6-14B0-FD42-9FDA-F2B2A066D420}"/>
              </a:ext>
            </a:extLst>
          </p:cNvPr>
          <p:cNvCxnSpPr>
            <a:cxnSpLocks/>
          </p:cNvCxnSpPr>
          <p:nvPr/>
        </p:nvCxnSpPr>
        <p:spPr>
          <a:xfrm>
            <a:off x="1163955" y="3547570"/>
            <a:ext cx="996315" cy="445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048F18-BD49-2746-B72A-8A211DD95601}"/>
              </a:ext>
            </a:extLst>
          </p:cNvPr>
          <p:cNvCxnSpPr>
            <a:cxnSpLocks/>
          </p:cNvCxnSpPr>
          <p:nvPr/>
        </p:nvCxnSpPr>
        <p:spPr>
          <a:xfrm>
            <a:off x="1163955" y="4000342"/>
            <a:ext cx="996315" cy="493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339EF9-96C6-C347-AE1D-500B158A6DC3}"/>
              </a:ext>
            </a:extLst>
          </p:cNvPr>
          <p:cNvCxnSpPr>
            <a:cxnSpLocks/>
          </p:cNvCxnSpPr>
          <p:nvPr/>
        </p:nvCxnSpPr>
        <p:spPr>
          <a:xfrm>
            <a:off x="3950970" y="3124200"/>
            <a:ext cx="1139190" cy="13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68F38-6642-4245-A497-8B9BA0E02F1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3931921" y="3547570"/>
            <a:ext cx="1165859" cy="452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5C5626-DED7-BE47-819D-C0E554B012CC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3958590" y="3928992"/>
            <a:ext cx="1131571" cy="555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select(data frame, character)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C108F-DDC8-4541-BC63-770754F720B0}"/>
              </a:ext>
            </a:extLst>
          </p:cNvPr>
          <p:cNvSpPr/>
          <p:nvPr/>
        </p:nvSpPr>
        <p:spPr>
          <a:xfrm>
            <a:off x="1927860" y="2228850"/>
            <a:ext cx="2263140" cy="5029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E73419-0A75-7D43-9412-33AFF735B4CB}"/>
              </a:ext>
            </a:extLst>
          </p:cNvPr>
          <p:cNvGrpSpPr/>
          <p:nvPr/>
        </p:nvGrpSpPr>
        <p:grpSpPr>
          <a:xfrm>
            <a:off x="2088437" y="3017706"/>
            <a:ext cx="1869942" cy="3261448"/>
            <a:chOff x="2081028" y="2891472"/>
            <a:chExt cx="1869942" cy="3261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074DF5-260C-B347-85C4-212360D56668}"/>
                </a:ext>
              </a:extLst>
            </p:cNvPr>
            <p:cNvSpPr/>
            <p:nvPr/>
          </p:nvSpPr>
          <p:spPr>
            <a:xfrm>
              <a:off x="3505200" y="2891472"/>
              <a:ext cx="445770" cy="2343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1148AB-06ED-AB48-AAA4-68C4F026172F}"/>
                </a:ext>
              </a:extLst>
            </p:cNvPr>
            <p:cNvGrpSpPr/>
            <p:nvPr/>
          </p:nvGrpSpPr>
          <p:grpSpPr>
            <a:xfrm>
              <a:off x="2165985" y="2903217"/>
              <a:ext cx="1333028" cy="2314102"/>
              <a:chOff x="2165985" y="2903217"/>
              <a:chExt cx="1333028" cy="23141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70226-A389-0A45-B88B-97F952AB2B9D}"/>
                  </a:ext>
                </a:extLst>
              </p:cNvPr>
              <p:cNvSpPr/>
              <p:nvPr/>
            </p:nvSpPr>
            <p:spPr>
              <a:xfrm>
                <a:off x="3053243" y="2903217"/>
                <a:ext cx="445770" cy="2314102"/>
              </a:xfrm>
              <a:prstGeom prst="rect">
                <a:avLst/>
              </a:prstGeom>
              <a:solidFill>
                <a:srgbClr val="00FA00">
                  <a:alpha val="38431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184689-07E4-144C-AEF3-070358BE2865}"/>
                  </a:ext>
                </a:extLst>
              </p:cNvPr>
              <p:cNvSpPr/>
              <p:nvPr/>
            </p:nvSpPr>
            <p:spPr>
              <a:xfrm>
                <a:off x="2575560" y="2903217"/>
                <a:ext cx="445770" cy="2295762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7B4C93-6562-6D49-80F3-E092327912D8}"/>
                  </a:ext>
                </a:extLst>
              </p:cNvPr>
              <p:cNvSpPr/>
              <p:nvPr/>
            </p:nvSpPr>
            <p:spPr>
              <a:xfrm>
                <a:off x="2165985" y="2903218"/>
                <a:ext cx="445770" cy="2284015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FB5CEC9-87D8-3149-A7CD-27AD40613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710" y="5234622"/>
              <a:ext cx="1234440" cy="4725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83F6C6-14B0-FD42-9FDA-F2B2A066D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3155" y="5246370"/>
              <a:ext cx="453390" cy="47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7048F18-BD49-2746-B72A-8A211DD95601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980188" y="5246370"/>
              <a:ext cx="283077" cy="460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C8B4A2-11D0-9A40-8CF4-5383248586E2}"/>
                </a:ext>
              </a:extLst>
            </p:cNvPr>
            <p:cNvSpPr/>
            <p:nvPr/>
          </p:nvSpPr>
          <p:spPr>
            <a:xfrm rot="16200000">
              <a:off x="2757303" y="5030875"/>
              <a:ext cx="445770" cy="1798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AFC8E-AA73-C44D-A541-E772544B8729}"/>
                </a:ext>
              </a:extLst>
            </p:cNvPr>
            <p:cNvSpPr txBox="1"/>
            <p:nvPr/>
          </p:nvSpPr>
          <p:spPr>
            <a:xfrm>
              <a:off x="2232291" y="5766285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“y”   “z”     “x”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F2850-38F3-324F-8BFE-914F7E42E2CA}"/>
              </a:ext>
            </a:extLst>
          </p:cNvPr>
          <p:cNvGrpSpPr/>
          <p:nvPr/>
        </p:nvGrpSpPr>
        <p:grpSpPr>
          <a:xfrm>
            <a:off x="4983480" y="2230121"/>
            <a:ext cx="2263140" cy="3101688"/>
            <a:chOff x="4983480" y="2230121"/>
            <a:chExt cx="2263140" cy="31016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267A1F-0D84-4148-BD28-AF43778E1E04}"/>
                </a:ext>
              </a:extLst>
            </p:cNvPr>
            <p:cNvSpPr/>
            <p:nvPr/>
          </p:nvSpPr>
          <p:spPr>
            <a:xfrm>
              <a:off x="4983480" y="2230121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0DB77D-1957-3443-9129-D21C311A0507}"/>
                </a:ext>
              </a:extLst>
            </p:cNvPr>
            <p:cNvGrpSpPr/>
            <p:nvPr/>
          </p:nvGrpSpPr>
          <p:grpSpPr>
            <a:xfrm>
              <a:off x="5426154" y="3017707"/>
              <a:ext cx="1333028" cy="2314102"/>
              <a:chOff x="2165985" y="2903217"/>
              <a:chExt cx="1333028" cy="231410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4264F1-3EAE-DE42-BD63-C1A53C46A288}"/>
                  </a:ext>
                </a:extLst>
              </p:cNvPr>
              <p:cNvSpPr/>
              <p:nvPr/>
            </p:nvSpPr>
            <p:spPr>
              <a:xfrm>
                <a:off x="3053243" y="2903217"/>
                <a:ext cx="445770" cy="2314102"/>
              </a:xfrm>
              <a:prstGeom prst="rect">
                <a:avLst/>
              </a:prstGeom>
              <a:solidFill>
                <a:srgbClr val="00FA00">
                  <a:alpha val="38431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29F7AF-14BF-C74A-BF9C-6B44F62E1F12}"/>
                  </a:ext>
                </a:extLst>
              </p:cNvPr>
              <p:cNvSpPr/>
              <p:nvPr/>
            </p:nvSpPr>
            <p:spPr>
              <a:xfrm>
                <a:off x="2575560" y="2903217"/>
                <a:ext cx="445770" cy="2295762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9548D7D-1282-CE45-9B3C-4ED8DD3FC74C}"/>
                  </a:ext>
                </a:extLst>
              </p:cNvPr>
              <p:cNvSpPr/>
              <p:nvPr/>
            </p:nvSpPr>
            <p:spPr>
              <a:xfrm>
                <a:off x="2165985" y="2903218"/>
                <a:ext cx="445770" cy="2284015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D73DCF-EB8E-644F-A332-CFD63D090008}"/>
                </a:ext>
              </a:extLst>
            </p:cNvPr>
            <p:cNvSpPr txBox="1"/>
            <p:nvPr/>
          </p:nvSpPr>
          <p:spPr>
            <a:xfrm>
              <a:off x="5310717" y="2648374"/>
              <a:ext cx="149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“y”   “z”     “x”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0A3557-5A2C-664C-871A-194099C3CE99}"/>
              </a:ext>
            </a:extLst>
          </p:cNvPr>
          <p:cNvSpPr txBox="1"/>
          <p:nvPr/>
        </p:nvSpPr>
        <p:spPr>
          <a:xfrm>
            <a:off x="2110927" y="2701817"/>
            <a:ext cx="19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   “y”    “z”  “w”</a:t>
            </a:r>
          </a:p>
        </p:txBody>
      </p:sp>
    </p:spTree>
    <p:extLst>
      <p:ext uri="{BB962C8B-B14F-4D97-AF65-F5344CB8AC3E}">
        <p14:creationId xmlns:p14="http://schemas.microsoft.com/office/powerpoint/2010/main" val="37820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Gathering and Spreading Vectors in a 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95854-59C2-7C4A-A2B7-FF052E37DD2C}"/>
              </a:ext>
            </a:extLst>
          </p:cNvPr>
          <p:cNvGrpSpPr/>
          <p:nvPr/>
        </p:nvGrpSpPr>
        <p:grpSpPr>
          <a:xfrm>
            <a:off x="844735" y="1466630"/>
            <a:ext cx="2271689" cy="3184677"/>
            <a:chOff x="1833780" y="2158876"/>
            <a:chExt cx="2271689" cy="31846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C108F-DDC8-4541-BC63-770754F720B0}"/>
                </a:ext>
              </a:extLst>
            </p:cNvPr>
            <p:cNvSpPr/>
            <p:nvPr/>
          </p:nvSpPr>
          <p:spPr>
            <a:xfrm>
              <a:off x="1833780" y="2158876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70226-A389-0A45-B88B-97F952AB2B9D}"/>
                </a:ext>
              </a:extLst>
            </p:cNvPr>
            <p:cNvSpPr/>
            <p:nvPr/>
          </p:nvSpPr>
          <p:spPr>
            <a:xfrm>
              <a:off x="3060652" y="3029451"/>
              <a:ext cx="445770" cy="2314102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84689-07E4-144C-AEF3-070358BE2865}"/>
                </a:ext>
              </a:extLst>
            </p:cNvPr>
            <p:cNvSpPr/>
            <p:nvPr/>
          </p:nvSpPr>
          <p:spPr>
            <a:xfrm>
              <a:off x="2582969" y="3029451"/>
              <a:ext cx="445770" cy="2295762"/>
            </a:xfrm>
            <a:prstGeom prst="rect">
              <a:avLst/>
            </a:prstGeom>
            <a:solidFill>
              <a:srgbClr val="00FA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7B4C93-6562-6D49-80F3-E092327912D8}"/>
                </a:ext>
              </a:extLst>
            </p:cNvPr>
            <p:cNvSpPr/>
            <p:nvPr/>
          </p:nvSpPr>
          <p:spPr>
            <a:xfrm>
              <a:off x="2173394" y="3029452"/>
              <a:ext cx="445770" cy="2284015"/>
            </a:xfrm>
            <a:prstGeom prst="rect">
              <a:avLst/>
            </a:prstGeom>
            <a:solidFill>
              <a:schemeClr val="accent6">
                <a:lumMod val="75000"/>
                <a:alpha val="35294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A3557-5A2C-664C-871A-194099C3CE99}"/>
                </a:ext>
              </a:extLst>
            </p:cNvPr>
            <p:cNvSpPr txBox="1"/>
            <p:nvPr/>
          </p:nvSpPr>
          <p:spPr>
            <a:xfrm>
              <a:off x="2110927" y="2701817"/>
              <a:ext cx="1994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“x”   “y”    “z”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3AA41E-D84B-1249-B6AA-C9F7EED22137}"/>
              </a:ext>
            </a:extLst>
          </p:cNvPr>
          <p:cNvGrpSpPr/>
          <p:nvPr/>
        </p:nvGrpSpPr>
        <p:grpSpPr>
          <a:xfrm>
            <a:off x="5011472" y="1444464"/>
            <a:ext cx="2263140" cy="5423393"/>
            <a:chOff x="5011472" y="1444464"/>
            <a:chExt cx="2263140" cy="54233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267A1F-0D84-4148-BD28-AF43778E1E04}"/>
                </a:ext>
              </a:extLst>
            </p:cNvPr>
            <p:cNvSpPr/>
            <p:nvPr/>
          </p:nvSpPr>
          <p:spPr>
            <a:xfrm>
              <a:off x="5011472" y="1444464"/>
              <a:ext cx="2263140" cy="502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4264F1-3EAE-DE42-BD63-C1A53C46A288}"/>
                </a:ext>
              </a:extLst>
            </p:cNvPr>
            <p:cNvSpPr/>
            <p:nvPr/>
          </p:nvSpPr>
          <p:spPr>
            <a:xfrm>
              <a:off x="6018804" y="2325835"/>
              <a:ext cx="445770" cy="2234200"/>
            </a:xfrm>
            <a:prstGeom prst="rect">
              <a:avLst/>
            </a:prstGeom>
            <a:solidFill>
              <a:schemeClr val="accent6">
                <a:lumMod val="75000"/>
                <a:alpha val="38431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29F7AF-14BF-C74A-BF9C-6B44F62E1F12}"/>
                </a:ext>
              </a:extLst>
            </p:cNvPr>
            <p:cNvSpPr/>
            <p:nvPr/>
          </p:nvSpPr>
          <p:spPr>
            <a:xfrm>
              <a:off x="5437210" y="2325835"/>
              <a:ext cx="445770" cy="22164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D73DCF-EB8E-644F-A332-CFD63D090008}"/>
                </a:ext>
              </a:extLst>
            </p:cNvPr>
            <p:cNvSpPr txBox="1"/>
            <p:nvPr/>
          </p:nvSpPr>
          <p:spPr>
            <a:xfrm>
              <a:off x="5301386" y="1974210"/>
              <a:ext cx="186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“key”   “</a:t>
              </a:r>
              <a:r>
                <a:rPr lang="en-US" dirty="0" err="1"/>
                <a:t>val</a:t>
              </a:r>
              <a:r>
                <a:rPr lang="en-US" dirty="0"/>
                <a:t>”     “z”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6277E4-2773-0A4B-BAA0-201953830473}"/>
                </a:ext>
              </a:extLst>
            </p:cNvPr>
            <p:cNvSpPr/>
            <p:nvPr/>
          </p:nvSpPr>
          <p:spPr>
            <a:xfrm>
              <a:off x="5437210" y="4560035"/>
              <a:ext cx="445770" cy="22164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82567A-BA23-1248-BE36-73FF3E9AFA66}"/>
                </a:ext>
              </a:extLst>
            </p:cNvPr>
            <p:cNvSpPr/>
            <p:nvPr/>
          </p:nvSpPr>
          <p:spPr>
            <a:xfrm>
              <a:off x="6011320" y="4542328"/>
              <a:ext cx="445770" cy="2216493"/>
            </a:xfrm>
            <a:prstGeom prst="rect">
              <a:avLst/>
            </a:prstGeom>
            <a:solidFill>
              <a:srgbClr val="00FA00">
                <a:alpha val="35294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72BB27-ED16-B44F-B64E-BFEBAF968FC3}"/>
                </a:ext>
              </a:extLst>
            </p:cNvPr>
            <p:cNvSpPr/>
            <p:nvPr/>
          </p:nvSpPr>
          <p:spPr>
            <a:xfrm>
              <a:off x="6610367" y="2325835"/>
              <a:ext cx="445770" cy="2234200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BE30C7-283E-EB40-A8C5-D55BE8B9DD40}"/>
                </a:ext>
              </a:extLst>
            </p:cNvPr>
            <p:cNvSpPr/>
            <p:nvPr/>
          </p:nvSpPr>
          <p:spPr>
            <a:xfrm>
              <a:off x="6610367" y="4542329"/>
              <a:ext cx="445770" cy="2234200"/>
            </a:xfrm>
            <a:prstGeom prst="rect">
              <a:avLst/>
            </a:prstGeom>
            <a:solidFill>
              <a:srgbClr val="00B0F0">
                <a:alpha val="3568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1E45E-F0E0-ED41-B2AC-873111477486}"/>
                </a:ext>
              </a:extLst>
            </p:cNvPr>
            <p:cNvSpPr txBox="1"/>
            <p:nvPr/>
          </p:nvSpPr>
          <p:spPr>
            <a:xfrm>
              <a:off x="5507649" y="2343542"/>
              <a:ext cx="30489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254704" y="1048307"/>
            <a:ext cx="45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gather(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“key”, “</a:t>
            </a:r>
            <a:r>
              <a:rPr lang="en-US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”, x, 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184477" y="4773411"/>
            <a:ext cx="4525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Gather together/ stack the values of x and y into one vector called “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</a:p>
          <a:p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>
                <a:latin typeface="Century Gothic" panose="020B0502020202020204" pitchFamily="34" charset="0"/>
              </a:rPr>
              <a:t>Create vector “key” to label whether these values are from x or y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Duplicate other vectors (e.g., z)</a:t>
            </a:r>
          </a:p>
        </p:txBody>
      </p:sp>
    </p:spTree>
    <p:extLst>
      <p:ext uri="{BB962C8B-B14F-4D97-AF65-F5344CB8AC3E}">
        <p14:creationId xmlns:p14="http://schemas.microsoft.com/office/powerpoint/2010/main" val="1583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646</Words>
  <Application>Microsoft Macintosh PowerPoint</Application>
  <PresentationFormat>On-screen Show (4:3)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Century Gothic Regular</vt:lpstr>
      <vt:lpstr>Courier</vt:lpstr>
      <vt:lpstr>Wingdings</vt:lpstr>
      <vt:lpstr>Office Theme</vt:lpstr>
      <vt:lpstr>Review</vt:lpstr>
      <vt:lpstr>Reshaping Data</vt:lpstr>
      <vt:lpstr>Dropping Rows and Columns in a Data Frame</vt:lpstr>
      <vt:lpstr>Review</vt:lpstr>
      <vt:lpstr>filter(data frame, logical)</vt:lpstr>
      <vt:lpstr>slice(data frame, numeric)</vt:lpstr>
      <vt:lpstr>select(data frame, character)</vt:lpstr>
      <vt:lpstr>Gathering and Spreading Vectors in a Data Frame</vt:lpstr>
      <vt:lpstr>gather()</vt:lpstr>
      <vt:lpstr>spread()</vt:lpstr>
      <vt:lpstr>Adding New Vectors and Changing Vectors in a  Data Frame</vt:lpstr>
      <vt:lpstr>mutate()</vt:lpstr>
      <vt:lpstr>transmute()</vt:lpstr>
      <vt:lpstr>Grouping Rows in a  Data Frame</vt:lpstr>
      <vt:lpstr>group_by()</vt:lpstr>
      <vt:lpstr>Examples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270</cp:revision>
  <cp:lastPrinted>2019-10-02T21:19:30Z</cp:lastPrinted>
  <dcterms:created xsi:type="dcterms:W3CDTF">2012-01-23T03:59:53Z</dcterms:created>
  <dcterms:modified xsi:type="dcterms:W3CDTF">2019-10-02T21:19:38Z</dcterms:modified>
</cp:coreProperties>
</file>