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95" r:id="rId2"/>
    <p:sldId id="396" r:id="rId3"/>
    <p:sldId id="391" r:id="rId4"/>
    <p:sldId id="397" r:id="rId5"/>
    <p:sldId id="394" r:id="rId6"/>
    <p:sldId id="343" r:id="rId7"/>
    <p:sldId id="344" r:id="rId8"/>
    <p:sldId id="345" r:id="rId9"/>
    <p:sldId id="346" r:id="rId10"/>
    <p:sldId id="347" r:id="rId11"/>
    <p:sldId id="280" r:id="rId12"/>
    <p:sldId id="283" r:id="rId13"/>
    <p:sldId id="372" r:id="rId14"/>
    <p:sldId id="263" r:id="rId15"/>
    <p:sldId id="286" r:id="rId16"/>
    <p:sldId id="308" r:id="rId17"/>
    <p:sldId id="309" r:id="rId18"/>
    <p:sldId id="348" r:id="rId19"/>
    <p:sldId id="373" r:id="rId20"/>
    <p:sldId id="331" r:id="rId21"/>
    <p:sldId id="334" r:id="rId22"/>
    <p:sldId id="332" r:id="rId23"/>
    <p:sldId id="333" r:id="rId24"/>
    <p:sldId id="374" r:id="rId2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FA00"/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9"/>
    <p:restoredTop sz="94213"/>
  </p:normalViewPr>
  <p:slideViewPr>
    <p:cSldViewPr snapToGrid="0" snapToObjects="1">
      <p:cViewPr>
        <p:scale>
          <a:sx n="140" d="100"/>
          <a:sy n="140" d="100"/>
        </p:scale>
        <p:origin x="60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14918-51DD-C546-BE51-FACF7638A38E}" type="datetimeFigureOut">
              <a:rPr lang="en-US" smtClean="0">
                <a:latin typeface="Century Gothic Regular"/>
              </a:rPr>
              <a:t>10/15/19</a:t>
            </a:fld>
            <a:endParaRPr lang="en-US" dirty="0">
              <a:latin typeface="Century Gothic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entury Gothic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BDED-29F6-D44F-B0C2-43F1BF242D53}" type="slidenum">
              <a:rPr lang="en-US" smtClean="0">
                <a:latin typeface="Century Gothic Regular"/>
              </a:rPr>
              <a:t>‹#›</a:t>
            </a:fld>
            <a:endParaRPr lang="en-US" dirty="0"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5614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ADF61DA-9B12-CB42-B67C-55CBEEE5BAF9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0370E498-2167-DB4E-B354-ED7F7D70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Hint: letters is built in character vector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Hint: letters is built in character vector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1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AA67-CA9B-444C-A1B3-03396E4C5DE6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1261-FBF4-CF43-A930-8F658478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759DAA67-CA9B-444C-A1B3-03396E4C5DE6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 Regular"/>
              </a:defRPr>
            </a:lvl1pPr>
          </a:lstStyle>
          <a:p>
            <a:fld id="{320F1261-FBF4-CF43-A930-8F65847805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entury Gothic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entury Gothic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entury Gothic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entury Gothic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3E8AF-D4C2-0F4D-844F-B8432A68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Boat Data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1661F-DFB9-7042-8898-8D23BDF78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sailor1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sname</a:t>
            </a:r>
            <a:r>
              <a:rPr lang="en-US" dirty="0">
                <a:latin typeface="Courier" pitchFamily="2" charset="0"/>
              </a:rPr>
              <a:t> rating age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22 </a:t>
            </a:r>
            <a:r>
              <a:rPr lang="en-US" dirty="0" err="1">
                <a:latin typeface="Courier" pitchFamily="2" charset="0"/>
              </a:rPr>
              <a:t>dustin</a:t>
            </a:r>
            <a:r>
              <a:rPr lang="en-US" dirty="0">
                <a:latin typeface="Courier" pitchFamily="2" charset="0"/>
              </a:rPr>
              <a:t>      7  45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31 lubber      8  55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58  rusty     10  35</a:t>
            </a: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sailor2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sname</a:t>
            </a:r>
            <a:r>
              <a:rPr lang="en-US" dirty="0">
                <a:latin typeface="Courier" pitchFamily="2" charset="0"/>
              </a:rPr>
              <a:t> rating age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28  yuppy      9  35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31 lubber      8  55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44  guppy      5  35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 58  rusty     10  35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14AA4-9AC2-0844-8BEE-91DEE8A7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boat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bid     </a:t>
            </a:r>
            <a:r>
              <a:rPr lang="en-US" dirty="0" err="1">
                <a:latin typeface="Courier" pitchFamily="2" charset="0"/>
              </a:rPr>
              <a:t>bname</a:t>
            </a:r>
            <a:r>
              <a:rPr lang="en-US" dirty="0">
                <a:latin typeface="Courier" pitchFamily="2" charset="0"/>
              </a:rPr>
              <a:t> color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1 101 Interlake  blue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2 102 Interlake   red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3 104    Marine   red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4 103   Clipper green</a:t>
            </a:r>
          </a:p>
          <a:p>
            <a:pPr marL="0" indent="0" latinLnBrk="1">
              <a:buNone/>
            </a:pPr>
            <a:endParaRPr lang="en-US" dirty="0">
              <a:latin typeface="Courier" pitchFamily="2" charset="0"/>
            </a:endParaRP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reservations</a:t>
            </a:r>
          </a:p>
          <a:p>
            <a:pPr marL="0" indent="0" latinLnBrk="1">
              <a:buNone/>
            </a:pPr>
            <a:r>
              <a:rPr lang="en-US" dirty="0">
                <a:latin typeface="Courier" pitchFamily="2" charset="0"/>
              </a:rPr>
              <a:t>##    </a:t>
            </a:r>
            <a:r>
              <a:rPr lang="en-US" dirty="0" err="1">
                <a:latin typeface="Courier" pitchFamily="2" charset="0"/>
              </a:rPr>
              <a:t>sid</a:t>
            </a:r>
            <a:r>
              <a:rPr lang="en-US" dirty="0">
                <a:latin typeface="Courier" pitchFamily="2" charset="0"/>
              </a:rPr>
              <a:t> bid day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   22 101  16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   58 102  17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3   58 102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4   28 101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5   44 103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6   22 104  18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18  31 101  24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19  58 104  24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## 20  58 102  25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name</a:t>
            </a:r>
          </a:p>
        </p:txBody>
      </p:sp>
      <p:pic>
        <p:nvPicPr>
          <p:cNvPr id="4" name="Content Placeholder 3" descr="SubsetByNam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7" r="-25447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3C5EB6-38A0-7440-AE04-B97735B789E8}"/>
              </a:ext>
            </a:extLst>
          </p:cNvPr>
          <p:cNvSpPr txBox="1"/>
          <p:nvPr/>
        </p:nvSpPr>
        <p:spPr>
          <a:xfrm>
            <a:off x="5911703" y="4710223"/>
            <a:ext cx="2775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 Regular"/>
              </a:rPr>
              <a:t>Is it possible for the subset values to be in a different order than the original vector?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07534-A48F-CF4A-8208-18447BE3042E}"/>
              </a:ext>
            </a:extLst>
          </p:cNvPr>
          <p:cNvSpPr txBox="1"/>
          <p:nvPr/>
        </p:nvSpPr>
        <p:spPr>
          <a:xfrm>
            <a:off x="675168" y="4710223"/>
            <a:ext cx="2509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 Regular"/>
              </a:rPr>
              <a:t>What would happen if the names were:</a:t>
            </a:r>
          </a:p>
          <a:p>
            <a:r>
              <a:rPr lang="en-US" sz="2400" dirty="0">
                <a:latin typeface="Century Gothic Regular"/>
              </a:rPr>
              <a:t>"a", "c", "c", "c"?</a:t>
            </a:r>
          </a:p>
        </p:txBody>
      </p:sp>
    </p:spTree>
    <p:extLst>
      <p:ext uri="{BB962C8B-B14F-4D97-AF65-F5344CB8AC3E}">
        <p14:creationId xmlns:p14="http://schemas.microsoft.com/office/powerpoint/2010/main" val="31940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BMI of the 10</a:t>
            </a:r>
            <a:r>
              <a:rPr lang="en-US" baseline="30000" dirty="0"/>
              <a:t>th</a:t>
            </a:r>
            <a:r>
              <a:rPr lang="en-US" dirty="0"/>
              <a:t> person in the family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fbmi</a:t>
            </a:r>
            <a:r>
              <a:rPr lang="en-US" sz="2400" dirty="0"/>
              <a:t>[10]</a:t>
            </a:r>
          </a:p>
          <a:p>
            <a:pPr marL="57150" indent="0">
              <a:buNone/>
            </a:pPr>
            <a:r>
              <a:rPr lang="en-US" sz="2400" dirty="0"/>
              <a:t>[1] 30.04911</a:t>
            </a:r>
          </a:p>
          <a:p>
            <a:pPr marL="57150" indent="0">
              <a:buNone/>
            </a:pPr>
            <a:endParaRPr lang="en-US" sz="2400" dirty="0"/>
          </a:p>
          <a:p>
            <a:pPr marL="514350" indent="-457200"/>
            <a:r>
              <a:rPr lang="en-US" dirty="0"/>
              <a:t>Ages of all but the first person in the family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fage</a:t>
            </a:r>
            <a:r>
              <a:rPr lang="en-US" sz="2400" dirty="0"/>
              <a:t>[-1]</a:t>
            </a:r>
          </a:p>
          <a:p>
            <a:pPr marL="57150" indent="0">
              <a:buNone/>
            </a:pPr>
            <a:r>
              <a:rPr lang="en-US" sz="2400" dirty="0"/>
              <a:t> [1] 33 79 47 27 33 67 52 59 27 55 24 46 48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83151" y="2336800"/>
            <a:ext cx="3913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7466" y="5386792"/>
            <a:ext cx="397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exclusion</a:t>
            </a:r>
          </a:p>
        </p:txBody>
      </p:sp>
    </p:spTree>
    <p:extLst>
      <p:ext uri="{BB962C8B-B14F-4D97-AF65-F5344CB8AC3E}">
        <p14:creationId xmlns:p14="http://schemas.microsoft.com/office/powerpoint/2010/main" val="225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457200"/>
            <a:r>
              <a:rPr lang="en-US" dirty="0"/>
              <a:t>Height of person “j” </a:t>
            </a:r>
          </a:p>
          <a:p>
            <a:pPr marL="57150" indent="0">
              <a:buNone/>
            </a:pPr>
            <a:r>
              <a:rPr lang="en-US" sz="2600" dirty="0"/>
              <a:t>&gt; </a:t>
            </a:r>
            <a:r>
              <a:rPr lang="en-US" sz="2600" dirty="0" err="1"/>
              <a:t>fheight</a:t>
            </a:r>
            <a:r>
              <a:rPr lang="en-US" sz="2600" dirty="0"/>
              <a:t>["j"]</a:t>
            </a:r>
          </a:p>
          <a:p>
            <a:pPr marL="57150" indent="0">
              <a:buNone/>
            </a:pPr>
            <a:r>
              <a:rPr lang="en-US" sz="2600" dirty="0"/>
              <a:t> j </a:t>
            </a:r>
          </a:p>
          <a:p>
            <a:pPr marL="57150" indent="0">
              <a:buNone/>
            </a:pPr>
            <a:r>
              <a:rPr lang="en-US" sz="2600" dirty="0"/>
              <a:t>71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Genders of the family members who are over weight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fsex</a:t>
            </a:r>
            <a:r>
              <a:rPr lang="en-US" sz="2400" dirty="0"/>
              <a:t> [</a:t>
            </a:r>
            <a:r>
              <a:rPr lang="en-US" sz="2400" dirty="0" err="1"/>
              <a:t>foverWt</a:t>
            </a:r>
            <a:r>
              <a:rPr lang="en-US" sz="2400" dirty="0"/>
              <a:t>]</a:t>
            </a:r>
          </a:p>
          <a:p>
            <a:pPr marL="57150" indent="0">
              <a:buNone/>
            </a:pPr>
            <a:r>
              <a:rPr lang="en-US" sz="2400" dirty="0"/>
              <a:t>[1] m f m m m f</a:t>
            </a:r>
          </a:p>
          <a:p>
            <a:pPr marL="57150" indent="0">
              <a:buNone/>
            </a:pPr>
            <a:r>
              <a:rPr lang="en-US" sz="2400" dirty="0"/>
              <a:t>Levels: f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725" y="2346761"/>
            <a:ext cx="379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9725" y="5261287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logical</a:t>
            </a:r>
          </a:p>
        </p:txBody>
      </p:sp>
    </p:spTree>
    <p:extLst>
      <p:ext uri="{BB962C8B-B14F-4D97-AF65-F5344CB8AC3E}">
        <p14:creationId xmlns:p14="http://schemas.microsoft.com/office/powerpoint/2010/main" val="33502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want the: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Genders of all the family members</a:t>
            </a:r>
          </a:p>
          <a:p>
            <a:pPr marL="5715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fsex</a:t>
            </a:r>
            <a:r>
              <a:rPr lang="en-US" sz="2400" dirty="0"/>
              <a:t> [ ]</a:t>
            </a:r>
          </a:p>
          <a:p>
            <a:pPr marL="0" indent="0">
              <a:buNone/>
            </a:pPr>
            <a:r>
              <a:rPr lang="en-US" sz="2400" dirty="0"/>
              <a:t> [1] m f m m f f m f m m f m m f </a:t>
            </a:r>
          </a:p>
          <a:p>
            <a:pPr marL="0" indent="0">
              <a:buNone/>
            </a:pPr>
            <a:r>
              <a:rPr lang="en-US" sz="2400" dirty="0"/>
              <a:t>Levels: f 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436" y="321685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8000"/>
                </a:solidFill>
                <a:latin typeface="Century Gothic Regular"/>
              </a:rPr>
              <a:t>Subset by 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8D242-0242-884F-9B20-B127868EA28D}"/>
              </a:ext>
            </a:extLst>
          </p:cNvPr>
          <p:cNvSpPr txBox="1"/>
          <p:nvPr/>
        </p:nvSpPr>
        <p:spPr>
          <a:xfrm>
            <a:off x="1144564" y="4704803"/>
            <a:ext cx="39473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 Regular"/>
              </a:rPr>
              <a:t>Why would you ever want to do this?</a:t>
            </a:r>
          </a:p>
        </p:txBody>
      </p:sp>
    </p:spTree>
    <p:extLst>
      <p:ext uri="{BB962C8B-B14F-4D97-AF65-F5344CB8AC3E}">
        <p14:creationId xmlns:p14="http://schemas.microsoft.com/office/powerpoint/2010/main" val="2244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 values to elements of a vector</a:t>
            </a:r>
          </a:p>
        </p:txBody>
      </p:sp>
      <p:sp>
        <p:nvSpPr>
          <p:cNvPr id="57345" name="Rectangle 1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In general, the same indexing may be used to </a:t>
            </a:r>
            <a:r>
              <a:rPr lang="en-US" i="1" dirty="0"/>
              <a:t>assign</a:t>
            </a:r>
            <a:r>
              <a:rPr lang="en-US" dirty="0"/>
              <a:t> values to elements of a vector.  </a:t>
            </a:r>
          </a:p>
          <a:p>
            <a:r>
              <a:rPr lang="en-US" dirty="0"/>
              <a:t>Make sure the vector exists first, or you will get an error.</a:t>
            </a:r>
          </a:p>
          <a:p>
            <a:pPr marL="0" indent="0">
              <a:buNone/>
            </a:pPr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 values to elements of a vector</a:t>
            </a:r>
          </a:p>
        </p:txBody>
      </p:sp>
      <p:sp>
        <p:nvSpPr>
          <p:cNvPr id="57345" name="Rectangle 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Can you guess what </a:t>
            </a:r>
            <a:r>
              <a:rPr lang="en-US" dirty="0" err="1"/>
              <a:t>fheight</a:t>
            </a:r>
            <a:r>
              <a:rPr lang="en-US" dirty="0"/>
              <a:t> will look like after each of the following lines?</a:t>
            </a:r>
          </a:p>
          <a:p>
            <a:pPr marL="0" indent="0">
              <a:buNone/>
            </a:pPr>
            <a:r>
              <a:rPr lang="en-US" sz="2600" dirty="0">
                <a:latin typeface="Courier" pitchFamily="2" charset="0"/>
              </a:rPr>
              <a:t>&gt; </a:t>
            </a:r>
            <a:r>
              <a:rPr lang="en-US" sz="2600" dirty="0" err="1">
                <a:latin typeface="Courier" pitchFamily="2" charset="0"/>
              </a:rPr>
              <a:t>fheight</a:t>
            </a:r>
            <a:endParaRPr lang="en-US" sz="2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900" dirty="0">
                <a:latin typeface="Courier" pitchFamily="2" charset="0"/>
              </a:rPr>
              <a:t>a   b   c   d   e   f   g   h   </a:t>
            </a:r>
            <a:r>
              <a:rPr lang="en-US" sz="1900" dirty="0" err="1">
                <a:latin typeface="Courier" pitchFamily="2" charset="0"/>
              </a:rPr>
              <a:t>i</a:t>
            </a:r>
            <a:r>
              <a:rPr lang="en-US" sz="1900" dirty="0">
                <a:latin typeface="Courier" pitchFamily="2" charset="0"/>
              </a:rPr>
              <a:t>   j   k   l   m   n </a:t>
            </a:r>
          </a:p>
          <a:p>
            <a:pPr marL="0" indent="0">
              <a:buNone/>
            </a:pPr>
            <a:r>
              <a:rPr lang="en-US" sz="1900" dirty="0">
                <a:latin typeface="Courier" pitchFamily="2" charset="0"/>
              </a:rPr>
              <a:t>70  64  73  67  61  68  68  65  68  71  67  66  66  62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[2] = 61        # By inclusion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[-13] = 62      # By exclusion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["e"] = 67      # By name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overWt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] = NA   # By logical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[] = 70         # By all</a:t>
            </a:r>
            <a:endParaRPr lang="en-US" sz="2800" dirty="0">
              <a:latin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sz="2800" dirty="0">
                <a:latin typeface="Monaco" charset="0"/>
                <a:cs typeface="Monaco" charset="0"/>
                <a:sym typeface="Monaco" charset="0"/>
              </a:rPr>
              <a:t> = 70           # Watch out!</a:t>
            </a:r>
            <a:endParaRPr lang="en-US" sz="2800" dirty="0">
              <a:latin typeface="Monaco" charset="0"/>
              <a:sym typeface="Monaco" charset="0"/>
            </a:endParaRPr>
          </a:p>
          <a:p>
            <a:endParaRPr lang="en-US" sz="1700" dirty="0">
              <a:latin typeface="Monaco" charset="0"/>
              <a:sym typeface="Monaco" charset="0"/>
            </a:endParaRPr>
          </a:p>
          <a:p>
            <a:endParaRPr lang="en-US" dirty="0"/>
          </a:p>
          <a:p>
            <a:endParaRPr lang="en-US" sz="1700" dirty="0">
              <a:latin typeface="Monaco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9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l"/>
            <a:br>
              <a:rPr lang="en-US" sz="3200" dirty="0"/>
            </a:br>
            <a:r>
              <a:rPr lang="en-US" sz="1800" dirty="0">
                <a:latin typeface="Courier" pitchFamily="2" charset="0"/>
              </a:rPr>
              <a:t>a  b   c   d  e  f  g  h  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  j  k  l  m  n </a:t>
            </a:r>
            <a:br>
              <a:rPr lang="en-US" sz="1800" dirty="0">
                <a:latin typeface="Courier" pitchFamily="2" charset="0"/>
              </a:rPr>
            </a:br>
            <a:r>
              <a:rPr lang="en-US" sz="1800" dirty="0">
                <a:latin typeface="Courier" pitchFamily="2" charset="0"/>
              </a:rPr>
              <a:t>70 64 73  67 61 68 68 65 68 71 67 66 66 62</a:t>
            </a:r>
            <a:br>
              <a:rPr lang="en-US" sz="1800" dirty="0">
                <a:latin typeface="Courier" pitchFamily="2" charset="0"/>
              </a:rPr>
            </a:br>
            <a:endParaRPr lang="en-US" sz="1800" dirty="0">
              <a:latin typeface="Courier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[2] = 61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70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61</a:t>
            </a:r>
            <a:r>
              <a:rPr lang="en-US" sz="2300" dirty="0">
                <a:latin typeface="Courier" pitchFamily="2" charset="0"/>
              </a:rPr>
              <a:t> 73 67 61 68 68 65 68 71 67 66 66 62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[-13] = 62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62 62 62 62 62 62 62 62 62 62 62 62 </a:t>
            </a:r>
            <a:r>
              <a:rPr lang="en-US" sz="2300" dirty="0">
                <a:latin typeface="Courier" pitchFamily="2" charset="0"/>
              </a:rPr>
              <a:t>66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["e"] = 67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62 62 62 62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67</a:t>
            </a:r>
            <a:r>
              <a:rPr lang="en-US" sz="2300" dirty="0">
                <a:latin typeface="Courier" pitchFamily="2" charset="0"/>
              </a:rPr>
              <a:t> 62 62 62 62 62 62 62 66 </a:t>
            </a:r>
            <a:r>
              <a:rPr lang="en-US" sz="2300" dirty="0">
                <a:solidFill>
                  <a:srgbClr val="000000"/>
                </a:solidFill>
                <a:latin typeface="Courier" pitchFamily="2" charset="0"/>
              </a:rPr>
              <a:t>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9800" cy="4892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>
                <a:latin typeface="Courier" pitchFamily="2" charset="0"/>
              </a:rPr>
              <a:t> T   F  F   F  F  T  T  F   T  T  T  F   F   F</a:t>
            </a: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</a:t>
            </a: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foverWt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] = NA 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</a:t>
            </a:r>
            <a:r>
              <a:rPr lang="en-US" sz="2300" dirty="0">
                <a:latin typeface="Courier" pitchFamily="2" charset="0"/>
              </a:rPr>
              <a:t> 62 62 62 67 </a:t>
            </a: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 NA </a:t>
            </a:r>
            <a:r>
              <a:rPr lang="en-US" sz="2300" dirty="0">
                <a:latin typeface="Courier" pitchFamily="2" charset="0"/>
              </a:rPr>
              <a:t>62 </a:t>
            </a:r>
            <a:r>
              <a:rPr lang="en-US" sz="2300" dirty="0">
                <a:solidFill>
                  <a:srgbClr val="FF0000"/>
                </a:solidFill>
                <a:latin typeface="Courier" pitchFamily="2" charset="0"/>
              </a:rPr>
              <a:t>NA NA NA </a:t>
            </a:r>
            <a:r>
              <a:rPr lang="en-US" sz="2300" dirty="0">
                <a:latin typeface="Courier" pitchFamily="2" charset="0"/>
              </a:rPr>
              <a:t>62 66 62</a:t>
            </a:r>
          </a:p>
          <a:p>
            <a:pPr marL="0" indent="0">
              <a:buNone/>
            </a:pPr>
            <a:endParaRPr lang="en-US" dirty="0">
              <a:latin typeface="Monaco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[] = 70 </a:t>
            </a:r>
          </a:p>
          <a:p>
            <a:pPr marL="0" indent="0">
              <a:buNone/>
            </a:pPr>
            <a:r>
              <a:rPr lang="en-US" sz="2300" dirty="0">
                <a:latin typeface="Courier" pitchFamily="2" charset="0"/>
              </a:rPr>
              <a:t>a   b  c  d  e  f  g  h  </a:t>
            </a:r>
            <a:r>
              <a:rPr lang="en-US" sz="2300" dirty="0" err="1">
                <a:latin typeface="Courier" pitchFamily="2" charset="0"/>
              </a:rPr>
              <a:t>i</a:t>
            </a:r>
            <a:r>
              <a:rPr lang="en-US" sz="2300" dirty="0">
                <a:latin typeface="Courier" pitchFamily="2" charset="0"/>
              </a:rPr>
              <a:t>  j  k  l  m  n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70 70 70 70 70 70 70 70 70 70 70 70 70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" pitchFamily="2" charset="0"/>
              </a:rPr>
              <a:t>70</a:t>
            </a:r>
          </a:p>
          <a:p>
            <a:pPr marL="0" indent="0">
              <a:buNone/>
            </a:pPr>
            <a:endParaRPr lang="en-US" sz="2300" dirty="0">
              <a:latin typeface="Courier" pitchFamily="2" charset="0"/>
              <a:cs typeface="Monaco" charset="0"/>
              <a:sym typeface="Monaco" charset="0"/>
            </a:endParaRPr>
          </a:p>
          <a:p>
            <a:pPr marL="0" indent="0">
              <a:buNone/>
            </a:pPr>
            <a:r>
              <a:rPr lang="en-US" dirty="0" err="1">
                <a:latin typeface="Monaco" charset="0"/>
                <a:cs typeface="Monaco" charset="0"/>
                <a:sym typeface="Monaco" charset="0"/>
              </a:rPr>
              <a:t>fheight</a:t>
            </a:r>
            <a:r>
              <a:rPr lang="en-US" dirty="0">
                <a:latin typeface="Monaco" charset="0"/>
                <a:cs typeface="Monaco" charset="0"/>
                <a:sym typeface="Monaco" charset="0"/>
              </a:rPr>
              <a:t> = 70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[1] 70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ways to subset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Position</a:t>
            </a:r>
            <a:r>
              <a:rPr lang="en-US" dirty="0"/>
              <a:t> – indices of element wanted</a:t>
            </a:r>
          </a:p>
          <a:p>
            <a:r>
              <a:rPr lang="en-US" dirty="0">
                <a:solidFill>
                  <a:srgbClr val="0000FF"/>
                </a:solidFill>
              </a:rPr>
              <a:t>Exclusion</a:t>
            </a:r>
            <a:r>
              <a:rPr lang="en-US" dirty="0"/>
              <a:t> – indices of elements to exclude </a:t>
            </a:r>
          </a:p>
          <a:p>
            <a:r>
              <a:rPr lang="en-US" dirty="0">
                <a:solidFill>
                  <a:srgbClr val="0000FF"/>
                </a:solidFill>
              </a:rPr>
              <a:t>Logical</a:t>
            </a:r>
            <a:r>
              <a:rPr lang="en-US" dirty="0"/>
              <a:t> – logical vector the same length as the vector. Keep elements corresponding to TRUE. </a:t>
            </a:r>
          </a:p>
          <a:p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 – character vector of names of elements to keep. </a:t>
            </a:r>
          </a:p>
          <a:p>
            <a:r>
              <a:rPr lang="en-US" dirty="0">
                <a:solidFill>
                  <a:srgbClr val="0000FF"/>
                </a:solidFill>
              </a:rPr>
              <a:t>All</a:t>
            </a:r>
            <a:r>
              <a:rPr lang="en-US" dirty="0"/>
              <a:t> – all the elements</a:t>
            </a:r>
          </a:p>
        </p:txBody>
      </p:sp>
    </p:spTree>
    <p:extLst>
      <p:ext uri="{BB962C8B-B14F-4D97-AF65-F5344CB8AC3E}">
        <p14:creationId xmlns:p14="http://schemas.microsoft.com/office/powerpoint/2010/main" val="184573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Taking a Subset of a </a:t>
            </a:r>
            <a:br>
              <a:rPr lang="en-US" dirty="0"/>
            </a:br>
            <a:r>
              <a:rPr lang="en-US" dirty="0"/>
              <a:t>Data Frame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0343-2766-3443-AECF-4949D30B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 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B30BF-9E41-B444-B890-498A9B9B6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34087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866B51-34B5-D54F-B417-53EF36DAE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2862218"/>
          </a:xfrm>
        </p:spPr>
      </p:pic>
    </p:spTree>
    <p:extLst>
      <p:ext uri="{BB962C8B-B14F-4D97-AF65-F5344CB8AC3E}">
        <p14:creationId xmlns:p14="http://schemas.microsoft.com/office/powerpoint/2010/main" val="163076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a vector:  </a:t>
            </a:r>
            <a:r>
              <a:rPr lang="en-US" dirty="0" err="1"/>
              <a:t>dataframe$vector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>
                <a:solidFill>
                  <a:srgbClr val="0000FF"/>
                </a:solidFill>
              </a:rPr>
              <a:t>family$gender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 [1] m f m m f f m f m m f m m f</a:t>
            </a:r>
          </a:p>
          <a:p>
            <a:pPr marL="0" indent="0">
              <a:buNone/>
            </a:pPr>
            <a:r>
              <a:rPr lang="en-US" dirty="0"/>
              <a:t>Levels: m f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mean(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67.07143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>
                <a:solidFill>
                  <a:srgbClr val="0000FF"/>
                </a:solidFill>
              </a:rPr>
              <a:t>class(</a:t>
            </a:r>
            <a:r>
              <a:rPr lang="en-US" b="1" dirty="0" err="1">
                <a:solidFill>
                  <a:srgbClr val="0000FF"/>
                </a:solidFill>
              </a:rPr>
              <a:t>family$height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"numeric"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5900" dirty="0">
                <a:solidFill>
                  <a:srgbClr val="0000FF"/>
                </a:solidFill>
              </a:rPr>
              <a:t>family[  </a:t>
            </a:r>
            <a:r>
              <a:rPr lang="en-US" sz="5900" b="1" dirty="0">
                <a:solidFill>
                  <a:srgbClr val="008000"/>
                </a:solidFill>
              </a:rPr>
              <a:t>c("sex", "</a:t>
            </a:r>
            <a:r>
              <a:rPr lang="en-US" sz="5900" b="1" dirty="0" err="1">
                <a:solidFill>
                  <a:srgbClr val="008000"/>
                </a:solidFill>
              </a:rPr>
              <a:t>firstName</a:t>
            </a:r>
            <a:r>
              <a:rPr lang="en-US" sz="5900" b="1" dirty="0">
                <a:solidFill>
                  <a:srgbClr val="008000"/>
                </a:solidFill>
              </a:rPr>
              <a:t>")</a:t>
            </a:r>
            <a:r>
              <a:rPr lang="en-US" sz="5900" dirty="0">
                <a:solidFill>
                  <a:srgbClr val="0000FF"/>
                </a:solidFill>
              </a:rPr>
              <a:t> ]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sex </a:t>
            </a:r>
            <a:r>
              <a:rPr lang="en-US" b="1" dirty="0" err="1">
                <a:solidFill>
                  <a:srgbClr val="0000FF"/>
                </a:solidFill>
                <a:latin typeface="Courier"/>
                <a:cs typeface="Courier"/>
              </a:rPr>
              <a:t>firstName</a:t>
            </a:r>
            <a:endParaRPr lang="en-US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    m       Tom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2    f      Maya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3    m       Joe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4    m    Robert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5    f       Sue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6    f       Liz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7    m       Jon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8    f     Sally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9    m       Tim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10   m       Tom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11   f       Ann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12   m       Dan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13   m       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14   f       Zoe</a:t>
            </a:r>
            <a:endParaRPr lang="en-US" sz="20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2943" y="2111001"/>
            <a:ext cx="5079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Gothic Regular"/>
              </a:rPr>
              <a:t>Subset columns by </a:t>
            </a:r>
            <a:r>
              <a:rPr lang="en-US" sz="3200" dirty="0">
                <a:solidFill>
                  <a:srgbClr val="008000"/>
                </a:solidFill>
                <a:latin typeface="Century Gothic Regular"/>
              </a:rPr>
              <a:t>name</a:t>
            </a:r>
          </a:p>
          <a:p>
            <a:endParaRPr lang="en-US" sz="3200" dirty="0">
              <a:solidFill>
                <a:srgbClr val="008000"/>
              </a:solidFill>
              <a:latin typeface="Century Gothic Regular"/>
            </a:endParaRPr>
          </a:p>
          <a:p>
            <a:r>
              <a:rPr lang="en-US" sz="3200" dirty="0">
                <a:latin typeface="Century Gothic Regular"/>
              </a:rPr>
              <a:t>The order of the columns is different than the order in the data frame. It matches the order of the names</a:t>
            </a:r>
          </a:p>
        </p:txBody>
      </p:sp>
    </p:spTree>
    <p:extLst>
      <p:ext uri="{BB962C8B-B14F-4D97-AF65-F5344CB8AC3E}">
        <p14:creationId xmlns:p14="http://schemas.microsoft.com/office/powerpoint/2010/main" val="2900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frames </a:t>
            </a:r>
            <a:br>
              <a:rPr lang="en-US" dirty="0"/>
            </a:br>
            <a:r>
              <a:rPr lang="en-US" dirty="0"/>
              <a:t>Using Row and Column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39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family[ </a:t>
            </a:r>
            <a:r>
              <a:rPr lang="en-US" b="1" dirty="0">
                <a:solidFill>
                  <a:srgbClr val="0000FF"/>
                </a:solidFill>
              </a:rPr>
              <a:t>10:13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-(3:14)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b="1" dirty="0" err="1">
                <a:solidFill>
                  <a:srgbClr val="008000"/>
                </a:solidFill>
                <a:latin typeface="Courier"/>
                <a:cs typeface="Courier"/>
              </a:rPr>
              <a:t>firstName</a:t>
            </a:r>
            <a:r>
              <a:rPr lang="en-US" sz="2000" b="1" dirty="0">
                <a:solidFill>
                  <a:srgbClr val="008000"/>
                </a:solidFill>
                <a:latin typeface="Courier"/>
                <a:cs typeface="Courier"/>
              </a:rPr>
              <a:t> sex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en-US" sz="2000" dirty="0">
                <a:latin typeface="Courier"/>
                <a:cs typeface="Courier"/>
              </a:rPr>
              <a:t>       Tom   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11</a:t>
            </a:r>
            <a:r>
              <a:rPr lang="en-US" sz="2000" dirty="0">
                <a:latin typeface="Courier"/>
                <a:cs typeface="Courier"/>
              </a:rPr>
              <a:t>       Ann   f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12</a:t>
            </a:r>
            <a:r>
              <a:rPr lang="en-US" sz="2000" dirty="0">
                <a:latin typeface="Courier"/>
                <a:cs typeface="Courier"/>
              </a:rPr>
              <a:t>       Dan   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13</a:t>
            </a:r>
            <a:r>
              <a:rPr lang="en-US" sz="2000" dirty="0">
                <a:latin typeface="Courier"/>
                <a:cs typeface="Courier"/>
              </a:rPr>
              <a:t>       Art   m</a:t>
            </a: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We can take subsets rows and columns </a:t>
            </a:r>
          </a:p>
          <a:p>
            <a:pPr marL="0" indent="0">
              <a:buNone/>
            </a:pPr>
            <a:r>
              <a:rPr lang="en-US" dirty="0"/>
              <a:t>We subset by </a:t>
            </a:r>
            <a:r>
              <a:rPr lang="en-US" b="1" dirty="0">
                <a:solidFill>
                  <a:srgbClr val="0000FF"/>
                </a:solidFill>
              </a:rPr>
              <a:t>position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exclusion</a:t>
            </a:r>
            <a:r>
              <a:rPr lang="en-US" b="1" dirty="0"/>
              <a:t>, logical, name</a:t>
            </a:r>
            <a:r>
              <a:rPr lang="en-US" dirty="0"/>
              <a:t>, and </a:t>
            </a:r>
            <a:r>
              <a:rPr lang="en-US" b="1" dirty="0"/>
              <a:t>all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88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2" y="1600200"/>
            <a:ext cx="90103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"/>
                <a:cs typeface="Courier"/>
              </a:rPr>
              <a:t>&gt; family[</a:t>
            </a:r>
            <a:r>
              <a:rPr lang="en-US" sz="2200" b="1" dirty="0" err="1">
                <a:solidFill>
                  <a:srgbClr val="0000FF"/>
                </a:solidFill>
                <a:latin typeface="Courier"/>
                <a:cs typeface="Courier"/>
              </a:rPr>
              <a:t>family$weight</a:t>
            </a:r>
            <a:r>
              <a:rPr lang="en-US" sz="2200" b="1" dirty="0">
                <a:solidFill>
                  <a:srgbClr val="0000FF"/>
                </a:solidFill>
                <a:latin typeface="Courier"/>
                <a:cs typeface="Courier"/>
              </a:rPr>
              <a:t> &gt; 180</a:t>
            </a:r>
            <a:r>
              <a:rPr lang="en-US" sz="2200" b="1" dirty="0">
                <a:solidFill>
                  <a:srgbClr val="FF0000"/>
                </a:solidFill>
                <a:latin typeface="Courier"/>
                <a:cs typeface="Courier"/>
              </a:rPr>
              <a:t>,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b="1" dirty="0">
                <a:solidFill>
                  <a:srgbClr val="008000"/>
                </a:solidFill>
                <a:latin typeface="Courier"/>
                <a:cs typeface="Courier"/>
              </a:rPr>
              <a:t>c("height", "</a:t>
            </a:r>
            <a:r>
              <a:rPr lang="en-US" sz="2200" b="1" dirty="0" err="1">
                <a:solidFill>
                  <a:srgbClr val="008000"/>
                </a:solidFill>
                <a:latin typeface="Courier"/>
                <a:cs typeface="Courier"/>
              </a:rPr>
              <a:t>bmi</a:t>
            </a:r>
            <a:r>
              <a:rPr lang="en-US" sz="2200" b="1" dirty="0">
                <a:solidFill>
                  <a:srgbClr val="008000"/>
                </a:solidFill>
                <a:latin typeface="Courier"/>
                <a:cs typeface="Courier"/>
              </a:rPr>
              <a:t>")</a:t>
            </a:r>
            <a:r>
              <a:rPr lang="en-US" sz="2200" dirty="0">
                <a:latin typeface="Courier"/>
                <a:cs typeface="Courier"/>
              </a:rPr>
              <a:t>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height    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bmi</a:t>
            </a:r>
            <a:endParaRPr lang="en-US" sz="28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3</a:t>
            </a:r>
            <a:r>
              <a:rPr lang="en-US" sz="2800" dirty="0">
                <a:latin typeface="Courier"/>
                <a:cs typeface="Courier"/>
              </a:rPr>
              <a:t>      73 	24.45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6</a:t>
            </a:r>
            <a:r>
              <a:rPr lang="en-US" sz="2800" dirty="0">
                <a:latin typeface="Courier"/>
                <a:cs typeface="Courier"/>
              </a:rPr>
              <a:t>      68 	28.94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  <a:r>
              <a:rPr lang="en-US" sz="2800" dirty="0">
                <a:latin typeface="Courier"/>
                <a:cs typeface="Courier"/>
              </a:rPr>
              <a:t>      68 	28.18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10</a:t>
            </a:r>
            <a:r>
              <a:rPr lang="en-US" sz="2800" dirty="0">
                <a:latin typeface="Courier"/>
                <a:cs typeface="Courier"/>
              </a:rPr>
              <a:t>     71 	30.04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rows using a </a:t>
            </a:r>
            <a:r>
              <a:rPr lang="en-US" sz="2800" dirty="0">
                <a:solidFill>
                  <a:srgbClr val="0000FF"/>
                </a:solidFill>
                <a:cs typeface="Calibri"/>
              </a:rPr>
              <a:t>logical</a:t>
            </a:r>
            <a:r>
              <a:rPr lang="en-US" sz="2800" dirty="0">
                <a:cs typeface="Calibri"/>
              </a:rPr>
              <a:t> vector </a:t>
            </a:r>
          </a:p>
          <a:p>
            <a:pPr marL="0" indent="0">
              <a:buNone/>
            </a:pPr>
            <a:r>
              <a:rPr lang="en-US" sz="2800" dirty="0">
                <a:cs typeface="Calibri"/>
              </a:rPr>
              <a:t>We subset the columns by </a:t>
            </a:r>
            <a:r>
              <a:rPr lang="en-US" sz="2800" dirty="0">
                <a:solidFill>
                  <a:srgbClr val="008000"/>
                </a:solidFill>
                <a:cs typeface="Calibri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9852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[ 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sz="3800" b="1" dirty="0">
                <a:solidFill>
                  <a:srgbClr val="0000FF"/>
                </a:solidFill>
              </a:rPr>
              <a:t>family[   </a:t>
            </a:r>
            <a:r>
              <a:rPr lang="en-US" sz="3800" b="1" dirty="0">
                <a:solidFill>
                  <a:srgbClr val="FF0000"/>
                </a:solidFill>
              </a:rPr>
              <a:t>,</a:t>
            </a:r>
            <a:r>
              <a:rPr lang="en-US" sz="3800" b="1" dirty="0">
                <a:solidFill>
                  <a:srgbClr val="0000FF"/>
                </a:solidFill>
              </a:rPr>
              <a:t> "height"]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height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1      70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2      64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3      73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4      67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5      61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6      68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7      68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8      65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9      68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10     71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11     67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12     66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13     66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14     62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93805" y="1648047"/>
            <a:ext cx="4603897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dirty="0"/>
              <a:t>We subset </a:t>
            </a:r>
          </a:p>
          <a:p>
            <a:pPr marL="0" indent="0">
              <a:buNone/>
            </a:pPr>
            <a:r>
              <a:rPr lang="en-US" sz="5100" b="1" dirty="0"/>
              <a:t>ALL</a:t>
            </a:r>
            <a:r>
              <a:rPr lang="en-US" sz="5100" dirty="0"/>
              <a:t> of the rows, and</a:t>
            </a:r>
          </a:p>
          <a:p>
            <a:pPr marL="0" indent="0">
              <a:buNone/>
            </a:pPr>
            <a:r>
              <a:rPr lang="en-US" sz="5100" dirty="0"/>
              <a:t>the column named 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It returns a data frame with 14 rows and 1 column</a:t>
            </a:r>
          </a:p>
        </p:txBody>
      </p:sp>
    </p:spTree>
    <p:extLst>
      <p:ext uri="{BB962C8B-B14F-4D97-AF65-F5344CB8AC3E}">
        <p14:creationId xmlns:p14="http://schemas.microsoft.com/office/powerpoint/2010/main" val="173898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F1B-6386-DB4F-84BC-8F207D45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23" y="27358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77199-5CE9-1548-8F48-9A2512BD3226}"/>
              </a:ext>
            </a:extLst>
          </p:cNvPr>
          <p:cNvSpPr txBox="1"/>
          <p:nvPr/>
        </p:nvSpPr>
        <p:spPr>
          <a:xfrm>
            <a:off x="595023" y="1353337"/>
            <a:ext cx="38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group_by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, “key”)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EA0D03-4084-3C40-BC18-10121786C9F1}"/>
              </a:ext>
            </a:extLst>
          </p:cNvPr>
          <p:cNvSpPr txBox="1"/>
          <p:nvPr/>
        </p:nvSpPr>
        <p:spPr>
          <a:xfrm>
            <a:off x="354806" y="5349208"/>
            <a:ext cx="4975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Group the rows according to the unique values of key. Three are 4 rows in the x-group, 3 in the y, and 1 in the z group.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7943A-854A-4F45-858C-3C9A50E68F56}"/>
              </a:ext>
            </a:extLst>
          </p:cNvPr>
          <p:cNvGrpSpPr/>
          <p:nvPr/>
        </p:nvGrpSpPr>
        <p:grpSpPr>
          <a:xfrm>
            <a:off x="946477" y="1769525"/>
            <a:ext cx="2263140" cy="3167529"/>
            <a:chOff x="4823452" y="1466630"/>
            <a:chExt cx="2263140" cy="31675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014E57-D122-5343-BC53-A63DEB7FFD6B}"/>
                </a:ext>
              </a:extLst>
            </p:cNvPr>
            <p:cNvGrpSpPr/>
            <p:nvPr/>
          </p:nvGrpSpPr>
          <p:grpSpPr>
            <a:xfrm>
              <a:off x="4823452" y="1466630"/>
              <a:ext cx="2263140" cy="3052138"/>
              <a:chOff x="4823452" y="1512932"/>
              <a:chExt cx="2263140" cy="305213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0C1F9F2-A2BB-C444-8E04-FA2888EF48AE}"/>
                  </a:ext>
                </a:extLst>
              </p:cNvPr>
              <p:cNvSpPr/>
              <p:nvPr/>
            </p:nvSpPr>
            <p:spPr>
              <a:xfrm rot="5400000">
                <a:off x="5764418" y="2328854"/>
                <a:ext cx="237122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267A1F-0D84-4148-BD28-AF43778E1E04}"/>
                  </a:ext>
                </a:extLst>
              </p:cNvPr>
              <p:cNvSpPr/>
              <p:nvPr/>
            </p:nvSpPr>
            <p:spPr>
              <a:xfrm>
                <a:off x="4823452" y="1512932"/>
                <a:ext cx="2263140" cy="5029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74264F1-3EAE-DE42-BD63-C1A53C46A288}"/>
                  </a:ext>
                </a:extLst>
              </p:cNvPr>
              <p:cNvSpPr/>
              <p:nvPr/>
            </p:nvSpPr>
            <p:spPr>
              <a:xfrm>
                <a:off x="5882980" y="2325835"/>
                <a:ext cx="445770" cy="2234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D73DCF-EB8E-644F-A332-CFD63D090008}"/>
                  </a:ext>
                </a:extLst>
              </p:cNvPr>
              <p:cNvSpPr txBox="1"/>
              <p:nvPr/>
            </p:nvSpPr>
            <p:spPr>
              <a:xfrm>
                <a:off x="5301386" y="1974210"/>
                <a:ext cx="120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“key” “</a:t>
                </a:r>
                <a:r>
                  <a:rPr lang="en-US" dirty="0" err="1"/>
                  <a:t>val</a:t>
                </a:r>
                <a:r>
                  <a:rPr lang="en-US" dirty="0"/>
                  <a:t>”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86E46E-A958-3E44-A732-784639CF4713}"/>
                  </a:ext>
                </a:extLst>
              </p:cNvPr>
              <p:cNvSpPr/>
              <p:nvPr/>
            </p:nvSpPr>
            <p:spPr>
              <a:xfrm rot="5400000">
                <a:off x="5729387" y="2045229"/>
                <a:ext cx="307385" cy="891339"/>
              </a:xfrm>
              <a:prstGeom prst="rect">
                <a:avLst/>
              </a:prstGeom>
              <a:solidFill>
                <a:schemeClr val="accent6">
                  <a:lumMod val="75000"/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A6333D7-1C21-6D47-B57F-D79D9D2C7DC3}"/>
                  </a:ext>
                </a:extLst>
              </p:cNvPr>
              <p:cNvSpPr/>
              <p:nvPr/>
            </p:nvSpPr>
            <p:spPr>
              <a:xfrm rot="5400000">
                <a:off x="5725106" y="2606143"/>
                <a:ext cx="307385" cy="891339"/>
              </a:xfrm>
              <a:prstGeom prst="rect">
                <a:avLst/>
              </a:prstGeom>
              <a:solidFill>
                <a:srgbClr val="00B0F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EECD60-6C10-2B41-8D8C-2E31225BF120}"/>
                  </a:ext>
                </a:extLst>
              </p:cNvPr>
              <p:cNvSpPr/>
              <p:nvPr/>
            </p:nvSpPr>
            <p:spPr>
              <a:xfrm rot="5400000">
                <a:off x="5748394" y="2879621"/>
                <a:ext cx="252243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4451012-9809-8147-86FA-342CC98780C7}"/>
                  </a:ext>
                </a:extLst>
              </p:cNvPr>
              <p:cNvSpPr/>
              <p:nvPr/>
            </p:nvSpPr>
            <p:spPr>
              <a:xfrm rot="5400000">
                <a:off x="5712258" y="312971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9B6D2B-98C6-0D44-879D-D2B55566A89E}"/>
                  </a:ext>
                </a:extLst>
              </p:cNvPr>
              <p:cNvSpPr/>
              <p:nvPr/>
            </p:nvSpPr>
            <p:spPr>
              <a:xfrm rot="5400000">
                <a:off x="5720822" y="3428895"/>
                <a:ext cx="307385" cy="891339"/>
              </a:xfrm>
              <a:prstGeom prst="rect">
                <a:avLst/>
              </a:prstGeom>
              <a:solidFill>
                <a:srgbClr val="00FA00">
                  <a:alpha val="35294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742028D-5047-C247-B338-5F22A907F4A0}"/>
                  </a:ext>
                </a:extLst>
              </p:cNvPr>
              <p:cNvSpPr/>
              <p:nvPr/>
            </p:nvSpPr>
            <p:spPr>
              <a:xfrm rot="5400000">
                <a:off x="5712256" y="3712612"/>
                <a:ext cx="307385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B7F97F5-90D1-9443-8E38-5B67BE09CE84}"/>
                  </a:ext>
                </a:extLst>
              </p:cNvPr>
              <p:cNvSpPr/>
              <p:nvPr/>
            </p:nvSpPr>
            <p:spPr>
              <a:xfrm rot="5400000">
                <a:off x="5739399" y="3992852"/>
                <a:ext cx="253096" cy="891339"/>
              </a:xfrm>
              <a:prstGeom prst="rect">
                <a:avLst/>
              </a:prstGeom>
              <a:solidFill>
                <a:schemeClr val="accent6">
                  <a:alpha val="35294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F59779-EC80-184D-B1E2-89711B1098A1}"/>
                </a:ext>
              </a:extLst>
            </p:cNvPr>
            <p:cNvSpPr txBox="1"/>
            <p:nvPr/>
          </p:nvSpPr>
          <p:spPr>
            <a:xfrm>
              <a:off x="5955022" y="2325835"/>
              <a:ext cx="30168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2</a:t>
              </a:r>
            </a:p>
            <a:p>
              <a:r>
                <a:rPr lang="en-US" dirty="0"/>
                <a:t>4</a:t>
              </a:r>
            </a:p>
            <a:p>
              <a:r>
                <a:rPr lang="en-US" dirty="0"/>
                <a:t>6</a:t>
              </a:r>
            </a:p>
            <a:p>
              <a:r>
                <a:rPr lang="en-US" dirty="0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31E45E-F0E0-ED41-B2AC-873111477486}"/>
                </a:ext>
              </a:extLst>
            </p:cNvPr>
            <p:cNvSpPr txBox="1"/>
            <p:nvPr/>
          </p:nvSpPr>
          <p:spPr>
            <a:xfrm>
              <a:off x="5493130" y="2325835"/>
              <a:ext cx="304892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Z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Y</a:t>
              </a:r>
            </a:p>
            <a:p>
              <a:r>
                <a:rPr lang="en-US" dirty="0"/>
                <a:t>X</a:t>
              </a:r>
            </a:p>
            <a:p>
              <a:r>
                <a:rPr lang="en-US" dirty="0"/>
                <a:t>X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E78D57-509F-2044-91B8-126D1E11CA7C}"/>
              </a:ext>
            </a:extLst>
          </p:cNvPr>
          <p:cNvSpPr txBox="1"/>
          <p:nvPr/>
        </p:nvSpPr>
        <p:spPr>
          <a:xfrm>
            <a:off x="2842511" y="3651721"/>
            <a:ext cx="55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summarize(</a:t>
            </a:r>
            <a:r>
              <a:rPr lang="en-US" dirty="0" err="1">
                <a:latin typeface="Courier" pitchFamily="2" charset="0"/>
              </a:rPr>
              <a:t>df.g</a:t>
            </a:r>
            <a:r>
              <a:rPr lang="en-US" dirty="0">
                <a:latin typeface="Courier" pitchFamily="2" charset="0"/>
              </a:rPr>
              <a:t>, tot = sum(</a:t>
            </a:r>
            <a:r>
              <a:rPr lang="en-US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), n = n()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EFCC-F6DC-CA4C-81D6-96ABAE5C7DFF}"/>
              </a:ext>
            </a:extLst>
          </p:cNvPr>
          <p:cNvSpPr txBox="1"/>
          <p:nvPr/>
        </p:nvSpPr>
        <p:spPr>
          <a:xfrm>
            <a:off x="3437056" y="4081443"/>
            <a:ext cx="495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a summary statistic for each group.  Here, we sum the values in </a:t>
            </a:r>
            <a:r>
              <a:rPr lang="en-US" dirty="0" err="1">
                <a:latin typeface="Century Gothic" panose="020B0502020202020204" pitchFamily="34" charset="0"/>
              </a:rPr>
              <a:t>val</a:t>
            </a:r>
            <a:r>
              <a:rPr lang="en-US" dirty="0">
                <a:latin typeface="Century Gothic" panose="020B0502020202020204" pitchFamily="34" charset="0"/>
              </a:rPr>
              <a:t> and assign to tot, and count the rows and assign to 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E6CEE-E41B-A440-B99F-6541211E979D}"/>
              </a:ext>
            </a:extLst>
          </p:cNvPr>
          <p:cNvSpPr txBox="1"/>
          <p:nvPr/>
        </p:nvSpPr>
        <p:spPr>
          <a:xfrm>
            <a:off x="2959510" y="27137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CB5BD-83D7-A748-A832-D1E0147F7FA1}"/>
              </a:ext>
            </a:extLst>
          </p:cNvPr>
          <p:cNvGrpSpPr/>
          <p:nvPr/>
        </p:nvGrpSpPr>
        <p:grpSpPr>
          <a:xfrm>
            <a:off x="2434643" y="1649099"/>
            <a:ext cx="5266292" cy="3046015"/>
            <a:chOff x="2434643" y="1649099"/>
            <a:chExt cx="5266292" cy="30460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449DB4-9CA9-9341-8CF3-40C8D235F8A6}"/>
                </a:ext>
              </a:extLst>
            </p:cNvPr>
            <p:cNvGrpSpPr/>
            <p:nvPr/>
          </p:nvGrpSpPr>
          <p:grpSpPr>
            <a:xfrm>
              <a:off x="2434643" y="1649099"/>
              <a:ext cx="5266292" cy="3046015"/>
              <a:chOff x="2434643" y="1649099"/>
              <a:chExt cx="5266292" cy="304601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2D2316F-018D-4B4C-B711-5B7A49C41B51}"/>
                  </a:ext>
                </a:extLst>
              </p:cNvPr>
              <p:cNvGrpSpPr/>
              <p:nvPr/>
            </p:nvGrpSpPr>
            <p:grpSpPr>
              <a:xfrm>
                <a:off x="5437795" y="1649099"/>
                <a:ext cx="2263140" cy="2059534"/>
                <a:chOff x="4823452" y="1466630"/>
                <a:chExt cx="2263140" cy="205953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78EB388-BB98-EA44-81E0-21455912FE96}"/>
                    </a:ext>
                  </a:extLst>
                </p:cNvPr>
                <p:cNvGrpSpPr/>
                <p:nvPr/>
              </p:nvGrpSpPr>
              <p:grpSpPr>
                <a:xfrm>
                  <a:off x="4823452" y="1466630"/>
                  <a:ext cx="2263140" cy="1692573"/>
                  <a:chOff x="4823452" y="1512932"/>
                  <a:chExt cx="2263140" cy="1692573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5D7311B-61B1-0140-ABB5-3FA5B18E9C1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97524" y="2095748"/>
                    <a:ext cx="237122" cy="1357551"/>
                  </a:xfrm>
                  <a:prstGeom prst="rect">
                    <a:avLst/>
                  </a:prstGeom>
                  <a:solidFill>
                    <a:srgbClr val="00FA0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A50C4F1-C1D3-614D-A3B2-91D10E165A92}"/>
                      </a:ext>
                    </a:extLst>
                  </p:cNvPr>
                  <p:cNvSpPr/>
                  <p:nvPr/>
                </p:nvSpPr>
                <p:spPr>
                  <a:xfrm>
                    <a:off x="4823452" y="1512932"/>
                    <a:ext cx="2263140" cy="50292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44ED3F1D-8805-2C47-BDC1-B5C1B1930000}"/>
                      </a:ext>
                    </a:extLst>
                  </p:cNvPr>
                  <p:cNvSpPr/>
                  <p:nvPr/>
                </p:nvSpPr>
                <p:spPr>
                  <a:xfrm>
                    <a:off x="5882980" y="2325835"/>
                    <a:ext cx="445770" cy="87967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35B6317-BA3B-B645-86D1-3F221CAA767E}"/>
                      </a:ext>
                    </a:extLst>
                  </p:cNvPr>
                  <p:cNvSpPr txBox="1"/>
                  <p:nvPr/>
                </p:nvSpPr>
                <p:spPr>
                  <a:xfrm>
                    <a:off x="5301386" y="1974210"/>
                    <a:ext cx="16424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“key” “tot”  “n”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CE2AE947-8DB2-6D40-ADB0-E7F85D72ECC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2442" y="1812173"/>
                    <a:ext cx="307385" cy="135745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35294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6DE17E3-4FCC-3A46-847D-093BD29114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60301" y="2370947"/>
                    <a:ext cx="307385" cy="1361732"/>
                  </a:xfrm>
                  <a:prstGeom prst="rect">
                    <a:avLst/>
                  </a:prstGeom>
                  <a:solidFill>
                    <a:srgbClr val="00B0F0">
                      <a:alpha val="3529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A2B460-0CEC-A847-A33C-156A8019D440}"/>
                    </a:ext>
                  </a:extLst>
                </p:cNvPr>
                <p:cNvSpPr txBox="1"/>
                <p:nvPr/>
              </p:nvSpPr>
              <p:spPr>
                <a:xfrm>
                  <a:off x="5955022" y="2325835"/>
                  <a:ext cx="4187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  <a:p>
                  <a:r>
                    <a:rPr lang="en-US" dirty="0"/>
                    <a:t>8</a:t>
                  </a:r>
                </a:p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53981BD-738A-1247-AA3D-11FCB4C5FA9A}"/>
                    </a:ext>
                  </a:extLst>
                </p:cNvPr>
                <p:cNvSpPr txBox="1"/>
                <p:nvPr/>
              </p:nvSpPr>
              <p:spPr>
                <a:xfrm>
                  <a:off x="5493130" y="2325835"/>
                  <a:ext cx="30489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  <a:p>
                  <a:r>
                    <a:rPr lang="en-US" dirty="0"/>
                    <a:t>Y</a:t>
                  </a:r>
                </a:p>
                <a:p>
                  <a:r>
                    <a:rPr lang="en-US" dirty="0"/>
                    <a:t>Z</a:t>
                  </a:r>
                </a:p>
                <a:p>
                  <a:endParaRPr lang="en-US" dirty="0"/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F28AAA2-B8AF-394E-A3B5-CAA438CCA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65162" y="2628730"/>
                <a:ext cx="3582308" cy="1472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8EC4319-9B06-8F42-BFEF-5863EECF6289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 flipV="1">
                <a:off x="2463931" y="2627067"/>
                <a:ext cx="3587821" cy="93141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88A55AB-050A-DF42-AE23-77E2EF9C27B3}"/>
                  </a:ext>
                </a:extLst>
              </p:cNvPr>
              <p:cNvCxnSpPr>
                <a:cxnSpLocks/>
                <a:stCxn id="41" idx="0"/>
                <a:endCxn id="52" idx="2"/>
              </p:cNvCxnSpPr>
              <p:nvPr/>
            </p:nvCxnSpPr>
            <p:spPr>
              <a:xfrm flipV="1">
                <a:off x="2434643" y="2627067"/>
                <a:ext cx="3617109" cy="1787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F3699C6-4EFB-9B41-9B10-30B989206A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0362" y="2661051"/>
                <a:ext cx="3596769" cy="20340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D1662D-6323-2C45-B40C-5F73CC0247AE}"/>
                </a:ext>
              </a:extLst>
            </p:cNvPr>
            <p:cNvSpPr/>
            <p:nvPr/>
          </p:nvSpPr>
          <p:spPr>
            <a:xfrm>
              <a:off x="6963435" y="2458189"/>
              <a:ext cx="445770" cy="87967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E6A292-82FB-E04F-B480-96E40B902C17}"/>
                </a:ext>
              </a:extLst>
            </p:cNvPr>
            <p:cNvSpPr txBox="1"/>
            <p:nvPr/>
          </p:nvSpPr>
          <p:spPr>
            <a:xfrm>
              <a:off x="6976968" y="2508304"/>
              <a:ext cx="3016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  <a:p>
              <a:r>
                <a:rPr lang="en-US" dirty="0"/>
                <a:t>3</a:t>
              </a:r>
            </a:p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9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245AA-2FB3-A744-9E24-2816740E1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98CA3D-C88E-CA4D-94B1-7501ABE3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R Subset Techniques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can subset all kinds of objects</a:t>
            </a:r>
          </a:p>
        </p:txBody>
      </p:sp>
    </p:spTree>
    <p:extLst>
      <p:ext uri="{BB962C8B-B14F-4D97-AF65-F5344CB8AC3E}">
        <p14:creationId xmlns:p14="http://schemas.microsoft.com/office/powerpoint/2010/main" val="15967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position</a:t>
            </a:r>
          </a:p>
        </p:txBody>
      </p:sp>
      <p:pic>
        <p:nvPicPr>
          <p:cNvPr id="4" name="Content Placeholder 3" descr="SubsetByPosi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9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position</a:t>
            </a:r>
          </a:p>
        </p:txBody>
      </p:sp>
      <p:pic>
        <p:nvPicPr>
          <p:cNvPr id="5" name="Content Placeholder 4" descr="SubsetByPosition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>
          <a:xfrm>
            <a:off x="143538" y="163696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8728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exclusion</a:t>
            </a:r>
          </a:p>
        </p:txBody>
      </p:sp>
      <p:pic>
        <p:nvPicPr>
          <p:cNvPr id="4" name="Content Placeholder 3" descr="SubsetByExclu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51" r="-10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791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by logical</a:t>
            </a:r>
          </a:p>
        </p:txBody>
      </p:sp>
      <p:pic>
        <p:nvPicPr>
          <p:cNvPr id="4" name="Content Placeholder 3" descr="SubsetByLogical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7" r="-25447"/>
          <a:stretch>
            <a:fillRect/>
          </a:stretch>
        </p:blipFill>
        <p:spPr>
          <a:xfrm>
            <a:off x="457200" y="123869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200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1052</Words>
  <Application>Microsoft Macintosh PowerPoint</Application>
  <PresentationFormat>On-screen Show (4:3)</PresentationFormat>
  <Paragraphs>203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Century Gothic Regular</vt:lpstr>
      <vt:lpstr>Courier</vt:lpstr>
      <vt:lpstr>Lucida Grande</vt:lpstr>
      <vt:lpstr>Monaco</vt:lpstr>
      <vt:lpstr>Office Theme</vt:lpstr>
      <vt:lpstr>Toy Boat Data Frames</vt:lpstr>
      <vt:lpstr>Joining Data Frames</vt:lpstr>
      <vt:lpstr>group_by()</vt:lpstr>
      <vt:lpstr>Exercises</vt:lpstr>
      <vt:lpstr>Base R Subset Techniques</vt:lpstr>
      <vt:lpstr>Subset by position</vt:lpstr>
      <vt:lpstr>Subset by position</vt:lpstr>
      <vt:lpstr>Subset by exclusion</vt:lpstr>
      <vt:lpstr>Subset by logical</vt:lpstr>
      <vt:lpstr>Subset by name</vt:lpstr>
      <vt:lpstr>Suppose we want the:</vt:lpstr>
      <vt:lpstr>Suppose we want the:</vt:lpstr>
      <vt:lpstr>Suppose we want the:</vt:lpstr>
      <vt:lpstr>Assign values to elements of a vector</vt:lpstr>
      <vt:lpstr>Assign values to elements of a vector</vt:lpstr>
      <vt:lpstr> a  b   c   d  e  f  g  h  i  j  k  l  m  n  70 64 73  67 61 68 68 65 68 71 67 66 66 62 </vt:lpstr>
      <vt:lpstr>PowerPoint Presentation</vt:lpstr>
      <vt:lpstr>Five ways to subset a vector</vt:lpstr>
      <vt:lpstr>Taking a Subset of a  Data Frame</vt:lpstr>
      <vt:lpstr>Access a vector:  dataframe$vector </vt:lpstr>
      <vt:lpstr>PowerPoint Presentation</vt:lpstr>
      <vt:lpstr>Subsetting Data frames  Using Row and Column Indexing</vt:lpstr>
      <vt:lpstr>PowerPoint Presentation</vt:lpstr>
      <vt:lpstr>dataframe[ ]</vt:lpstr>
    </vt:vector>
  </TitlesOfParts>
  <Company>UC Davis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&amp;  Data Structures</dc:title>
  <dc:creator>Deborah Nolan</dc:creator>
  <cp:lastModifiedBy>Microsoft Office User</cp:lastModifiedBy>
  <cp:revision>270</cp:revision>
  <cp:lastPrinted>2016-08-25T23:14:20Z</cp:lastPrinted>
  <dcterms:created xsi:type="dcterms:W3CDTF">2012-01-23T03:59:53Z</dcterms:created>
  <dcterms:modified xsi:type="dcterms:W3CDTF">2019-10-16T02:34:49Z</dcterms:modified>
</cp:coreProperties>
</file>