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95" r:id="rId2"/>
    <p:sldId id="396" r:id="rId3"/>
    <p:sldId id="391" r:id="rId4"/>
    <p:sldId id="397" r:id="rId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FA00"/>
    <a:srgbClr val="00B0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9"/>
    <p:restoredTop sz="94213"/>
  </p:normalViewPr>
  <p:slideViewPr>
    <p:cSldViewPr snapToGrid="0" snapToObjects="1">
      <p:cViewPr varScale="1">
        <p:scale>
          <a:sx n="126" d="100"/>
          <a:sy n="126" d="100"/>
        </p:scale>
        <p:origin x="10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entury Gothic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4918-51DD-C546-BE51-FACF7638A38E}" type="datetimeFigureOut">
              <a:rPr lang="en-US" smtClean="0">
                <a:latin typeface="Century Gothic Regular"/>
              </a:rPr>
              <a:t>10/16/19</a:t>
            </a:fld>
            <a:endParaRPr lang="en-US" dirty="0">
              <a:latin typeface="Century Gothic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entury Gothic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5BDED-29F6-D44F-B0C2-43F1BF242D53}" type="slidenum">
              <a:rPr lang="en-US" smtClean="0">
                <a:latin typeface="Century Gothic Regular"/>
              </a:rPr>
              <a:t>‹#›</a:t>
            </a:fld>
            <a:endParaRPr lang="en-US" dirty="0">
              <a:latin typeface="Century Gothi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56140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0ADF61DA-9B12-CB42-B67C-55CBEEE5BAF9}" type="datetimeFigureOut">
              <a:rPr lang="en-US" smtClean="0"/>
              <a:pPr/>
              <a:t>10/16/19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0370E498-2167-DB4E-B354-ED7F7D702F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fld id="{759DAA67-CA9B-444C-A1B3-03396E4C5DE6}" type="datetimeFigureOut">
              <a:rPr lang="en-US" smtClean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fld id="{320F1261-FBF4-CF43-A930-8F65847805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Century Gothic Regular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entury Gothic Regular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entury Gothic Regular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entury Gothic Regular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entury Gothic Regular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entury Gothic Regular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3E8AF-D4C2-0F4D-844F-B8432A68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Boat Data 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31661F-DFB9-7042-8898-8D23BDF78E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latinLnBrk="1">
              <a:buNone/>
            </a:pPr>
            <a:r>
              <a:rPr lang="en-US" dirty="0">
                <a:latin typeface="Courier" pitchFamily="2" charset="0"/>
              </a:rPr>
              <a:t>sailor1</a:t>
            </a:r>
          </a:p>
          <a:p>
            <a:pPr marL="0" indent="0" latinLnBrk="1">
              <a:buNone/>
            </a:pPr>
            <a:r>
              <a:rPr lang="en-US" dirty="0">
                <a:latin typeface="Courier" pitchFamily="2" charset="0"/>
              </a:rPr>
              <a:t>##   </a:t>
            </a:r>
            <a:r>
              <a:rPr lang="en-US" dirty="0" err="1">
                <a:latin typeface="Courier" pitchFamily="2" charset="0"/>
              </a:rPr>
              <a:t>sid</a:t>
            </a: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sname</a:t>
            </a:r>
            <a:r>
              <a:rPr lang="en-US" dirty="0">
                <a:latin typeface="Courier" pitchFamily="2" charset="0"/>
              </a:rPr>
              <a:t> rating age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1  22 </a:t>
            </a:r>
            <a:r>
              <a:rPr lang="en-US" dirty="0" err="1">
                <a:latin typeface="Courier" pitchFamily="2" charset="0"/>
              </a:rPr>
              <a:t>dustin</a:t>
            </a:r>
            <a:r>
              <a:rPr lang="en-US" dirty="0">
                <a:latin typeface="Courier" pitchFamily="2" charset="0"/>
              </a:rPr>
              <a:t>      7  45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2  31 lubber      8  55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3  58  rusty     10  35</a:t>
            </a:r>
          </a:p>
          <a:p>
            <a:pPr marL="0" indent="0" latinLnBrk="1">
              <a:buNone/>
            </a:pPr>
            <a:endParaRPr lang="en-US" dirty="0">
              <a:latin typeface="Courier" pitchFamily="2" charset="0"/>
            </a:endParaRPr>
          </a:p>
          <a:p>
            <a:pPr marL="0" indent="0" latinLnBrk="1">
              <a:buNone/>
            </a:pPr>
            <a:endParaRPr lang="en-US" dirty="0">
              <a:latin typeface="Courier" pitchFamily="2" charset="0"/>
            </a:endParaRPr>
          </a:p>
          <a:p>
            <a:pPr marL="0" indent="0" latinLnBrk="1">
              <a:buNone/>
            </a:pPr>
            <a:r>
              <a:rPr lang="en-US" dirty="0">
                <a:latin typeface="Courier" pitchFamily="2" charset="0"/>
              </a:rPr>
              <a:t>sailor2</a:t>
            </a:r>
          </a:p>
          <a:p>
            <a:pPr marL="0" indent="0" latinLnBrk="1">
              <a:buNone/>
            </a:pPr>
            <a:r>
              <a:rPr lang="en-US" dirty="0">
                <a:latin typeface="Courier" pitchFamily="2" charset="0"/>
              </a:rPr>
              <a:t>##   </a:t>
            </a:r>
            <a:r>
              <a:rPr lang="en-US" dirty="0" err="1">
                <a:latin typeface="Courier" pitchFamily="2" charset="0"/>
              </a:rPr>
              <a:t>sid</a:t>
            </a: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sname</a:t>
            </a:r>
            <a:r>
              <a:rPr lang="en-US" dirty="0">
                <a:latin typeface="Courier" pitchFamily="2" charset="0"/>
              </a:rPr>
              <a:t> rating age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1  28  yuppy      9  35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2  31 lubber      8  55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3  44  guppy      5  35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4  58  rusty     10  35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14AA4-9AC2-0844-8BEE-91DEE8A728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latinLnBrk="1">
              <a:buNone/>
            </a:pPr>
            <a:r>
              <a:rPr lang="en-US" dirty="0">
                <a:latin typeface="Courier" pitchFamily="2" charset="0"/>
              </a:rPr>
              <a:t>boat</a:t>
            </a:r>
          </a:p>
          <a:p>
            <a:pPr marL="0" indent="0" latinLnBrk="1">
              <a:buNone/>
            </a:pPr>
            <a:r>
              <a:rPr lang="en-US" dirty="0">
                <a:latin typeface="Courier" pitchFamily="2" charset="0"/>
              </a:rPr>
              <a:t>##   bid     </a:t>
            </a:r>
            <a:r>
              <a:rPr lang="en-US" dirty="0" err="1">
                <a:latin typeface="Courier" pitchFamily="2" charset="0"/>
              </a:rPr>
              <a:t>bname</a:t>
            </a:r>
            <a:r>
              <a:rPr lang="en-US" dirty="0">
                <a:latin typeface="Courier" pitchFamily="2" charset="0"/>
              </a:rPr>
              <a:t> color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1 101 Interlake  blue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2 102 Interlake   red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3 104    Marine   red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4 103   Clipper green</a:t>
            </a:r>
          </a:p>
          <a:p>
            <a:pPr marL="0" indent="0" latinLnBrk="1">
              <a:buNone/>
            </a:pPr>
            <a:endParaRPr lang="en-US" dirty="0">
              <a:latin typeface="Courier" pitchFamily="2" charset="0"/>
            </a:endParaRPr>
          </a:p>
          <a:p>
            <a:pPr marL="0" indent="0" latinLnBrk="1">
              <a:buNone/>
            </a:pPr>
            <a:r>
              <a:rPr lang="en-US" dirty="0">
                <a:latin typeface="Courier" pitchFamily="2" charset="0"/>
              </a:rPr>
              <a:t>reservations</a:t>
            </a:r>
          </a:p>
          <a:p>
            <a:pPr marL="0" indent="0" latinLnBrk="1">
              <a:buNone/>
            </a:pPr>
            <a:r>
              <a:rPr lang="en-US" dirty="0">
                <a:latin typeface="Courier" pitchFamily="2" charset="0"/>
              </a:rPr>
              <a:t>##    </a:t>
            </a:r>
            <a:r>
              <a:rPr lang="en-US" dirty="0" err="1">
                <a:latin typeface="Courier" pitchFamily="2" charset="0"/>
              </a:rPr>
              <a:t>sid</a:t>
            </a:r>
            <a:r>
              <a:rPr lang="en-US" dirty="0">
                <a:latin typeface="Courier" pitchFamily="2" charset="0"/>
              </a:rPr>
              <a:t> bid day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1   22 101  16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2   58 102  17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3   58 102  18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4   28 101  18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5   44 103  18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6   22 104  18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18  31 101  24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19  58 104  24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20  58 102  25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4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0343-2766-3443-AECF-4949D30B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Data Frames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CB30BF-9E41-B444-B890-498A9B9B68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4038600" cy="340872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866B51-34B5-D54F-B417-53EF36DAE0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00200"/>
            <a:ext cx="4038600" cy="2862218"/>
          </a:xfrm>
        </p:spPr>
      </p:pic>
    </p:spTree>
    <p:extLst>
      <p:ext uri="{BB962C8B-B14F-4D97-AF65-F5344CB8AC3E}">
        <p14:creationId xmlns:p14="http://schemas.microsoft.com/office/powerpoint/2010/main" val="163076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EF1B-6386-DB4F-84BC-8F207D45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23" y="27358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77199-5CE9-1548-8F48-9A2512BD3226}"/>
              </a:ext>
            </a:extLst>
          </p:cNvPr>
          <p:cNvSpPr txBox="1"/>
          <p:nvPr/>
        </p:nvSpPr>
        <p:spPr>
          <a:xfrm>
            <a:off x="595023" y="1353337"/>
            <a:ext cx="389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df.g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group_by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df</a:t>
            </a:r>
            <a:r>
              <a:rPr lang="en-US" dirty="0">
                <a:latin typeface="Courier" pitchFamily="2" charset="0"/>
              </a:rPr>
              <a:t>, “key”)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EA0D03-4084-3C40-BC18-10121786C9F1}"/>
              </a:ext>
            </a:extLst>
          </p:cNvPr>
          <p:cNvSpPr txBox="1"/>
          <p:nvPr/>
        </p:nvSpPr>
        <p:spPr>
          <a:xfrm>
            <a:off x="354806" y="5349208"/>
            <a:ext cx="4975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Group the rows according to the unique values of key. Three are 4 rows in the x-group, 3 in the y, and 1 in the z group.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F7943A-854A-4F45-858C-3C9A50E68F56}"/>
              </a:ext>
            </a:extLst>
          </p:cNvPr>
          <p:cNvGrpSpPr/>
          <p:nvPr/>
        </p:nvGrpSpPr>
        <p:grpSpPr>
          <a:xfrm>
            <a:off x="946477" y="1769525"/>
            <a:ext cx="2263140" cy="3167529"/>
            <a:chOff x="4823452" y="1466630"/>
            <a:chExt cx="2263140" cy="316752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9014E57-D122-5343-BC53-A63DEB7FFD6B}"/>
                </a:ext>
              </a:extLst>
            </p:cNvPr>
            <p:cNvGrpSpPr/>
            <p:nvPr/>
          </p:nvGrpSpPr>
          <p:grpSpPr>
            <a:xfrm>
              <a:off x="4823452" y="1466630"/>
              <a:ext cx="2263140" cy="3052138"/>
              <a:chOff x="4823452" y="1512932"/>
              <a:chExt cx="2263140" cy="305213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0C1F9F2-A2BB-C444-8E04-FA2888EF48AE}"/>
                  </a:ext>
                </a:extLst>
              </p:cNvPr>
              <p:cNvSpPr/>
              <p:nvPr/>
            </p:nvSpPr>
            <p:spPr>
              <a:xfrm rot="5400000">
                <a:off x="5764418" y="2328854"/>
                <a:ext cx="237122" cy="891339"/>
              </a:xfrm>
              <a:prstGeom prst="rect">
                <a:avLst/>
              </a:prstGeom>
              <a:solidFill>
                <a:srgbClr val="00FA0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3267A1F-0D84-4148-BD28-AF43778E1E04}"/>
                  </a:ext>
                </a:extLst>
              </p:cNvPr>
              <p:cNvSpPr/>
              <p:nvPr/>
            </p:nvSpPr>
            <p:spPr>
              <a:xfrm>
                <a:off x="4823452" y="1512932"/>
                <a:ext cx="2263140" cy="50292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74264F1-3EAE-DE42-BD63-C1A53C46A288}"/>
                  </a:ext>
                </a:extLst>
              </p:cNvPr>
              <p:cNvSpPr/>
              <p:nvPr/>
            </p:nvSpPr>
            <p:spPr>
              <a:xfrm>
                <a:off x="5882980" y="2325835"/>
                <a:ext cx="445770" cy="2234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D73DCF-EB8E-644F-A332-CFD63D090008}"/>
                  </a:ext>
                </a:extLst>
              </p:cNvPr>
              <p:cNvSpPr txBox="1"/>
              <p:nvPr/>
            </p:nvSpPr>
            <p:spPr>
              <a:xfrm>
                <a:off x="5301386" y="1974210"/>
                <a:ext cx="1208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“key” “</a:t>
                </a:r>
                <a:r>
                  <a:rPr lang="en-US" dirty="0" err="1"/>
                  <a:t>val</a:t>
                </a:r>
                <a:r>
                  <a:rPr lang="en-US" dirty="0"/>
                  <a:t>”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486E46E-A958-3E44-A732-784639CF4713}"/>
                  </a:ext>
                </a:extLst>
              </p:cNvPr>
              <p:cNvSpPr/>
              <p:nvPr/>
            </p:nvSpPr>
            <p:spPr>
              <a:xfrm rot="5400000">
                <a:off x="5729387" y="2045229"/>
                <a:ext cx="307385" cy="891339"/>
              </a:xfrm>
              <a:prstGeom prst="rect">
                <a:avLst/>
              </a:prstGeom>
              <a:solidFill>
                <a:schemeClr val="accent6">
                  <a:lumMod val="75000"/>
                  <a:alpha val="35294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A6333D7-1C21-6D47-B57F-D79D9D2C7DC3}"/>
                  </a:ext>
                </a:extLst>
              </p:cNvPr>
              <p:cNvSpPr/>
              <p:nvPr/>
            </p:nvSpPr>
            <p:spPr>
              <a:xfrm rot="5400000">
                <a:off x="5725106" y="2606143"/>
                <a:ext cx="307385" cy="891339"/>
              </a:xfrm>
              <a:prstGeom prst="rect">
                <a:avLst/>
              </a:prstGeom>
              <a:solidFill>
                <a:srgbClr val="00B0F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EECD60-6C10-2B41-8D8C-2E31225BF120}"/>
                  </a:ext>
                </a:extLst>
              </p:cNvPr>
              <p:cNvSpPr/>
              <p:nvPr/>
            </p:nvSpPr>
            <p:spPr>
              <a:xfrm rot="5400000">
                <a:off x="5748394" y="2879621"/>
                <a:ext cx="252243" cy="891339"/>
              </a:xfrm>
              <a:prstGeom prst="rect">
                <a:avLst/>
              </a:prstGeom>
              <a:solidFill>
                <a:schemeClr val="accent6">
                  <a:alpha val="35294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4451012-9809-8147-86FA-342CC98780C7}"/>
                  </a:ext>
                </a:extLst>
              </p:cNvPr>
              <p:cNvSpPr/>
              <p:nvPr/>
            </p:nvSpPr>
            <p:spPr>
              <a:xfrm rot="5400000">
                <a:off x="5712258" y="3129715"/>
                <a:ext cx="307385" cy="891339"/>
              </a:xfrm>
              <a:prstGeom prst="rect">
                <a:avLst/>
              </a:prstGeom>
              <a:solidFill>
                <a:srgbClr val="00FA0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F9B6D2B-98C6-0D44-879D-D2B55566A89E}"/>
                  </a:ext>
                </a:extLst>
              </p:cNvPr>
              <p:cNvSpPr/>
              <p:nvPr/>
            </p:nvSpPr>
            <p:spPr>
              <a:xfrm rot="5400000">
                <a:off x="5720822" y="3428895"/>
                <a:ext cx="307385" cy="891339"/>
              </a:xfrm>
              <a:prstGeom prst="rect">
                <a:avLst/>
              </a:prstGeom>
              <a:solidFill>
                <a:srgbClr val="00FA0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742028D-5047-C247-B338-5F22A907F4A0}"/>
                  </a:ext>
                </a:extLst>
              </p:cNvPr>
              <p:cNvSpPr/>
              <p:nvPr/>
            </p:nvSpPr>
            <p:spPr>
              <a:xfrm rot="5400000">
                <a:off x="5712256" y="3712612"/>
                <a:ext cx="307385" cy="891339"/>
              </a:xfrm>
              <a:prstGeom prst="rect">
                <a:avLst/>
              </a:prstGeom>
              <a:solidFill>
                <a:schemeClr val="accent6">
                  <a:alpha val="35294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B7F97F5-90D1-9443-8E38-5B67BE09CE84}"/>
                  </a:ext>
                </a:extLst>
              </p:cNvPr>
              <p:cNvSpPr/>
              <p:nvPr/>
            </p:nvSpPr>
            <p:spPr>
              <a:xfrm rot="5400000">
                <a:off x="5739399" y="3992852"/>
                <a:ext cx="253096" cy="891339"/>
              </a:xfrm>
              <a:prstGeom prst="rect">
                <a:avLst/>
              </a:prstGeom>
              <a:solidFill>
                <a:schemeClr val="accent6">
                  <a:alpha val="35294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F59779-EC80-184D-B1E2-89711B1098A1}"/>
                </a:ext>
              </a:extLst>
            </p:cNvPr>
            <p:cNvSpPr txBox="1"/>
            <p:nvPr/>
          </p:nvSpPr>
          <p:spPr>
            <a:xfrm>
              <a:off x="5955022" y="2325835"/>
              <a:ext cx="30168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  <a:p>
              <a:r>
                <a:rPr lang="en-US" dirty="0"/>
                <a:t>2</a:t>
              </a:r>
            </a:p>
            <a:p>
              <a:r>
                <a:rPr lang="en-US" dirty="0"/>
                <a:t>1</a:t>
              </a:r>
            </a:p>
            <a:p>
              <a:r>
                <a:rPr lang="en-US" dirty="0"/>
                <a:t>3</a:t>
              </a:r>
            </a:p>
            <a:p>
              <a:r>
                <a:rPr lang="en-US" dirty="0"/>
                <a:t>2</a:t>
              </a:r>
            </a:p>
            <a:p>
              <a:r>
                <a:rPr lang="en-US" dirty="0"/>
                <a:t>4</a:t>
              </a:r>
            </a:p>
            <a:p>
              <a:r>
                <a:rPr lang="en-US" dirty="0"/>
                <a:t>6</a:t>
              </a:r>
            </a:p>
            <a:p>
              <a:r>
                <a:rPr lang="en-US" dirty="0"/>
                <a:t>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31E45E-F0E0-ED41-B2AC-873111477486}"/>
                </a:ext>
              </a:extLst>
            </p:cNvPr>
            <p:cNvSpPr txBox="1"/>
            <p:nvPr/>
          </p:nvSpPr>
          <p:spPr>
            <a:xfrm>
              <a:off x="5493130" y="2325835"/>
              <a:ext cx="30489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Z</a:t>
              </a:r>
            </a:p>
            <a:p>
              <a:r>
                <a:rPr lang="en-US" dirty="0"/>
                <a:t>X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X</a:t>
              </a:r>
            </a:p>
            <a:p>
              <a:r>
                <a:rPr lang="en-US" dirty="0"/>
                <a:t>X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AE78D57-509F-2044-91B8-126D1E11CA7C}"/>
              </a:ext>
            </a:extLst>
          </p:cNvPr>
          <p:cNvSpPr txBox="1"/>
          <p:nvPr/>
        </p:nvSpPr>
        <p:spPr>
          <a:xfrm>
            <a:off x="2842511" y="3651721"/>
            <a:ext cx="559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summarize(</a:t>
            </a:r>
            <a:r>
              <a:rPr lang="en-US" dirty="0" err="1">
                <a:latin typeface="Courier" pitchFamily="2" charset="0"/>
              </a:rPr>
              <a:t>df.g</a:t>
            </a:r>
            <a:r>
              <a:rPr lang="en-US" dirty="0">
                <a:latin typeface="Courier" pitchFamily="2" charset="0"/>
              </a:rPr>
              <a:t>, tot = sum(</a:t>
            </a:r>
            <a:r>
              <a:rPr lang="en-US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), n = n()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F6EFCC-F6DC-CA4C-81D6-96ABAE5C7DFF}"/>
              </a:ext>
            </a:extLst>
          </p:cNvPr>
          <p:cNvSpPr txBox="1"/>
          <p:nvPr/>
        </p:nvSpPr>
        <p:spPr>
          <a:xfrm>
            <a:off x="3437056" y="4081443"/>
            <a:ext cx="495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Create a summary statistic for each group.  Here, we sum the values in </a:t>
            </a:r>
            <a:r>
              <a:rPr lang="en-US" dirty="0" err="1">
                <a:latin typeface="Century Gothic" panose="020B0502020202020204" pitchFamily="34" charset="0"/>
              </a:rPr>
              <a:t>val</a:t>
            </a:r>
            <a:r>
              <a:rPr lang="en-US" dirty="0">
                <a:latin typeface="Century Gothic" panose="020B0502020202020204" pitchFamily="34" charset="0"/>
              </a:rPr>
              <a:t> and assign to tot, and count the rows and assign to 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E6CEE-E41B-A440-B99F-6541211E979D}"/>
              </a:ext>
            </a:extLst>
          </p:cNvPr>
          <p:cNvSpPr txBox="1"/>
          <p:nvPr/>
        </p:nvSpPr>
        <p:spPr>
          <a:xfrm>
            <a:off x="2959510" y="2713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8CB5BD-83D7-A748-A832-D1E0147F7FA1}"/>
              </a:ext>
            </a:extLst>
          </p:cNvPr>
          <p:cNvGrpSpPr/>
          <p:nvPr/>
        </p:nvGrpSpPr>
        <p:grpSpPr>
          <a:xfrm>
            <a:off x="2434643" y="1649099"/>
            <a:ext cx="5266292" cy="3046015"/>
            <a:chOff x="2434643" y="1649099"/>
            <a:chExt cx="5266292" cy="30460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3449DB4-9CA9-9341-8CF3-40C8D235F8A6}"/>
                </a:ext>
              </a:extLst>
            </p:cNvPr>
            <p:cNvGrpSpPr/>
            <p:nvPr/>
          </p:nvGrpSpPr>
          <p:grpSpPr>
            <a:xfrm>
              <a:off x="2434643" y="1649099"/>
              <a:ext cx="5266292" cy="3046015"/>
              <a:chOff x="2434643" y="1649099"/>
              <a:chExt cx="5266292" cy="304601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2D2316F-018D-4B4C-B711-5B7A49C41B51}"/>
                  </a:ext>
                </a:extLst>
              </p:cNvPr>
              <p:cNvGrpSpPr/>
              <p:nvPr/>
            </p:nvGrpSpPr>
            <p:grpSpPr>
              <a:xfrm>
                <a:off x="5437795" y="1649099"/>
                <a:ext cx="2263140" cy="2059534"/>
                <a:chOff x="4823452" y="1466630"/>
                <a:chExt cx="2263140" cy="205953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78EB388-BB98-EA44-81E0-21455912FE96}"/>
                    </a:ext>
                  </a:extLst>
                </p:cNvPr>
                <p:cNvGrpSpPr/>
                <p:nvPr/>
              </p:nvGrpSpPr>
              <p:grpSpPr>
                <a:xfrm>
                  <a:off x="4823452" y="1466630"/>
                  <a:ext cx="2263140" cy="1692573"/>
                  <a:chOff x="4823452" y="1512932"/>
                  <a:chExt cx="2263140" cy="1692573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5D7311B-61B1-0140-ABB5-3FA5B18E9C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997524" y="2095748"/>
                    <a:ext cx="237122" cy="1357551"/>
                  </a:xfrm>
                  <a:prstGeom prst="rect">
                    <a:avLst/>
                  </a:prstGeom>
                  <a:solidFill>
                    <a:srgbClr val="00FA00">
                      <a:alpha val="35294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5A50C4F1-C1D3-614D-A3B2-91D10E165A92}"/>
                      </a:ext>
                    </a:extLst>
                  </p:cNvPr>
                  <p:cNvSpPr/>
                  <p:nvPr/>
                </p:nvSpPr>
                <p:spPr>
                  <a:xfrm>
                    <a:off x="4823452" y="1512932"/>
                    <a:ext cx="2263140" cy="50292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44ED3F1D-8805-2C47-BDC1-B5C1B1930000}"/>
                      </a:ext>
                    </a:extLst>
                  </p:cNvPr>
                  <p:cNvSpPr/>
                  <p:nvPr/>
                </p:nvSpPr>
                <p:spPr>
                  <a:xfrm>
                    <a:off x="5882980" y="2325835"/>
                    <a:ext cx="445770" cy="87967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35B6317-BA3B-B645-86D1-3F221CAA767E}"/>
                      </a:ext>
                    </a:extLst>
                  </p:cNvPr>
                  <p:cNvSpPr txBox="1"/>
                  <p:nvPr/>
                </p:nvSpPr>
                <p:spPr>
                  <a:xfrm>
                    <a:off x="5301386" y="1974210"/>
                    <a:ext cx="16424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“key” “tot”  “n”</a:t>
                    </a: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CE2AE947-8DB2-6D40-ADB0-E7F85D72ECC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962442" y="1812173"/>
                    <a:ext cx="307385" cy="1357452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35294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36DE17E3-4FCC-3A46-847D-093BD291147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960301" y="2370947"/>
                    <a:ext cx="307385" cy="1361732"/>
                  </a:xfrm>
                  <a:prstGeom prst="rect">
                    <a:avLst/>
                  </a:prstGeom>
                  <a:solidFill>
                    <a:srgbClr val="00B0F0">
                      <a:alpha val="35294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FA2B460-0CEC-A847-A33C-156A8019D440}"/>
                    </a:ext>
                  </a:extLst>
                </p:cNvPr>
                <p:cNvSpPr txBox="1"/>
                <p:nvPr/>
              </p:nvSpPr>
              <p:spPr>
                <a:xfrm>
                  <a:off x="5955022" y="2325835"/>
                  <a:ext cx="41870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  <a:p>
                  <a:r>
                    <a:rPr lang="en-US" dirty="0"/>
                    <a:t>8</a:t>
                  </a:r>
                </a:p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53981BD-738A-1247-AA3D-11FCB4C5FA9A}"/>
                    </a:ext>
                  </a:extLst>
                </p:cNvPr>
                <p:cNvSpPr txBox="1"/>
                <p:nvPr/>
              </p:nvSpPr>
              <p:spPr>
                <a:xfrm>
                  <a:off x="5493130" y="2325835"/>
                  <a:ext cx="304892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  <a:p>
                  <a:r>
                    <a:rPr lang="en-US" dirty="0"/>
                    <a:t>Y</a:t>
                  </a:r>
                </a:p>
                <a:p>
                  <a:r>
                    <a:rPr lang="en-US" dirty="0"/>
                    <a:t>Z</a:t>
                  </a:r>
                </a:p>
                <a:p>
                  <a:endParaRPr lang="en-US" dirty="0"/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F28AAA2-B8AF-394E-A3B5-CAA438CCA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5162" y="2628730"/>
                <a:ext cx="3582308" cy="1472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8EC4319-9B06-8F42-BFEF-5863EECF6289}"/>
                  </a:ext>
                </a:extLst>
              </p:cNvPr>
              <p:cNvCxnSpPr>
                <a:cxnSpLocks/>
                <a:endCxn id="52" idx="2"/>
              </p:cNvCxnSpPr>
              <p:nvPr/>
            </p:nvCxnSpPr>
            <p:spPr>
              <a:xfrm flipV="1">
                <a:off x="2463931" y="2627067"/>
                <a:ext cx="3587821" cy="9314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88A55AB-050A-DF42-AE23-77E2EF9C27B3}"/>
                  </a:ext>
                </a:extLst>
              </p:cNvPr>
              <p:cNvCxnSpPr>
                <a:cxnSpLocks/>
                <a:stCxn id="41" idx="0"/>
                <a:endCxn id="52" idx="2"/>
              </p:cNvCxnSpPr>
              <p:nvPr/>
            </p:nvCxnSpPr>
            <p:spPr>
              <a:xfrm flipV="1">
                <a:off x="2434643" y="2627067"/>
                <a:ext cx="3617109" cy="17878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F3699C6-4EFB-9B41-9B10-30B989206A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0362" y="2661051"/>
                <a:ext cx="3596769" cy="20340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D1662D-6323-2C45-B40C-5F73CC0247AE}"/>
                </a:ext>
              </a:extLst>
            </p:cNvPr>
            <p:cNvSpPr/>
            <p:nvPr/>
          </p:nvSpPr>
          <p:spPr>
            <a:xfrm>
              <a:off x="6963435" y="2458189"/>
              <a:ext cx="445770" cy="8796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E6A292-82FB-E04F-B480-96E40B902C17}"/>
                </a:ext>
              </a:extLst>
            </p:cNvPr>
            <p:cNvSpPr txBox="1"/>
            <p:nvPr/>
          </p:nvSpPr>
          <p:spPr>
            <a:xfrm>
              <a:off x="6976968" y="2508304"/>
              <a:ext cx="3016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  <a:p>
              <a:r>
                <a:rPr lang="en-US" dirty="0"/>
                <a:t>3</a:t>
              </a:r>
            </a:p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9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E245AA-2FB3-A744-9E24-2816740E1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98CA3D-C88E-CA4D-94B1-7501ABE30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153</Words>
  <Application>Microsoft Macintosh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Century Gothic Regular</vt:lpstr>
      <vt:lpstr>Courier</vt:lpstr>
      <vt:lpstr>Office Theme</vt:lpstr>
      <vt:lpstr>Toy Boat Data Frames</vt:lpstr>
      <vt:lpstr>Joining Data Frames</vt:lpstr>
      <vt:lpstr>group_by()</vt:lpstr>
      <vt:lpstr>Exercises</vt:lpstr>
    </vt:vector>
  </TitlesOfParts>
  <Company>UC Davis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&amp;  Data Structures</dc:title>
  <dc:creator>Deborah Nolan</dc:creator>
  <cp:lastModifiedBy>Microsoft Office User</cp:lastModifiedBy>
  <cp:revision>271</cp:revision>
  <cp:lastPrinted>2016-08-25T23:14:20Z</cp:lastPrinted>
  <dcterms:created xsi:type="dcterms:W3CDTF">2012-01-23T03:59:53Z</dcterms:created>
  <dcterms:modified xsi:type="dcterms:W3CDTF">2019-10-16T21:29:30Z</dcterms:modified>
</cp:coreProperties>
</file>