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94" r:id="rId2"/>
    <p:sldId id="267" r:id="rId3"/>
    <p:sldId id="343" r:id="rId4"/>
    <p:sldId id="344" r:id="rId5"/>
    <p:sldId id="345" r:id="rId6"/>
    <p:sldId id="346" r:id="rId7"/>
    <p:sldId id="347" r:id="rId8"/>
    <p:sldId id="280" r:id="rId9"/>
    <p:sldId id="283" r:id="rId10"/>
    <p:sldId id="372" r:id="rId11"/>
    <p:sldId id="263" r:id="rId12"/>
    <p:sldId id="286" r:id="rId13"/>
    <p:sldId id="308" r:id="rId14"/>
    <p:sldId id="309" r:id="rId15"/>
    <p:sldId id="348" r:id="rId16"/>
    <p:sldId id="373" r:id="rId17"/>
    <p:sldId id="461" r:id="rId18"/>
    <p:sldId id="331" r:id="rId19"/>
    <p:sldId id="334" r:id="rId20"/>
    <p:sldId id="332" r:id="rId21"/>
    <p:sldId id="333" r:id="rId22"/>
    <p:sldId id="553" r:id="rId23"/>
    <p:sldId id="374" r:id="rId24"/>
    <p:sldId id="552" r:id="rId25"/>
    <p:sldId id="462" r:id="rId26"/>
    <p:sldId id="539" r:id="rId27"/>
    <p:sldId id="551" r:id="rId28"/>
    <p:sldId id="375" r:id="rId29"/>
    <p:sldId id="536" r:id="rId30"/>
    <p:sldId id="541" r:id="rId31"/>
    <p:sldId id="363" r:id="rId32"/>
    <p:sldId id="364" r:id="rId33"/>
    <p:sldId id="365" r:id="rId34"/>
    <p:sldId id="366" r:id="rId35"/>
    <p:sldId id="367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1"/>
    <p:restoredTop sz="94213"/>
  </p:normalViewPr>
  <p:slideViewPr>
    <p:cSldViewPr snapToGrid="0" snapToObjects="1">
      <p:cViewPr varScale="1">
        <p:scale>
          <a:sx n="126" d="100"/>
          <a:sy n="126" d="100"/>
        </p:scale>
        <p:origin x="9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10/23/19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Hint: letters is built in character vector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Hint: letters is built in character vector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R Subset Techniques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can subset all kinds of objects</a:t>
            </a:r>
          </a:p>
        </p:txBody>
      </p:sp>
    </p:spTree>
    <p:extLst>
      <p:ext uri="{BB962C8B-B14F-4D97-AF65-F5344CB8AC3E}">
        <p14:creationId xmlns:p14="http://schemas.microsoft.com/office/powerpoint/2010/main" val="159675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Genders of all the family members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fsex</a:t>
            </a:r>
            <a:r>
              <a:rPr lang="en-US" sz="2400" dirty="0"/>
              <a:t> [ ]</a:t>
            </a:r>
          </a:p>
          <a:p>
            <a:pPr marL="0" indent="0">
              <a:buNone/>
            </a:pPr>
            <a:r>
              <a:rPr lang="en-US" sz="2400" dirty="0"/>
              <a:t> [1] m f m m f f m f m m f m m f </a:t>
            </a:r>
          </a:p>
          <a:p>
            <a:pPr marL="0" indent="0">
              <a:buNone/>
            </a:pPr>
            <a:r>
              <a:rPr lang="en-US" sz="2400" dirty="0"/>
              <a:t>Levels: f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436" y="321685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D242-0242-884F-9B20-B127868EA28D}"/>
              </a:ext>
            </a:extLst>
          </p:cNvPr>
          <p:cNvSpPr txBox="1"/>
          <p:nvPr/>
        </p:nvSpPr>
        <p:spPr>
          <a:xfrm>
            <a:off x="1144564" y="4704803"/>
            <a:ext cx="394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 Regular"/>
              </a:rPr>
              <a:t>Why would you ever want to do this?</a:t>
            </a:r>
          </a:p>
        </p:txBody>
      </p:sp>
    </p:spTree>
    <p:extLst>
      <p:ext uri="{BB962C8B-B14F-4D97-AF65-F5344CB8AC3E}">
        <p14:creationId xmlns:p14="http://schemas.microsoft.com/office/powerpoint/2010/main" val="2244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 values to elements of a vector</a:t>
            </a:r>
          </a:p>
        </p:txBody>
      </p:sp>
      <p:sp>
        <p:nvSpPr>
          <p:cNvPr id="5734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In general, the same indexing may be used to </a:t>
            </a:r>
            <a:r>
              <a:rPr lang="en-US" i="1" dirty="0"/>
              <a:t>assign</a:t>
            </a:r>
            <a:r>
              <a:rPr lang="en-US" dirty="0"/>
              <a:t> values to elements of a vector.  </a:t>
            </a:r>
          </a:p>
          <a:p>
            <a:r>
              <a:rPr lang="en-US" dirty="0"/>
              <a:t>Make sure the vector exists first, or you will get an error.</a:t>
            </a:r>
          </a:p>
          <a:p>
            <a:pPr marL="0" indent="0">
              <a:buNone/>
            </a:pPr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 values to elements of a vector</a:t>
            </a:r>
          </a:p>
        </p:txBody>
      </p:sp>
      <p:sp>
        <p:nvSpPr>
          <p:cNvPr id="5734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Can you guess what </a:t>
            </a:r>
            <a:r>
              <a:rPr lang="en-US" dirty="0" err="1"/>
              <a:t>fheight</a:t>
            </a:r>
            <a:r>
              <a:rPr lang="en-US" dirty="0"/>
              <a:t> will look like after each of the following lines?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&gt; </a:t>
            </a:r>
            <a:r>
              <a:rPr lang="en-US" sz="2600" dirty="0" err="1">
                <a:latin typeface="Courier" pitchFamily="2" charset="0"/>
              </a:rPr>
              <a:t>fheight</a:t>
            </a:r>
            <a:endParaRPr lang="en-US" sz="2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900" dirty="0">
                <a:latin typeface="Courier" pitchFamily="2" charset="0"/>
              </a:rPr>
              <a:t>a   b   c   d   e   f   g   h  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  j   k   l   m   n 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70  64  73  67  61  68  68  65  68  71  67  66  66  62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[2] = 61        # By inclusion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[-13] = 62      # By exclusion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["e"] = 67      # By name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overWt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] = NA   # By logical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[] = 70         # By all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 = 70           # Watch out!</a:t>
            </a:r>
            <a:endParaRPr lang="en-US" sz="28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CD6951-BC0F-5949-B89D-8DFDC5C03799}"/>
              </a:ext>
            </a:extLst>
          </p:cNvPr>
          <p:cNvCxnSpPr/>
          <p:nvPr/>
        </p:nvCxnSpPr>
        <p:spPr>
          <a:xfrm flipV="1">
            <a:off x="213360" y="5405120"/>
            <a:ext cx="8605520" cy="711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10C1C1-1221-F848-98DE-A018C687FF08}"/>
              </a:ext>
            </a:extLst>
          </p:cNvPr>
          <p:cNvSpPr txBox="1"/>
          <p:nvPr/>
        </p:nvSpPr>
        <p:spPr>
          <a:xfrm>
            <a:off x="7762240" y="503578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</a:t>
            </a:r>
          </a:p>
        </p:txBody>
      </p:sp>
    </p:spTree>
    <p:extLst>
      <p:ext uri="{BB962C8B-B14F-4D97-AF65-F5344CB8AC3E}">
        <p14:creationId xmlns:p14="http://schemas.microsoft.com/office/powerpoint/2010/main" val="299079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l"/>
            <a:br>
              <a:rPr lang="en-US" sz="3200" dirty="0"/>
            </a:br>
            <a:r>
              <a:rPr lang="en-US" sz="1800" dirty="0">
                <a:latin typeface="Courier" pitchFamily="2" charset="0"/>
              </a:rPr>
              <a:t>a  b   c   d  e  f  g  h 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 j  k  l  m  n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70 64 73  67 61 68 68 65 68 71 67 66 66 62</a:t>
            </a: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[2] = 61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70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61</a:t>
            </a:r>
            <a:r>
              <a:rPr lang="en-US" sz="2300" dirty="0">
                <a:latin typeface="Courier" pitchFamily="2" charset="0"/>
              </a:rPr>
              <a:t> 73 67 61 68 68 65 68 71 67 66 66 62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[-13] = 62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62 62 62 62 62 62 62 62 62 62 62 62 </a:t>
            </a:r>
            <a:r>
              <a:rPr lang="en-US" sz="2300" dirty="0">
                <a:latin typeface="Courier" pitchFamily="2" charset="0"/>
              </a:rPr>
              <a:t>66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["e"] = 67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62 62 62 62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67</a:t>
            </a:r>
            <a:r>
              <a:rPr lang="en-US" sz="2300" dirty="0">
                <a:latin typeface="Courier" pitchFamily="2" charset="0"/>
              </a:rPr>
              <a:t> 62 62 62 62 62 62 62 66 </a:t>
            </a:r>
            <a:r>
              <a:rPr lang="en-US" sz="2300" dirty="0">
                <a:solidFill>
                  <a:srgbClr val="000000"/>
                </a:solidFill>
                <a:latin typeface="Courier" pitchFamily="2" charset="0"/>
              </a:rPr>
              <a:t>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9800" cy="4892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latin typeface="Courier" pitchFamily="2" charset="0"/>
              </a:rPr>
              <a:t> T   F  F   F  F  T  T  F   T  T  T  F   F   F</a:t>
            </a: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foverWt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] = NA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</a:t>
            </a:r>
            <a:r>
              <a:rPr lang="en-US" sz="2300" dirty="0">
                <a:latin typeface="Courier" pitchFamily="2" charset="0"/>
              </a:rPr>
              <a:t> 62 62 62 67 </a:t>
            </a: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 NA </a:t>
            </a:r>
            <a:r>
              <a:rPr lang="en-US" sz="2300" dirty="0">
                <a:latin typeface="Courier" pitchFamily="2" charset="0"/>
              </a:rPr>
              <a:t>62 </a:t>
            </a: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 NA NA </a:t>
            </a:r>
            <a:r>
              <a:rPr lang="en-US" sz="2300" dirty="0">
                <a:latin typeface="Courier" pitchFamily="2" charset="0"/>
              </a:rPr>
              <a:t>62 66 62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[] = 70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70 70 70 70 70 70 70 70 70 70 70 70 70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70</a:t>
            </a:r>
          </a:p>
          <a:p>
            <a:pPr marL="0" indent="0">
              <a:buNone/>
            </a:pPr>
            <a:endParaRPr lang="en-US" sz="2300" dirty="0">
              <a:latin typeface="Courier" pitchFamily="2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 = 70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[1] 70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ways to subset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Position</a:t>
            </a:r>
            <a:r>
              <a:rPr lang="en-US" dirty="0"/>
              <a:t> – indices of element wanted</a:t>
            </a:r>
          </a:p>
          <a:p>
            <a:r>
              <a:rPr lang="en-US" dirty="0">
                <a:solidFill>
                  <a:srgbClr val="0000FF"/>
                </a:solidFill>
              </a:rPr>
              <a:t>Exclusion</a:t>
            </a:r>
            <a:r>
              <a:rPr lang="en-US" dirty="0"/>
              <a:t> – indices of elements to exclude </a:t>
            </a:r>
          </a:p>
          <a:p>
            <a:r>
              <a:rPr lang="en-US" dirty="0">
                <a:solidFill>
                  <a:srgbClr val="0000FF"/>
                </a:solidFill>
              </a:rPr>
              <a:t>Logical</a:t>
            </a:r>
            <a:r>
              <a:rPr lang="en-US" dirty="0"/>
              <a:t> – logical vector the same length as the vector. Keep elements corresponding to TRUE. </a:t>
            </a:r>
          </a:p>
          <a:p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 – character vector of names of elements to keep. </a:t>
            </a:r>
          </a:p>
          <a:p>
            <a:r>
              <a:rPr lang="en-US" dirty="0">
                <a:solidFill>
                  <a:srgbClr val="0000FF"/>
                </a:solidFill>
              </a:rPr>
              <a:t>All</a:t>
            </a:r>
            <a:r>
              <a:rPr lang="en-US" dirty="0"/>
              <a:t> – all the elements</a:t>
            </a:r>
          </a:p>
        </p:txBody>
      </p:sp>
    </p:spTree>
    <p:extLst>
      <p:ext uri="{BB962C8B-B14F-4D97-AF65-F5344CB8AC3E}">
        <p14:creationId xmlns:p14="http://schemas.microsoft.com/office/powerpoint/2010/main" val="184573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a Subset of a </a:t>
            </a:r>
            <a:br>
              <a:rPr lang="en-US" dirty="0"/>
            </a:br>
            <a:r>
              <a:rPr lang="en-US" dirty="0"/>
              <a:t>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6721"/>
          </a:xfrm>
        </p:spPr>
        <p:txBody>
          <a:bodyPr>
            <a:normAutofit/>
          </a:bodyPr>
          <a:lstStyle/>
          <a:p>
            <a:r>
              <a:rPr lang="en-US" i="1" dirty="0"/>
              <a:t>Ordered</a:t>
            </a:r>
            <a:r>
              <a:rPr lang="en-US" dirty="0"/>
              <a:t> container of vectors</a:t>
            </a:r>
          </a:p>
          <a:p>
            <a:r>
              <a:rPr lang="en-US" dirty="0"/>
              <a:t>Vectors must all be the </a:t>
            </a:r>
            <a:r>
              <a:rPr lang="en-US" i="1" dirty="0"/>
              <a:t>same length</a:t>
            </a:r>
          </a:p>
          <a:p>
            <a:r>
              <a:rPr lang="en-US" dirty="0"/>
              <a:t>Vectors in a data frame can be </a:t>
            </a:r>
            <a:r>
              <a:rPr lang="en-US" i="1" dirty="0"/>
              <a:t>different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datafram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75" r="-3377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455829" y="2371159"/>
            <a:ext cx="6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291" y="2371159"/>
            <a:ext cx="5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462" y="2371159"/>
            <a:ext cx="5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8760" y="2386839"/>
            <a:ext cx="7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5388" y="1076980"/>
            <a:ext cx="153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8302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a vector:  </a:t>
            </a:r>
            <a:r>
              <a:rPr lang="en-US" dirty="0" err="1"/>
              <a:t>dataframe$vector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family$gender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[1] m f m m f f m f m m f m m f</a:t>
            </a:r>
          </a:p>
          <a:p>
            <a:pPr marL="0" indent="0">
              <a:buNone/>
            </a:pPr>
            <a:r>
              <a:rPr lang="en-US" dirty="0"/>
              <a:t>Levels: m f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mean(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67.07143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class(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"numeric"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5900" dirty="0">
                <a:solidFill>
                  <a:srgbClr val="0000FF"/>
                </a:solidFill>
              </a:rPr>
              <a:t>family[  </a:t>
            </a:r>
            <a:r>
              <a:rPr lang="en-US" sz="5900" b="1" dirty="0">
                <a:solidFill>
                  <a:srgbClr val="008000"/>
                </a:solidFill>
              </a:rPr>
              <a:t>c("sex", "</a:t>
            </a:r>
            <a:r>
              <a:rPr lang="en-US" sz="5900" b="1" dirty="0" err="1">
                <a:solidFill>
                  <a:srgbClr val="008000"/>
                </a:solidFill>
              </a:rPr>
              <a:t>firstName</a:t>
            </a:r>
            <a:r>
              <a:rPr lang="en-US" sz="5900" b="1" dirty="0">
                <a:solidFill>
                  <a:srgbClr val="008000"/>
                </a:solidFill>
              </a:rPr>
              <a:t>")</a:t>
            </a:r>
            <a:r>
              <a:rPr lang="en-US" sz="5900" dirty="0">
                <a:solidFill>
                  <a:srgbClr val="0000FF"/>
                </a:solidFill>
              </a:rPr>
              <a:t> ]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sex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firstName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    m       Tom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    f      Maya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3    m       Joe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4    m    Robert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5    f       Sue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6    f       Liz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7    m       Jon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8    f     Sally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    m       Tim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10   m       Tom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11   f       Ann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12   m       Dan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13   m       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14   f       Zoe</a:t>
            </a:r>
            <a:endParaRPr lang="en-US" sz="20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943" y="2111001"/>
            <a:ext cx="5079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 Regular"/>
              </a:rPr>
              <a:t>Subset columns by </a:t>
            </a:r>
            <a:r>
              <a:rPr lang="en-US" sz="3200" dirty="0">
                <a:solidFill>
                  <a:srgbClr val="008000"/>
                </a:solidFill>
                <a:latin typeface="Century Gothic Regular"/>
              </a:rPr>
              <a:t>name</a:t>
            </a:r>
          </a:p>
          <a:p>
            <a:endParaRPr lang="en-US" sz="3200" dirty="0">
              <a:solidFill>
                <a:srgbClr val="008000"/>
              </a:solidFill>
              <a:latin typeface="Century Gothic Regular"/>
            </a:endParaRPr>
          </a:p>
          <a:p>
            <a:r>
              <a:rPr lang="en-US" sz="3200" dirty="0">
                <a:latin typeface="Century Gothic Regular"/>
              </a:rPr>
              <a:t>The order of the columns is different than the order in the data frame. It matches the order of the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D0CD-B208-8842-B39A-52946803F10E}"/>
              </a:ext>
            </a:extLst>
          </p:cNvPr>
          <p:cNvSpPr txBox="1"/>
          <p:nvPr/>
        </p:nvSpPr>
        <p:spPr>
          <a:xfrm>
            <a:off x="457200" y="5773542"/>
            <a:ext cx="21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Similar to select()</a:t>
            </a:r>
          </a:p>
        </p:txBody>
      </p:sp>
    </p:spTree>
    <p:extLst>
      <p:ext uri="{BB962C8B-B14F-4D97-AF65-F5344CB8AC3E}">
        <p14:creationId xmlns:p14="http://schemas.microsoft.com/office/powerpoint/2010/main" val="2900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 vector is an ordered container of a set of values/measurements </a:t>
            </a:r>
          </a:p>
          <a:p>
            <a:r>
              <a:rPr lang="en-US" dirty="0"/>
              <a:t>The values must be all the same type of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called an “atomic vector”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vecto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677" r="-10367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879126" y="1186805"/>
            <a:ext cx="139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junetemp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06232" y="2135960"/>
            <a:ext cx="486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  <a:p>
            <a:r>
              <a:rPr lang="en-US" dirty="0"/>
              <a:t>73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68</a:t>
            </a:r>
          </a:p>
          <a:p>
            <a:r>
              <a:rPr lang="en-US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02852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frames </a:t>
            </a:r>
            <a:br>
              <a:rPr lang="en-US" dirty="0"/>
            </a:br>
            <a:r>
              <a:rPr lang="en-US" dirty="0"/>
              <a:t>Using Row and Column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39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family[ </a:t>
            </a:r>
            <a:r>
              <a:rPr lang="en-US" b="1" dirty="0">
                <a:solidFill>
                  <a:srgbClr val="0000FF"/>
                </a:solidFill>
              </a:rPr>
              <a:t>10:13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-(3:14)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b="1" dirty="0" err="1">
                <a:solidFill>
                  <a:srgbClr val="008000"/>
                </a:solidFill>
                <a:latin typeface="Courier"/>
                <a:cs typeface="Courier"/>
              </a:rPr>
              <a:t>firstName</a:t>
            </a:r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 sex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en-US" sz="2000" dirty="0">
                <a:latin typeface="Courier"/>
                <a:cs typeface="Courier"/>
              </a:rPr>
              <a:t>       Tom   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11</a:t>
            </a:r>
            <a:r>
              <a:rPr lang="en-US" sz="2000" dirty="0">
                <a:latin typeface="Courier"/>
                <a:cs typeface="Courier"/>
              </a:rPr>
              <a:t>       Ann   f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12</a:t>
            </a:r>
            <a:r>
              <a:rPr lang="en-US" sz="2000" dirty="0">
                <a:latin typeface="Courier"/>
                <a:cs typeface="Courier"/>
              </a:rPr>
              <a:t>       Dan   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13</a:t>
            </a:r>
            <a:r>
              <a:rPr lang="en-US" sz="2000" dirty="0">
                <a:latin typeface="Courier"/>
                <a:cs typeface="Courier"/>
              </a:rPr>
              <a:t>       Art   m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We can take subsets rows and columns </a:t>
            </a:r>
          </a:p>
          <a:p>
            <a:pPr marL="0" indent="0">
              <a:buNone/>
            </a:pPr>
            <a:r>
              <a:rPr lang="en-US" dirty="0"/>
              <a:t>We subset by </a:t>
            </a:r>
            <a:r>
              <a:rPr lang="en-US" b="1" dirty="0">
                <a:solidFill>
                  <a:srgbClr val="0000FF"/>
                </a:solidFill>
              </a:rPr>
              <a:t>position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exclusion</a:t>
            </a:r>
            <a:r>
              <a:rPr lang="en-US" b="1" dirty="0"/>
              <a:t>, logical, name</a:t>
            </a:r>
            <a:r>
              <a:rPr lang="en-US" dirty="0"/>
              <a:t>, and </a:t>
            </a:r>
            <a:r>
              <a:rPr lang="en-US" b="1" dirty="0"/>
              <a:t>all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88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2" y="1600200"/>
            <a:ext cx="90103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&gt; family[</a:t>
            </a:r>
            <a:r>
              <a:rPr 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family$weight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 &gt; 180</a:t>
            </a: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22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height    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bmi</a:t>
            </a:r>
            <a:endParaRPr lang="en-US" sz="28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sz="2800" dirty="0">
                <a:latin typeface="Courier"/>
                <a:cs typeface="Courier"/>
              </a:rPr>
              <a:t>      73 	24.45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6</a:t>
            </a:r>
            <a:r>
              <a:rPr lang="en-US" sz="2800" dirty="0">
                <a:latin typeface="Courier"/>
                <a:cs typeface="Courier"/>
              </a:rPr>
              <a:t>      68 	28.94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  <a:r>
              <a:rPr lang="en-US" sz="2800" dirty="0">
                <a:latin typeface="Courier"/>
                <a:cs typeface="Courier"/>
              </a:rPr>
              <a:t>      68 	28.18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en-US" sz="2800" dirty="0">
                <a:latin typeface="Courier"/>
                <a:cs typeface="Courier"/>
              </a:rPr>
              <a:t>     71 	30.04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rows using a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logical</a:t>
            </a:r>
            <a:r>
              <a:rPr lang="en-US" sz="2800" dirty="0">
                <a:cs typeface="Calibri"/>
              </a:rPr>
              <a:t> vector </a:t>
            </a: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columns by </a:t>
            </a:r>
            <a:r>
              <a:rPr lang="en-US" sz="2800" dirty="0">
                <a:solidFill>
                  <a:srgbClr val="008000"/>
                </a:solidFill>
                <a:cs typeface="Calibri"/>
              </a:rPr>
              <a:t>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C7585-B61A-5742-A1D4-6781A13E532D}"/>
              </a:ext>
            </a:extLst>
          </p:cNvPr>
          <p:cNvSpPr txBox="1"/>
          <p:nvPr/>
        </p:nvSpPr>
        <p:spPr>
          <a:xfrm>
            <a:off x="5608320" y="3091302"/>
            <a:ext cx="21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Similar to filter()</a:t>
            </a:r>
          </a:p>
        </p:txBody>
      </p:sp>
    </p:spTree>
    <p:extLst>
      <p:ext uri="{BB962C8B-B14F-4D97-AF65-F5344CB8AC3E}">
        <p14:creationId xmlns:p14="http://schemas.microsoft.com/office/powerpoint/2010/main" val="289852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2" y="1600200"/>
            <a:ext cx="90103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&gt; family[</a:t>
            </a:r>
            <a:r>
              <a:rPr 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family$weight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 &gt; 180</a:t>
            </a: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"/>
                <a:cs typeface="Courier"/>
              </a:rPr>
              <a:t>c("height", "</a:t>
            </a:r>
            <a:r>
              <a:rPr lang="en-US" sz="2200" b="1" dirty="0" err="1">
                <a:solidFill>
                  <a:srgbClr val="008000"/>
                </a:solidFill>
                <a:latin typeface="Courier"/>
                <a:cs typeface="Courier"/>
              </a:rPr>
              <a:t>bmi</a:t>
            </a:r>
            <a:r>
              <a:rPr lang="en-US" sz="2200" b="1" dirty="0">
                <a:solidFill>
                  <a:srgbClr val="008000"/>
                </a:solidFill>
                <a:latin typeface="Courier"/>
                <a:cs typeface="Courier"/>
              </a:rPr>
              <a:t>")</a:t>
            </a:r>
            <a:r>
              <a:rPr lang="en-US" sz="22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height    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bmi</a:t>
            </a:r>
            <a:endParaRPr lang="en-US" sz="28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sz="2800" dirty="0">
                <a:latin typeface="Courier"/>
                <a:cs typeface="Courier"/>
              </a:rPr>
              <a:t>      73 	24.45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6</a:t>
            </a:r>
            <a:r>
              <a:rPr lang="en-US" sz="2800" dirty="0">
                <a:latin typeface="Courier"/>
                <a:cs typeface="Courier"/>
              </a:rPr>
              <a:t>      68 	28.94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  <a:r>
              <a:rPr lang="en-US" sz="2800" dirty="0">
                <a:latin typeface="Courier"/>
                <a:cs typeface="Courier"/>
              </a:rPr>
              <a:t>      68 	28.18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en-US" sz="2800" dirty="0">
                <a:latin typeface="Courier"/>
                <a:cs typeface="Courier"/>
              </a:rPr>
              <a:t>     71 	30.04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rows using a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logical</a:t>
            </a:r>
            <a:r>
              <a:rPr lang="en-US" sz="2800" dirty="0">
                <a:cs typeface="Calibri"/>
              </a:rPr>
              <a:t> vector </a:t>
            </a: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columns by </a:t>
            </a:r>
            <a:r>
              <a:rPr lang="en-US" sz="2800" dirty="0">
                <a:solidFill>
                  <a:srgbClr val="008000"/>
                </a:solidFill>
                <a:cs typeface="Calibri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107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94320" cy="574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</a:t>
            </a: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family[-(2,4,6,8,10)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,</a:t>
            </a: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 c("height", "sex"]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42045" y="2521807"/>
            <a:ext cx="68303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shape of the return data frame?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2 by 5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5 by 2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5 by 7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2 by 9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9 by 2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Error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D7A7-1F75-8049-B613-569F973147A9}"/>
              </a:ext>
            </a:extLst>
          </p:cNvPr>
          <p:cNvSpPr txBox="1"/>
          <p:nvPr/>
        </p:nvSpPr>
        <p:spPr>
          <a:xfrm>
            <a:off x="5223872" y="3822822"/>
            <a:ext cx="274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Not possible to do in one subset action in </a:t>
            </a:r>
            <a:r>
              <a:rPr lang="en-US" b="1" dirty="0" err="1">
                <a:solidFill>
                  <a:srgbClr val="7030A0"/>
                </a:solidFill>
              </a:rPr>
              <a:t>dplyr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8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sz="3800" b="1" dirty="0">
                <a:solidFill>
                  <a:srgbClr val="0000FF"/>
                </a:solidFill>
              </a:rPr>
              <a:t>family[   </a:t>
            </a:r>
            <a:r>
              <a:rPr lang="en-US" sz="3800" b="1" dirty="0">
                <a:solidFill>
                  <a:srgbClr val="FF0000"/>
                </a:solidFill>
              </a:rPr>
              <a:t>,</a:t>
            </a:r>
            <a:r>
              <a:rPr lang="en-US" sz="3800" b="1" dirty="0">
                <a:solidFill>
                  <a:srgbClr val="0000FF"/>
                </a:solidFill>
              </a:rPr>
              <a:t> "height"]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height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1      70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2      64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3      73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4      67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5      61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6      68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7      68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8      65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9      68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10     71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11     67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12     66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13     66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14     62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93805" y="1648047"/>
            <a:ext cx="4603897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dirty="0"/>
              <a:t>We subset </a:t>
            </a:r>
          </a:p>
          <a:p>
            <a:pPr marL="0" indent="0">
              <a:buNone/>
            </a:pPr>
            <a:r>
              <a:rPr lang="en-US" sz="5100" b="1" dirty="0"/>
              <a:t>ALL</a:t>
            </a:r>
            <a:r>
              <a:rPr lang="en-US" sz="5100" dirty="0"/>
              <a:t> of the rows, and</a:t>
            </a:r>
          </a:p>
          <a:p>
            <a:pPr marL="0" indent="0">
              <a:buNone/>
            </a:pPr>
            <a:r>
              <a:rPr lang="en-US" sz="5100" dirty="0"/>
              <a:t>the column named 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It returns a data frame with 14 rows and 1 column</a:t>
            </a:r>
          </a:p>
        </p:txBody>
      </p:sp>
    </p:spTree>
    <p:extLst>
      <p:ext uri="{BB962C8B-B14F-4D97-AF65-F5344CB8AC3E}">
        <p14:creationId xmlns:p14="http://schemas.microsoft.com/office/powerpoint/2010/main" val="231528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4358A3-508B-774E-A89E-1073BE14D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EF3EABD-C730-3640-AFC6-84C590127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9509" cy="4525963"/>
          </a:xfrm>
        </p:spPr>
        <p:txBody>
          <a:bodyPr/>
          <a:lstStyle/>
          <a:p>
            <a:r>
              <a:rPr lang="en-US" i="1" dirty="0"/>
              <a:t>Ordered</a:t>
            </a:r>
            <a:r>
              <a:rPr lang="en-US" dirty="0"/>
              <a:t>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Elements must be that same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shape information as an attribute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9486" y="3349008"/>
            <a:ext cx="1597597" cy="194608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1320" y="3678515"/>
            <a:ext cx="79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56751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033" y="1600200"/>
            <a:ext cx="75582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myMat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 </a:t>
            </a:r>
            <a:r>
              <a:rPr lang="en-US" sz="2400" dirty="0" err="1">
                <a:latin typeface="Courier" pitchFamily="2" charset="0"/>
              </a:rPr>
              <a:t>Abc</a:t>
            </a:r>
            <a:r>
              <a:rPr lang="en-US" sz="2400" dirty="0">
                <a:latin typeface="Courier" pitchFamily="2" charset="0"/>
              </a:rPr>
              <a:t> Def G </a:t>
            </a:r>
            <a:r>
              <a:rPr lang="en-US" sz="2400" dirty="0" err="1">
                <a:latin typeface="Courier" pitchFamily="2" charset="0"/>
              </a:rPr>
              <a:t>Jk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[1,]   1   4 7 10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[2,]   2   5 8 11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[3,]   3   6 9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91736-5085-BB48-BAD3-ADF8F8409289}"/>
              </a:ext>
            </a:extLst>
          </p:cNvPr>
          <p:cNvSpPr txBox="1"/>
          <p:nvPr/>
        </p:nvSpPr>
        <p:spPr>
          <a:xfrm>
            <a:off x="4404166" y="1816467"/>
            <a:ext cx="39585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&gt; </a:t>
            </a:r>
            <a:r>
              <a:rPr lang="en-US" sz="2600" dirty="0" err="1"/>
              <a:t>is.matrix</a:t>
            </a:r>
            <a:r>
              <a:rPr lang="en-US" sz="2600" dirty="0"/>
              <a:t>(</a:t>
            </a:r>
            <a:r>
              <a:rPr lang="en-US" sz="2600" dirty="0" err="1"/>
              <a:t>myMat</a:t>
            </a:r>
            <a:r>
              <a:rPr lang="en-US" sz="2600" dirty="0"/>
              <a:t>)</a:t>
            </a:r>
          </a:p>
          <a:p>
            <a:r>
              <a:rPr lang="en-US" sz="2600" dirty="0"/>
              <a:t>[1] TRUE</a:t>
            </a:r>
          </a:p>
          <a:p>
            <a:r>
              <a:rPr lang="en-US" sz="2600" dirty="0"/>
              <a:t>&gt; </a:t>
            </a:r>
            <a:r>
              <a:rPr lang="en-US" sz="2600" dirty="0" err="1"/>
              <a:t>is.integer</a:t>
            </a:r>
            <a:r>
              <a:rPr lang="en-US" sz="2600" dirty="0"/>
              <a:t>(</a:t>
            </a:r>
            <a:r>
              <a:rPr lang="en-US" sz="2600" dirty="0" err="1"/>
              <a:t>myMat</a:t>
            </a:r>
            <a:r>
              <a:rPr lang="en-US" sz="2600" dirty="0"/>
              <a:t>)</a:t>
            </a:r>
          </a:p>
          <a:p>
            <a:r>
              <a:rPr lang="en-US" sz="2600" dirty="0"/>
              <a:t>[1] TRUE</a:t>
            </a:r>
          </a:p>
          <a:p>
            <a:r>
              <a:rPr lang="en-US" sz="2600" dirty="0"/>
              <a:t>&gt; length(</a:t>
            </a:r>
            <a:r>
              <a:rPr lang="en-US" sz="2600" dirty="0" err="1"/>
              <a:t>myMat</a:t>
            </a:r>
            <a:r>
              <a:rPr lang="en-US" sz="2600" dirty="0"/>
              <a:t>)</a:t>
            </a:r>
          </a:p>
          <a:p>
            <a:r>
              <a:rPr lang="en-US" sz="2600" dirty="0"/>
              <a:t>[1] 12</a:t>
            </a:r>
          </a:p>
          <a:p>
            <a:r>
              <a:rPr lang="en-US" sz="2600" dirty="0"/>
              <a:t>&gt; dim(</a:t>
            </a:r>
            <a:r>
              <a:rPr lang="en-US" sz="2600" dirty="0" err="1"/>
              <a:t>myMat</a:t>
            </a:r>
            <a:r>
              <a:rPr lang="en-US" sz="2600" dirty="0"/>
              <a:t>)</a:t>
            </a:r>
          </a:p>
          <a:p>
            <a:r>
              <a:rPr lang="en-US" sz="2600" dirty="0"/>
              <a:t>[1] 3   4</a:t>
            </a:r>
          </a:p>
          <a:p>
            <a:r>
              <a:rPr lang="en-US" sz="2600" dirty="0"/>
              <a:t>&gt; </a:t>
            </a:r>
            <a:r>
              <a:rPr lang="en-US" sz="2600" dirty="0" err="1"/>
              <a:t>rownames</a:t>
            </a:r>
            <a:r>
              <a:rPr lang="en-US" sz="2600" dirty="0"/>
              <a:t>(</a:t>
            </a:r>
            <a:r>
              <a:rPr lang="en-US" sz="2600" dirty="0" err="1"/>
              <a:t>myMat</a:t>
            </a:r>
            <a:r>
              <a:rPr lang="en-US" sz="2600" dirty="0"/>
              <a:t>)</a:t>
            </a:r>
          </a:p>
          <a:p>
            <a:r>
              <a:rPr lang="en-US" sz="2600" dirty="0"/>
              <a:t>NULL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86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199" y="428626"/>
            <a:ext cx="8512175" cy="5697538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24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</a:t>
            </a:r>
            <a:endParaRPr lang="en-US" sz="24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  c d e</a:t>
            </a:r>
            <a:endParaRPr lang="en-US" sz="24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a 1 2 3</a:t>
            </a:r>
            <a:endParaRPr lang="en-US" sz="24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b 4 5 6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m[-1, 2]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m["a",]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				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m[, c(TRUE, TRUE, FALSE)]</a:t>
            </a:r>
            <a:endParaRPr lang="en-US" sz="2400" dirty="0">
              <a:latin typeface="Courier"/>
              <a:cs typeface="Courier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E72DD-CFA1-EB46-92EF-79375F090D47}"/>
              </a:ext>
            </a:extLst>
          </p:cNvPr>
          <p:cNvSpPr txBox="1"/>
          <p:nvPr/>
        </p:nvSpPr>
        <p:spPr>
          <a:xfrm>
            <a:off x="2860158" y="428626"/>
            <a:ext cx="463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Subset dimensions separately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25196-2BD4-B24D-9AEE-ACC47AADDAA7}"/>
              </a:ext>
            </a:extLst>
          </p:cNvPr>
          <p:cNvSpPr txBox="1"/>
          <p:nvPr/>
        </p:nvSpPr>
        <p:spPr>
          <a:xfrm>
            <a:off x="4364663" y="2446398"/>
            <a:ext cx="393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  <a:sym typeface="Monaco" charset="0"/>
              </a:rPr>
              <a:t>Rows by exclusion &amp; Columns by inclusion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FBFC-9A0E-2F4F-8006-FA9AD11FF972}"/>
              </a:ext>
            </a:extLst>
          </p:cNvPr>
          <p:cNvSpPr txBox="1"/>
          <p:nvPr/>
        </p:nvSpPr>
        <p:spPr>
          <a:xfrm>
            <a:off x="4364663" y="3641984"/>
            <a:ext cx="4439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  <a:sym typeface="Monaco" charset="0"/>
              </a:rPr>
              <a:t>Rows by name &amp; Columns by all inclusion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FB0B3-28A4-184B-846A-1D5192D15E35}"/>
              </a:ext>
            </a:extLst>
          </p:cNvPr>
          <p:cNvSpPr txBox="1"/>
          <p:nvPr/>
        </p:nvSpPr>
        <p:spPr>
          <a:xfrm>
            <a:off x="4364663" y="5710665"/>
            <a:ext cx="426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  <a:sym typeface="Monaco" charset="0"/>
              </a:rPr>
              <a:t>Rows by all &amp; Columns by logical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9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How is a data frame different than a matrix?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Ordered</a:t>
            </a:r>
            <a:r>
              <a:rPr lang="en-US" dirty="0"/>
              <a:t> ? </a:t>
            </a:r>
          </a:p>
          <a:p>
            <a:r>
              <a:rPr lang="en-US" dirty="0"/>
              <a:t>Homogenous type?</a:t>
            </a:r>
          </a:p>
          <a:p>
            <a:r>
              <a:rPr lang="en-US" dirty="0"/>
              <a:t>Container of vectors?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taFr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88" y="3088342"/>
            <a:ext cx="1765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2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position</a:t>
            </a:r>
          </a:p>
        </p:txBody>
      </p:sp>
      <p:pic>
        <p:nvPicPr>
          <p:cNvPr id="4" name="Content Placeholder 3" descr="SubsetByPosi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96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85440" y="1721281"/>
            <a:ext cx="5492391" cy="4129938"/>
            <a:chOff x="1683471" y="1615773"/>
            <a:chExt cx="5492391" cy="4129938"/>
          </a:xfrm>
        </p:grpSpPr>
        <p:sp>
          <p:nvSpPr>
            <p:cNvPr id="4" name="Oval 3"/>
            <p:cNvSpPr/>
            <p:nvPr/>
          </p:nvSpPr>
          <p:spPr>
            <a:xfrm>
              <a:off x="3751982" y="1615773"/>
              <a:ext cx="1739822" cy="446433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2595" y="3009038"/>
              <a:ext cx="994086" cy="1946083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9235" y="2984247"/>
              <a:ext cx="248350" cy="1162529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4680" y="3009038"/>
              <a:ext cx="248350" cy="1728509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0822" y="2390280"/>
              <a:ext cx="1739822" cy="446433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7263" y="2978927"/>
              <a:ext cx="248350" cy="2345526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8" name="Straight Connector 17"/>
            <p:cNvCxnSpPr>
              <a:stCxn id="4" idx="3"/>
              <a:endCxn id="9" idx="0"/>
            </p:cNvCxnSpPr>
            <p:nvPr/>
          </p:nvCxnSpPr>
          <p:spPr>
            <a:xfrm flipH="1">
              <a:off x="2790733" y="1996827"/>
              <a:ext cx="1216040" cy="393453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5"/>
              <a:endCxn id="24" idx="0"/>
            </p:cNvCxnSpPr>
            <p:nvPr/>
          </p:nvCxnSpPr>
          <p:spPr>
            <a:xfrm>
              <a:off x="5237013" y="1996827"/>
              <a:ext cx="1068938" cy="47897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30" idx="0"/>
            </p:cNvCxnSpPr>
            <p:nvPr/>
          </p:nvCxnSpPr>
          <p:spPr>
            <a:xfrm>
              <a:off x="5837134" y="2871664"/>
              <a:ext cx="0" cy="142214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3"/>
              <a:endCxn id="12" idx="0"/>
            </p:cNvCxnSpPr>
            <p:nvPr/>
          </p:nvCxnSpPr>
          <p:spPr>
            <a:xfrm flipH="1">
              <a:off x="2051438" y="2771334"/>
              <a:ext cx="124175" cy="207593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5" idx="0"/>
            </p:cNvCxnSpPr>
            <p:nvPr/>
          </p:nvCxnSpPr>
          <p:spPr>
            <a:xfrm>
              <a:off x="2959638" y="2836713"/>
              <a:ext cx="0" cy="172325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333410" y="1656173"/>
              <a:ext cx="566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71239" y="2405899"/>
              <a:ext cx="63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60807" y="3444911"/>
              <a:ext cx="79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matrix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436040" y="2475804"/>
              <a:ext cx="1739822" cy="446433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553" y="2461547"/>
              <a:ext cx="13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frame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05951" y="3009038"/>
              <a:ext cx="248350" cy="1728509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17553" y="3013878"/>
              <a:ext cx="239162" cy="1723669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5" name="Straight Connector 34"/>
            <p:cNvCxnSpPr>
              <a:endCxn id="28" idx="0"/>
            </p:cNvCxnSpPr>
            <p:nvPr/>
          </p:nvCxnSpPr>
          <p:spPr>
            <a:xfrm>
              <a:off x="6430126" y="2866824"/>
              <a:ext cx="0" cy="142214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8" idx="0"/>
            </p:cNvCxnSpPr>
            <p:nvPr/>
          </p:nvCxnSpPr>
          <p:spPr>
            <a:xfrm>
              <a:off x="6968855" y="2871664"/>
              <a:ext cx="0" cy="137374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>
            <a:xfrm>
              <a:off x="4333410" y="1996827"/>
              <a:ext cx="0" cy="98742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>
              <a:off x="4657192" y="2920672"/>
              <a:ext cx="822960" cy="822960"/>
            </a:xfrm>
            <a:prstGeom prst="diamond">
              <a:avLst/>
            </a:prstGeom>
            <a:solidFill>
              <a:srgbClr val="FFFF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57192" y="3110056"/>
              <a:ext cx="904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function</a:t>
              </a:r>
            </a:p>
          </p:txBody>
        </p:sp>
        <p:cxnSp>
          <p:nvCxnSpPr>
            <p:cNvPr id="48" name="Straight Connector 47"/>
            <p:cNvCxnSpPr>
              <a:endCxn id="43" idx="0"/>
            </p:cNvCxnSpPr>
            <p:nvPr/>
          </p:nvCxnSpPr>
          <p:spPr>
            <a:xfrm>
              <a:off x="4858914" y="2062206"/>
              <a:ext cx="209758" cy="858466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77963" y="4299385"/>
              <a:ext cx="735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vector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83471" y="5407157"/>
              <a:ext cx="735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376" y="1727237"/>
            <a:ext cx="2573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Ordered collection of arbitrary objects</a:t>
            </a:r>
          </a:p>
          <a:p>
            <a:endParaRPr lang="en-US" sz="2400" dirty="0"/>
          </a:p>
          <a:p>
            <a:r>
              <a:rPr lang="en-US" sz="2400" dirty="0"/>
              <a:t>Each element can be either a list, data frame, vector, matrix, …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AB0DF-FD41-0842-A2EF-9ACC00625A0A}"/>
              </a:ext>
            </a:extLst>
          </p:cNvPr>
          <p:cNvSpPr/>
          <p:nvPr/>
        </p:nvSpPr>
        <p:spPr>
          <a:xfrm>
            <a:off x="646939" y="5972264"/>
            <a:ext cx="782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load(</a:t>
            </a:r>
            <a:r>
              <a:rPr lang="en-US" dirty="0" err="1"/>
              <a:t>url</a:t>
            </a:r>
            <a:r>
              <a:rPr lang="en-US" dirty="0"/>
              <a:t>("http://</a:t>
            </a:r>
            <a:r>
              <a:rPr lang="en-US" dirty="0" err="1"/>
              <a:t>www.stat.berkeley.edu</a:t>
            </a:r>
            <a:r>
              <a:rPr lang="en-US" dirty="0"/>
              <a:t>/users/</a:t>
            </a:r>
            <a:r>
              <a:rPr lang="en-US" dirty="0" err="1"/>
              <a:t>nolan</a:t>
            </a:r>
            <a:r>
              <a:rPr lang="en-US" dirty="0"/>
              <a:t>/data/</a:t>
            </a:r>
            <a:r>
              <a:rPr lang="en-US" dirty="0" err="1"/>
              <a:t>anExampleList.rda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96953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 types of </a:t>
            </a:r>
            <a:r>
              <a:rPr lang="en-US" dirty="0" err="1"/>
              <a:t>subsetting</a:t>
            </a:r>
            <a:r>
              <a:rPr lang="en-US" dirty="0"/>
              <a:t> work here too</a:t>
            </a:r>
          </a:p>
          <a:p>
            <a:pPr lvl="1"/>
            <a:r>
              <a:rPr lang="en-US" dirty="0"/>
              <a:t>Name, position, exclusion, logical, all</a:t>
            </a:r>
          </a:p>
          <a:p>
            <a:r>
              <a:rPr lang="en-US" b="1" dirty="0">
                <a:solidFill>
                  <a:srgbClr val="0000FF"/>
                </a:solidFill>
              </a:rPr>
              <a:t>$</a:t>
            </a:r>
            <a:r>
              <a:rPr lang="en-US" dirty="0"/>
              <a:t>-sign notation accesses one element, if the elements have names</a:t>
            </a:r>
          </a:p>
          <a:p>
            <a:r>
              <a:rPr lang="en-US" dirty="0"/>
              <a:t>Subset with </a:t>
            </a:r>
            <a:r>
              <a:rPr lang="en-US" b="1" dirty="0">
                <a:solidFill>
                  <a:srgbClr val="0000FF"/>
                </a:solidFill>
              </a:rPr>
              <a:t>[[  ]] </a:t>
            </a:r>
            <a:r>
              <a:rPr lang="en-US" dirty="0"/>
              <a:t>– double square brackets </a:t>
            </a:r>
          </a:p>
          <a:p>
            <a:pPr lvl="1"/>
            <a:r>
              <a:rPr lang="en-US" dirty="0"/>
              <a:t>To access 1 element</a:t>
            </a:r>
          </a:p>
          <a:p>
            <a:pPr lvl="1"/>
            <a:r>
              <a:rPr lang="en-US" dirty="0"/>
              <a:t>To return the element alone, not a list with 1 element </a:t>
            </a:r>
          </a:p>
          <a:p>
            <a:r>
              <a:rPr lang="en-US" dirty="0"/>
              <a:t>Take a subset of a subset with consecutive square brackets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ways to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["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listToo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"]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[c(3, 2)] 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[-(1:3)]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a list with 1 element (</a:t>
            </a:r>
            <a:r>
              <a:rPr lang="en-US" dirty="0" err="1"/>
              <a:t>listToo</a:t>
            </a:r>
            <a:r>
              <a:rPr lang="en-US" dirty="0"/>
              <a:t>), i.e., a list with 1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a list with 2 elements (3</a:t>
            </a:r>
            <a:r>
              <a:rPr lang="en-US" baseline="30000" dirty="0"/>
              <a:t>rd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a list with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133200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-sign and </a:t>
            </a:r>
            <a:r>
              <a:rPr lang="en-US" dirty="0">
                <a:solidFill>
                  <a:srgbClr val="0000FF"/>
                </a:solidFill>
              </a:rPr>
              <a:t>[[ 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aList$listToo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[[2]]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</a:t>
            </a:r>
            <a:r>
              <a:rPr lang="en-US" i="1" dirty="0" err="1"/>
              <a:t>listToo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a list with </a:t>
            </a:r>
            <a:r>
              <a:rPr lang="en-US" i="1" dirty="0" err="1"/>
              <a:t>listToo</a:t>
            </a:r>
            <a:r>
              <a:rPr lang="en-US" dirty="0"/>
              <a:t> as the only element in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the vector </a:t>
            </a:r>
            <a:r>
              <a:rPr lang="en-US" dirty="0" err="1"/>
              <a:t>aVec</a:t>
            </a:r>
            <a:r>
              <a:rPr lang="en-US" dirty="0"/>
              <a:t>, </a:t>
            </a:r>
            <a:r>
              <a:rPr lang="en-US" b="1" dirty="0"/>
              <a:t>not </a:t>
            </a:r>
            <a:r>
              <a:rPr lang="en-US" dirty="0"/>
              <a:t>a list with </a:t>
            </a:r>
            <a:r>
              <a:rPr lang="en-US" dirty="0" err="1"/>
              <a:t>aVec</a:t>
            </a:r>
            <a:r>
              <a:rPr lang="en-US" dirty="0"/>
              <a:t> as the only element in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44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Subset of a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aList$listToo$aVec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[[1]]$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aVec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[[1]][[1]]</a:t>
            </a: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>
                <a:solidFill>
                  <a:srgbClr val="0000FF"/>
                </a:solidFill>
                <a:latin typeface="Courier"/>
                <a:cs typeface="Courier"/>
              </a:rPr>
              <a:t>aList$listToo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[[1]]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1  3  5 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1  3  5 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Ditto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Ditto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Subset of a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49" y="1600200"/>
            <a:ext cx="4357751" cy="4525963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aList$aVec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[1:3]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[[4]]$id</a:t>
            </a: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[[4]][1:2, 2:3]</a:t>
            </a: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"a" "b" "c”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101 102 103 104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the data frame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height sex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1     60   f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2     72   m</a:t>
            </a:r>
          </a:p>
        </p:txBody>
      </p:sp>
    </p:spTree>
    <p:extLst>
      <p:ext uri="{BB962C8B-B14F-4D97-AF65-F5344CB8AC3E}">
        <p14:creationId xmlns:p14="http://schemas.microsoft.com/office/powerpoint/2010/main" val="5061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position</a:t>
            </a:r>
          </a:p>
        </p:txBody>
      </p:sp>
      <p:pic>
        <p:nvPicPr>
          <p:cNvPr id="5" name="Content Placeholder 4" descr="SubsetByPosition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>
          <a:xfrm>
            <a:off x="143538" y="163696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872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exclusion</a:t>
            </a:r>
          </a:p>
        </p:txBody>
      </p:sp>
      <p:pic>
        <p:nvPicPr>
          <p:cNvPr id="4" name="Content Placeholder 3" descr="SubsetByExclu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79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logical</a:t>
            </a:r>
          </a:p>
        </p:txBody>
      </p:sp>
      <p:pic>
        <p:nvPicPr>
          <p:cNvPr id="4" name="Content Placeholder 3" descr="SubsetByLogica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7" r="-25447"/>
          <a:stretch>
            <a:fillRect/>
          </a:stretch>
        </p:blipFill>
        <p:spPr>
          <a:xfrm>
            <a:off x="457200" y="123869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200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name</a:t>
            </a:r>
          </a:p>
        </p:txBody>
      </p:sp>
      <p:pic>
        <p:nvPicPr>
          <p:cNvPr id="4" name="Content Placeholder 3" descr="SubsetByNa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7" r="-25447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3C5EB6-38A0-7440-AE04-B97735B789E8}"/>
              </a:ext>
            </a:extLst>
          </p:cNvPr>
          <p:cNvSpPr txBox="1"/>
          <p:nvPr/>
        </p:nvSpPr>
        <p:spPr>
          <a:xfrm>
            <a:off x="5911703" y="4710223"/>
            <a:ext cx="2775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 Regular"/>
              </a:rPr>
              <a:t>Is it possible for the subset values to be in a different order than the original vector?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07534-A48F-CF4A-8208-18447BE3042E}"/>
              </a:ext>
            </a:extLst>
          </p:cNvPr>
          <p:cNvSpPr txBox="1"/>
          <p:nvPr/>
        </p:nvSpPr>
        <p:spPr>
          <a:xfrm>
            <a:off x="675168" y="4710223"/>
            <a:ext cx="250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 Regular"/>
              </a:rPr>
              <a:t>What would happen if the names were:</a:t>
            </a:r>
          </a:p>
          <a:p>
            <a:r>
              <a:rPr lang="en-US" sz="2400" dirty="0">
                <a:latin typeface="Century Gothic Regular"/>
              </a:rPr>
              <a:t>"a", "c", "c", "c"?</a:t>
            </a:r>
          </a:p>
        </p:txBody>
      </p:sp>
    </p:spTree>
    <p:extLst>
      <p:ext uri="{BB962C8B-B14F-4D97-AF65-F5344CB8AC3E}">
        <p14:creationId xmlns:p14="http://schemas.microsoft.com/office/powerpoint/2010/main" val="319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BMI of the 10</a:t>
            </a:r>
            <a:r>
              <a:rPr lang="en-US" baseline="30000" dirty="0"/>
              <a:t>th</a:t>
            </a:r>
            <a:r>
              <a:rPr lang="en-US" dirty="0"/>
              <a:t> person in the family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fbmi</a:t>
            </a:r>
            <a:r>
              <a:rPr lang="en-US" sz="2400" dirty="0"/>
              <a:t>[10]</a:t>
            </a:r>
          </a:p>
          <a:p>
            <a:pPr marL="57150" indent="0">
              <a:buNone/>
            </a:pPr>
            <a:r>
              <a:rPr lang="en-US" sz="2400" dirty="0"/>
              <a:t>[1] 30.04911</a:t>
            </a:r>
          </a:p>
          <a:p>
            <a:pPr marL="57150" indent="0">
              <a:buNone/>
            </a:pPr>
            <a:endParaRPr lang="en-US" sz="2400" dirty="0"/>
          </a:p>
          <a:p>
            <a:pPr marL="514350" indent="-457200"/>
            <a:r>
              <a:rPr lang="en-US" dirty="0"/>
              <a:t>Ages of all but the first person in the family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fage</a:t>
            </a:r>
            <a:r>
              <a:rPr lang="en-US" sz="2400" dirty="0"/>
              <a:t>[-1]</a:t>
            </a:r>
          </a:p>
          <a:p>
            <a:pPr marL="57150" indent="0">
              <a:buNone/>
            </a:pPr>
            <a:r>
              <a:rPr lang="en-US" sz="2400" dirty="0"/>
              <a:t> [1] 33 79 47 27 33 67 52 59 27 55 24 46 48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3151" y="2336800"/>
            <a:ext cx="391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466" y="5386792"/>
            <a:ext cx="397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exclusion</a:t>
            </a:r>
          </a:p>
        </p:txBody>
      </p:sp>
    </p:spTree>
    <p:extLst>
      <p:ext uri="{BB962C8B-B14F-4D97-AF65-F5344CB8AC3E}">
        <p14:creationId xmlns:p14="http://schemas.microsoft.com/office/powerpoint/2010/main" val="225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/>
              <a:t>Height of person “j” </a:t>
            </a:r>
          </a:p>
          <a:p>
            <a:pPr marL="5715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fheight</a:t>
            </a:r>
            <a:r>
              <a:rPr lang="en-US" sz="2600" dirty="0"/>
              <a:t>["j"]</a:t>
            </a:r>
          </a:p>
          <a:p>
            <a:pPr marL="57150" indent="0">
              <a:buNone/>
            </a:pPr>
            <a:r>
              <a:rPr lang="en-US" sz="2600" dirty="0"/>
              <a:t> j </a:t>
            </a:r>
          </a:p>
          <a:p>
            <a:pPr marL="57150" indent="0">
              <a:buNone/>
            </a:pPr>
            <a:r>
              <a:rPr lang="en-US" sz="2600" dirty="0"/>
              <a:t>71</a:t>
            </a:r>
          </a:p>
          <a:p>
            <a:pPr marL="514350" indent="-457200"/>
            <a:endParaRPr lang="en-US" dirty="0"/>
          </a:p>
          <a:p>
            <a:pPr marL="57150" indent="0">
              <a:buNone/>
            </a:pPr>
            <a:r>
              <a:rPr lang="en-US" dirty="0"/>
              <a:t>Genders of the family members who are over weight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fsex</a:t>
            </a:r>
            <a:r>
              <a:rPr lang="en-US" sz="2400" dirty="0"/>
              <a:t> [</a:t>
            </a:r>
            <a:r>
              <a:rPr lang="en-US" sz="2400" dirty="0" err="1"/>
              <a:t>foverWt</a:t>
            </a:r>
            <a:r>
              <a:rPr lang="en-US" sz="2400" dirty="0"/>
              <a:t>]</a:t>
            </a:r>
          </a:p>
          <a:p>
            <a:pPr marL="57150" indent="0">
              <a:buNone/>
            </a:pPr>
            <a:r>
              <a:rPr lang="en-US" sz="2400" dirty="0"/>
              <a:t>[1] m f m m m f</a:t>
            </a:r>
          </a:p>
          <a:p>
            <a:pPr marL="57150" indent="0">
              <a:buNone/>
            </a:pPr>
            <a:r>
              <a:rPr lang="en-US" sz="2400" dirty="0"/>
              <a:t>Levels: f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725" y="2346761"/>
            <a:ext cx="379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9725" y="5261287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logical</a:t>
            </a:r>
          </a:p>
        </p:txBody>
      </p:sp>
    </p:spTree>
    <p:extLst>
      <p:ext uri="{BB962C8B-B14F-4D97-AF65-F5344CB8AC3E}">
        <p14:creationId xmlns:p14="http://schemas.microsoft.com/office/powerpoint/2010/main" val="33502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1527</Words>
  <Application>Microsoft Macintosh PowerPoint</Application>
  <PresentationFormat>On-screen Show (4:3)</PresentationFormat>
  <Paragraphs>342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 Regular</vt:lpstr>
      <vt:lpstr>Courier</vt:lpstr>
      <vt:lpstr>Lucida Grande</vt:lpstr>
      <vt:lpstr>Monaco</vt:lpstr>
      <vt:lpstr>Office Theme</vt:lpstr>
      <vt:lpstr>Base R Subset Techniques</vt:lpstr>
      <vt:lpstr>Vectors</vt:lpstr>
      <vt:lpstr>Subset by position</vt:lpstr>
      <vt:lpstr>Subset by position</vt:lpstr>
      <vt:lpstr>Subset by exclusion</vt:lpstr>
      <vt:lpstr>Subset by logical</vt:lpstr>
      <vt:lpstr>Subset by name</vt:lpstr>
      <vt:lpstr>Suppose we want the:</vt:lpstr>
      <vt:lpstr>Suppose we want the:</vt:lpstr>
      <vt:lpstr>Suppose we want the:</vt:lpstr>
      <vt:lpstr>Assign values to elements of a vector</vt:lpstr>
      <vt:lpstr>Assign values to elements of a vector</vt:lpstr>
      <vt:lpstr> a  b   c   d  e  f  g  h  i  j  k  l  m  n  70 64 73  67 61 68 68 65 68 71 67 66 66 62 </vt:lpstr>
      <vt:lpstr>PowerPoint Presentation</vt:lpstr>
      <vt:lpstr>Five ways to subset a vector</vt:lpstr>
      <vt:lpstr>Taking a Subset of a  Data Frame</vt:lpstr>
      <vt:lpstr>Data Frame</vt:lpstr>
      <vt:lpstr>Access a vector:  dataframe$vector </vt:lpstr>
      <vt:lpstr>PowerPoint Presentation</vt:lpstr>
      <vt:lpstr>Subsetting Data frames  Using Row and Column Indexing</vt:lpstr>
      <vt:lpstr>PowerPoint Presentation</vt:lpstr>
      <vt:lpstr>PowerPoint Presentation</vt:lpstr>
      <vt:lpstr>PowerPoint Presentation</vt:lpstr>
      <vt:lpstr>PowerPoint Presentation</vt:lpstr>
      <vt:lpstr>Other Data Structures</vt:lpstr>
      <vt:lpstr>Matrix</vt:lpstr>
      <vt:lpstr>Matrix</vt:lpstr>
      <vt:lpstr>PowerPoint Presentation</vt:lpstr>
      <vt:lpstr>Data Frame</vt:lpstr>
      <vt:lpstr>List</vt:lpstr>
      <vt:lpstr>Ways to subset</vt:lpstr>
      <vt:lpstr>5 ways to subset</vt:lpstr>
      <vt:lpstr>$-sign and [[ ]]</vt:lpstr>
      <vt:lpstr>Subset of a Subset</vt:lpstr>
      <vt:lpstr>Subset of a Subset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285</cp:revision>
  <cp:lastPrinted>2019-10-23T17:12:43Z</cp:lastPrinted>
  <dcterms:created xsi:type="dcterms:W3CDTF">2012-01-23T03:59:53Z</dcterms:created>
  <dcterms:modified xsi:type="dcterms:W3CDTF">2019-10-23T18:15:34Z</dcterms:modified>
</cp:coreProperties>
</file>