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483" r:id="rId2"/>
    <p:sldId id="585" r:id="rId3"/>
    <p:sldId id="589" r:id="rId4"/>
    <p:sldId id="610" r:id="rId5"/>
    <p:sldId id="608" r:id="rId6"/>
    <p:sldId id="482" r:id="rId7"/>
    <p:sldId id="481" r:id="rId8"/>
    <p:sldId id="491" r:id="rId9"/>
    <p:sldId id="609" r:id="rId10"/>
    <p:sldId id="393" r:id="rId11"/>
    <p:sldId id="423" r:id="rId12"/>
    <p:sldId id="424" r:id="rId13"/>
    <p:sldId id="426" r:id="rId14"/>
    <p:sldId id="427" r:id="rId15"/>
    <p:sldId id="319" r:id="rId16"/>
    <p:sldId id="447" r:id="rId17"/>
    <p:sldId id="446" r:id="rId18"/>
    <p:sldId id="407" r:id="rId19"/>
    <p:sldId id="397" r:id="rId20"/>
    <p:sldId id="299" r:id="rId21"/>
    <p:sldId id="425" r:id="rId22"/>
    <p:sldId id="269" r:id="rId23"/>
    <p:sldId id="448" r:id="rId24"/>
    <p:sldId id="449" r:id="rId25"/>
    <p:sldId id="450" r:id="rId26"/>
    <p:sldId id="451" r:id="rId27"/>
    <p:sldId id="362" r:id="rId28"/>
    <p:sldId id="452" r:id="rId29"/>
    <p:sldId id="270" r:id="rId30"/>
    <p:sldId id="441" r:id="rId31"/>
    <p:sldId id="272" r:id="rId32"/>
    <p:sldId id="443" r:id="rId33"/>
    <p:sldId id="453" r:id="rId34"/>
    <p:sldId id="454" r:id="rId35"/>
    <p:sldId id="458" r:id="rId36"/>
    <p:sldId id="456" r:id="rId37"/>
    <p:sldId id="459" r:id="rId38"/>
    <p:sldId id="337" r:id="rId39"/>
    <p:sldId id="444" r:id="rId40"/>
    <p:sldId id="273" r:id="rId41"/>
    <p:sldId id="277" r:id="rId42"/>
    <p:sldId id="442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432FF"/>
    <a:srgbClr val="0070C0"/>
    <a:srgbClr val="00FA00"/>
    <a:srgbClr val="00B0F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3"/>
    <p:restoredTop sz="94213"/>
  </p:normalViewPr>
  <p:slideViewPr>
    <p:cSldViewPr snapToGrid="0" snapToObjects="1">
      <p:cViewPr>
        <p:scale>
          <a:sx n="117" d="100"/>
          <a:sy n="117" d="100"/>
        </p:scale>
        <p:origin x="864" y="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entury Gothic Regul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14918-51DD-C546-BE51-FACF7638A38E}" type="datetimeFigureOut">
              <a:rPr lang="en-US" smtClean="0">
                <a:latin typeface="Century Gothic Regular"/>
              </a:rPr>
              <a:t>11/6/19</a:t>
            </a:fld>
            <a:endParaRPr lang="en-US" dirty="0">
              <a:latin typeface="Century Gothic Regul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entury Gothic Regul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5BDED-29F6-D44F-B0C2-43F1BF242D53}" type="slidenum">
              <a:rPr lang="en-US" smtClean="0">
                <a:latin typeface="Century Gothic Regular"/>
              </a:rPr>
              <a:t>‹#›</a:t>
            </a:fld>
            <a:endParaRPr lang="en-US" dirty="0">
              <a:latin typeface="Century Gothi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56140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entury Gothic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entury Gothic Regular"/>
              </a:defRPr>
            </a:lvl1pPr>
          </a:lstStyle>
          <a:p>
            <a:fld id="{0ADF61DA-9B12-CB42-B67C-55CBEEE5BAF9}" type="datetimeFigureOut">
              <a:rPr lang="en-US" smtClean="0"/>
              <a:pPr/>
              <a:t>11/6/19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entury Gothic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entury Gothic Regular"/>
              </a:defRPr>
            </a:lvl1pPr>
          </a:lstStyle>
          <a:p>
            <a:fld id="{0370E498-2167-DB4E-B354-ED7F7D702F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9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4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5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9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6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1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11/6/19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6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11/6/19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6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11/6/19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2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5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entury Gothic Regular"/>
              </a:defRPr>
            </a:lvl1pPr>
          </a:lstStyle>
          <a:p>
            <a:fld id="{759DAA67-CA9B-444C-A1B3-03396E4C5DE6}" type="datetimeFigureOut">
              <a:rPr lang="en-US" smtClean="0"/>
              <a:pPr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Century Gothic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entury Gothic Regular"/>
              </a:defRPr>
            </a:lvl1pPr>
          </a:lstStyle>
          <a:p>
            <a:fld id="{320F1261-FBF4-CF43-A930-8F65847805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7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Century Gothic Regular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Century Gothic Regular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Century Gothic Regular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Century Gothic Regular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Century Gothic Regular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Century Gothic Regular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fdph.org/dph/EH/Food/Score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fdph.org/dph/EH/Food/Scor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Food Safety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HW 6 &amp; 7</a:t>
            </a:r>
          </a:p>
        </p:txBody>
      </p:sp>
    </p:spTree>
    <p:extLst>
      <p:ext uri="{BB962C8B-B14F-4D97-AF65-F5344CB8AC3E}">
        <p14:creationId xmlns:p14="http://schemas.microsoft.com/office/powerpoint/2010/main" val="4182630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30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634008" y="678656"/>
            <a:ext cx="8061757" cy="5884664"/>
          </a:xfrm>
        </p:spPr>
        <p:txBody>
          <a:bodyPr>
            <a:normAutofit/>
          </a:bodyPr>
          <a:lstStyle/>
          <a:p>
            <a:pPr marL="0" indent="0" eaLnBrk="1" hangingPunct="1">
              <a:defRPr/>
            </a:pPr>
            <a:endParaRPr lang="en-US" dirty="0"/>
          </a:p>
          <a:p>
            <a:pPr marL="0" indent="0" eaLnBrk="1" hangingPunct="1">
              <a:defRPr/>
            </a:pPr>
            <a:endParaRPr lang="en-US" dirty="0"/>
          </a:p>
          <a:p>
            <a:pPr marL="0" indent="0" eaLnBrk="1" hangingPunct="1">
              <a:defRPr/>
            </a:pPr>
            <a:endParaRPr lang="en-US" dirty="0"/>
          </a:p>
          <a:p>
            <a:pPr marL="0" indent="0" eaLnBrk="1" hangingPunct="1">
              <a:defRPr/>
            </a:pPr>
            <a:endParaRPr lang="en-US" sz="2400" dirty="0">
              <a:solidFill>
                <a:srgbClr val="0000FF"/>
              </a:solidFill>
              <a:latin typeface="Monaco" charset="0"/>
              <a:cs typeface="Monaco" charset="0"/>
              <a:sym typeface="Monaco" charset="0"/>
            </a:endParaRPr>
          </a:p>
          <a:p>
            <a:pPr marL="0" indent="0" eaLnBrk="1" hangingPunct="1">
              <a:buNone/>
              <a:defRPr/>
            </a:pPr>
            <a:r>
              <a:rPr lang="en-US" sz="24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traceMean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= function (x, </a:t>
            </a:r>
            <a:r>
              <a:rPr lang="en-US" sz="24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traceAmt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= 0)</a:t>
            </a: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{</a:t>
            </a: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mean(x[x&gt;= </a:t>
            </a:r>
            <a:r>
              <a:rPr lang="en-US" sz="24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traceAmt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])</a:t>
            </a: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buNone/>
              <a:defRPr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2484" y="962735"/>
            <a:ext cx="2107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Function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1721" y="796545"/>
            <a:ext cx="25876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Call function() to </a:t>
            </a:r>
          </a:p>
          <a:p>
            <a:r>
              <a:rPr lang="en-US" sz="2400" dirty="0"/>
              <a:t>Create (and return)</a:t>
            </a:r>
          </a:p>
          <a:p>
            <a:r>
              <a:rPr lang="en-US" sz="2400" dirty="0"/>
              <a:t> a 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33856" y="678656"/>
            <a:ext cx="28985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Function Signature:  </a:t>
            </a:r>
          </a:p>
          <a:p>
            <a:r>
              <a:rPr lang="en-US" sz="2400" dirty="0"/>
              <a:t>Required argument</a:t>
            </a:r>
          </a:p>
          <a:p>
            <a:r>
              <a:rPr lang="en-US" sz="2400" dirty="0"/>
              <a:t>Default argument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30229" y="5174063"/>
            <a:ext cx="1992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Function Body</a:t>
            </a:r>
          </a:p>
          <a:p>
            <a:r>
              <a:rPr lang="en-US" sz="2400" dirty="0"/>
              <a:t>Between { }</a:t>
            </a:r>
          </a:p>
        </p:txBody>
      </p:sp>
      <p:sp>
        <p:nvSpPr>
          <p:cNvPr id="10" name="TextBox 9"/>
          <p:cNvSpPr txBox="1"/>
          <p:nvPr/>
        </p:nvSpPr>
        <p:spPr>
          <a:xfrm rot="4237880">
            <a:off x="2959338" y="2377555"/>
            <a:ext cx="967100" cy="123529"/>
          </a:xfrm>
          <a:prstGeom prst="rightArrow">
            <a:avLst/>
          </a:prstGeom>
          <a:solidFill>
            <a:srgbClr val="FF0000"/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3448423">
            <a:off x="285306" y="2223020"/>
            <a:ext cx="1536605" cy="124316"/>
          </a:xfrm>
          <a:prstGeom prst="rightArrow">
            <a:avLst/>
          </a:prstGeom>
          <a:solidFill>
            <a:srgbClr val="FF0000"/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2964190">
            <a:off x="3084656" y="4974039"/>
            <a:ext cx="2953014" cy="178837"/>
          </a:xfrm>
          <a:prstGeom prst="rightArrow">
            <a:avLst/>
          </a:prstGeom>
          <a:solidFill>
            <a:srgbClr val="FF0000"/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1179E7-D49B-B141-B868-36CE1434E832}"/>
              </a:ext>
            </a:extLst>
          </p:cNvPr>
          <p:cNvSpPr txBox="1"/>
          <p:nvPr/>
        </p:nvSpPr>
        <p:spPr>
          <a:xfrm rot="5817236">
            <a:off x="5968805" y="2303703"/>
            <a:ext cx="1273881" cy="150214"/>
          </a:xfrm>
          <a:prstGeom prst="rightArrow">
            <a:avLst/>
          </a:prstGeom>
          <a:solidFill>
            <a:srgbClr val="FF0000"/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CE2545-3364-2D4A-8355-5F8D7C771BD4}"/>
              </a:ext>
            </a:extLst>
          </p:cNvPr>
          <p:cNvSpPr txBox="1"/>
          <p:nvPr/>
        </p:nvSpPr>
        <p:spPr>
          <a:xfrm rot="7453257">
            <a:off x="4883204" y="1998646"/>
            <a:ext cx="1807442" cy="125398"/>
          </a:xfrm>
          <a:prstGeom prst="rightArrow">
            <a:avLst/>
          </a:prstGeom>
          <a:solidFill>
            <a:srgbClr val="FF0000"/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13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F5C38-F68F-6946-B257-605594C69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function (arguments) body</a:t>
            </a:r>
            <a:endParaRPr lang="en-US" dirty="0"/>
          </a:p>
        </p:txBody>
      </p:sp>
      <p:sp>
        <p:nvSpPr>
          <p:cNvPr id="174081" name="Rectangle 1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eaLnBrk="1" hangingPunct="1">
              <a:buNone/>
              <a:defRPr/>
            </a:pPr>
            <a:r>
              <a:rPr lang="en-US" dirty="0"/>
              <a:t>The call to </a:t>
            </a:r>
            <a:r>
              <a:rPr lang="en-US" b="1" dirty="0"/>
              <a:t>function()</a:t>
            </a:r>
            <a:r>
              <a:rPr lang="en-US" dirty="0"/>
              <a:t> asks R to create a function.</a:t>
            </a:r>
          </a:p>
          <a:p>
            <a:pPr marL="0" indent="0" eaLnBrk="1" hangingPunct="1">
              <a:defRPr/>
            </a:pPr>
            <a:endParaRPr lang="en-US" dirty="0"/>
          </a:p>
          <a:p>
            <a:pPr marL="0" indent="0" eaLnBrk="1" hangingPunct="1">
              <a:buNone/>
              <a:defRPr/>
            </a:pPr>
            <a:r>
              <a:rPr lang="en-US" dirty="0"/>
              <a:t>Recall that the </a:t>
            </a:r>
            <a:r>
              <a:rPr lang="en-US" i="1" dirty="0"/>
              <a:t>parameters</a:t>
            </a:r>
            <a:r>
              <a:rPr lang="en-US" dirty="0"/>
              <a:t> to a function are its inputs, which may have default values.</a:t>
            </a:r>
          </a:p>
          <a:p>
            <a:pPr marL="0" indent="0" eaLnBrk="1" hangingPunct="1">
              <a:defRPr/>
            </a:pPr>
            <a:endParaRPr lang="en-US" dirty="0"/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&gt; </a:t>
            </a:r>
            <a:r>
              <a:rPr lang="en-US" sz="24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args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(median)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function (x, </a:t>
            </a:r>
            <a:r>
              <a:rPr lang="en-US" sz="24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na.rm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= FALSE, …) 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buNone/>
              <a:defRPr/>
            </a:pPr>
            <a:r>
              <a:rPr lang="en-US" dirty="0"/>
              <a:t>Here, if we do not explicitly specify</a:t>
            </a:r>
            <a:r>
              <a:rPr lang="en-US" sz="2400" dirty="0"/>
              <a:t> </a:t>
            </a:r>
            <a:r>
              <a:rPr lang="en-US" dirty="0" err="1">
                <a:solidFill>
                  <a:srgbClr val="0000FF"/>
                </a:solidFill>
                <a:latin typeface="Century Gothic" panose="020B0502020202020204" pitchFamily="34" charset="0"/>
                <a:cs typeface="Monaco" charset="0"/>
                <a:sym typeface="Monaco" charset="0"/>
              </a:rPr>
              <a:t>na.rm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/>
              <a:t>when we </a:t>
            </a:r>
            <a:r>
              <a:rPr lang="en-US" dirty="0">
                <a:latin typeface="Century Gothic" panose="020B0502020202020204" pitchFamily="34" charset="0"/>
              </a:rPr>
              <a:t>call </a:t>
            </a:r>
            <a:r>
              <a:rPr lang="en-US" dirty="0">
                <a:solidFill>
                  <a:srgbClr val="0000FF"/>
                </a:solidFill>
                <a:latin typeface="Century Gothic" panose="020B0502020202020204" pitchFamily="34" charset="0"/>
                <a:cs typeface="Monaco" charset="0"/>
                <a:sym typeface="Monaco" charset="0"/>
              </a:rPr>
              <a:t>median</a:t>
            </a:r>
            <a:r>
              <a:rPr lang="en-US" dirty="0"/>
              <a:t>, it will be assigned the default value </a:t>
            </a:r>
            <a:r>
              <a:rPr lang="en-US" dirty="0">
                <a:latin typeface="Century Gothic" panose="020B0502020202020204" pitchFamily="34" charset="0"/>
              </a:rPr>
              <a:t>of </a:t>
            </a:r>
            <a:r>
              <a:rPr lang="en-US" dirty="0">
                <a:solidFill>
                  <a:srgbClr val="0000FF"/>
                </a:solidFill>
                <a:latin typeface="Century Gothic" panose="020B0502020202020204" pitchFamily="34" charset="0"/>
                <a:cs typeface="Monaco" charset="0"/>
                <a:sym typeface="Monaco" charset="0"/>
              </a:rPr>
              <a:t>FALSE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3802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07D8-635F-3B4A-8DBE-8CF14D04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Body</a:t>
            </a:r>
          </a:p>
        </p:txBody>
      </p:sp>
      <p:sp>
        <p:nvSpPr>
          <p:cNvPr id="176129" name="Rectangle 1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buNone/>
              <a:defRPr/>
            </a:pPr>
            <a:r>
              <a:rPr lang="en-US" dirty="0"/>
              <a:t>The </a:t>
            </a:r>
            <a:r>
              <a:rPr lang="en-US" i="1" dirty="0"/>
              <a:t>body</a:t>
            </a:r>
            <a:r>
              <a:rPr lang="en-US" dirty="0"/>
              <a:t> of the function consists of expressions surrounded by curly brackets.  </a:t>
            </a:r>
          </a:p>
          <a:p>
            <a:pPr marL="0" indent="0" eaLnBrk="1" hangingPunct="1">
              <a:buNone/>
              <a:defRPr/>
            </a:pPr>
            <a:endParaRPr lang="en-US" dirty="0"/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{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  expression 1    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  expression 2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lvl="1" indent="0" eaLnBrk="1" hangingPunct="1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  expression 3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</a:t>
            </a:r>
          </a:p>
          <a:p>
            <a:pPr marL="0" indent="0">
              <a:buNone/>
              <a:defRPr/>
            </a:pPr>
            <a:r>
              <a:rPr lang="en-US" dirty="0"/>
              <a:t>When the function contains one expression, we don</a:t>
            </a:r>
            <a:r>
              <a:rPr lang="ja-JP" altLang="en-US">
                <a:latin typeface="Arial"/>
              </a:rPr>
              <a:t>’</a:t>
            </a:r>
            <a:r>
              <a:rPr lang="en-US" dirty="0"/>
              <a:t>t need brackets, e.g.,</a:t>
            </a:r>
          </a:p>
          <a:p>
            <a:pPr marL="0" indent="0">
              <a:buNone/>
              <a:defRPr/>
            </a:pPr>
            <a:endParaRPr lang="en-US" sz="2400" dirty="0">
              <a:solidFill>
                <a:srgbClr val="0000FF"/>
              </a:solidFill>
              <a:latin typeface="Monaco" charset="0"/>
              <a:cs typeface="Monaco" charset="0"/>
              <a:sym typeface="Monaco" charset="0"/>
            </a:endParaRPr>
          </a:p>
          <a:p>
            <a:pPr marL="0" indent="0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function(arguments) expression 1</a:t>
            </a:r>
            <a:endParaRPr lang="en-US" dirty="0"/>
          </a:p>
          <a:p>
            <a:pPr marL="0" indent="0" eaLnBrk="1" hangingPunct="1">
              <a:buNone/>
              <a:defRPr/>
            </a:pPr>
            <a:endParaRPr lang="en-US" dirty="0"/>
          </a:p>
          <a:p>
            <a:pPr marL="0" indent="0"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56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1FB4-8115-9147-8542-BE2E2974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</a:t>
            </a:r>
          </a:p>
        </p:txBody>
      </p:sp>
      <p:sp>
        <p:nvSpPr>
          <p:cNvPr id="176129" name="Rectangle 1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eaLnBrk="1" hangingPunct="1">
              <a:buNone/>
              <a:defRPr/>
            </a:pPr>
            <a:r>
              <a:rPr lang="en-US" dirty="0"/>
              <a:t>The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return()</a:t>
            </a:r>
            <a:r>
              <a:rPr lang="en-US" dirty="0"/>
              <a:t> function hands control back to the caller of the function</a:t>
            </a:r>
            <a:endParaRPr lang="en-US" sz="2400" dirty="0">
              <a:latin typeface="Century Gothic" panose="020B0502020202020204" pitchFamily="34" charset="0"/>
            </a:endParaRPr>
          </a:p>
          <a:p>
            <a:pPr marL="0" indent="0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{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  expression 1    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  expression 2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lvl="1" indent="0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  return(value)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</a:t>
            </a:r>
          </a:p>
          <a:p>
            <a:pPr marL="0" indent="0" eaLnBrk="1" hangingPunct="1">
              <a:buNone/>
              <a:defRPr/>
            </a:pPr>
            <a:endParaRPr lang="en-US" dirty="0"/>
          </a:p>
          <a:p>
            <a:pPr marL="0" indent="0" eaLnBrk="1" hangingPunct="1">
              <a:buNone/>
              <a:defRPr/>
            </a:pPr>
            <a:r>
              <a:rPr lang="en-US" dirty="0"/>
              <a:t>If the function returns more than one thing, use a named list:</a:t>
            </a:r>
            <a:r>
              <a:rPr lang="en-US" sz="1700" dirty="0">
                <a:latin typeface="Monaco" charset="0"/>
                <a:sym typeface="Monaco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return(list(tot = sum(x), </a:t>
            </a:r>
            <a:r>
              <a:rPr lang="en-US" sz="24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avg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= 2))</a:t>
            </a:r>
          </a:p>
          <a:p>
            <a:pPr marL="0" indent="0" eaLnBrk="1" hangingPunct="1">
              <a:buNone/>
              <a:defRPr/>
            </a:pPr>
            <a:endParaRPr lang="en-US" sz="2400" dirty="0">
              <a:solidFill>
                <a:srgbClr val="0000FF"/>
              </a:solidFill>
              <a:latin typeface="Monaco" charset="0"/>
              <a:cs typeface="Monaco" charset="0"/>
              <a:sym typeface="Monaco" charset="0"/>
            </a:endParaRPr>
          </a:p>
          <a:p>
            <a:pPr marL="0" indent="0">
              <a:buNone/>
              <a:defRPr/>
            </a:pPr>
            <a:r>
              <a:rPr lang="en-US" sz="3300" dirty="0"/>
              <a:t>In the absence of return( ), the function returns the </a:t>
            </a:r>
            <a:r>
              <a:rPr lang="en-US" sz="3300" i="1" dirty="0"/>
              <a:t>last</a:t>
            </a:r>
            <a:r>
              <a:rPr lang="en-US" sz="3300" dirty="0"/>
              <a:t> evaluated expression.  </a:t>
            </a:r>
            <a:endParaRPr lang="en-US" sz="3300" dirty="0">
              <a:solidFill>
                <a:srgbClr val="0000FF"/>
              </a:solidFill>
            </a:endParaRPr>
          </a:p>
          <a:p>
            <a:pPr marL="0" indent="0" eaLnBrk="1" hangingPunct="1">
              <a:defRPr/>
            </a:pPr>
            <a:endParaRPr lang="en-US" dirty="0"/>
          </a:p>
          <a:p>
            <a:pPr marL="0" indent="0"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89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88" y="310117"/>
            <a:ext cx="8507059" cy="1143000"/>
          </a:xfrm>
        </p:spPr>
        <p:txBody>
          <a:bodyPr>
            <a:normAutofit/>
          </a:bodyPr>
          <a:lstStyle/>
          <a:p>
            <a:r>
              <a:rPr lang="en-US" dirty="0"/>
              <a:t>Apply </a:t>
            </a:r>
            <a:r>
              <a:rPr lang="en-US" sz="4500" dirty="0" err="1">
                <a:solidFill>
                  <a:srgbClr val="0000FF"/>
                </a:solidFill>
                <a:latin typeface="Century Gothic" panose="020B0502020202020204" pitchFamily="34" charset="0"/>
                <a:cs typeface="Courier"/>
              </a:rPr>
              <a:t>traceMean</a:t>
            </a:r>
            <a:r>
              <a:rPr lang="en-US" dirty="0"/>
              <a:t> to </a:t>
            </a:r>
            <a:r>
              <a:rPr lang="en-US" sz="4000" dirty="0">
                <a:solidFill>
                  <a:srgbClr val="0000FF"/>
                </a:solidFill>
                <a:latin typeface="Century Gothic" panose="020B0502020202020204" pitchFamily="34" charset="0"/>
                <a:cs typeface="Courier"/>
              </a:rPr>
              <a:t>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658470"/>
            <a:ext cx="7634883" cy="4904849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  <a:latin typeface="Century Gothic" panose="020B0502020202020204" pitchFamily="34" charset="0"/>
                <a:cs typeface="Courier"/>
              </a:rPr>
              <a:t>rain</a:t>
            </a:r>
            <a:r>
              <a:rPr lang="en-US" dirty="0">
                <a:latin typeface="Century Gothic" panose="020B0502020202020204" pitchFamily="34" charset="0"/>
                <a:cs typeface="Courier"/>
              </a:rPr>
              <a:t> is a </a:t>
            </a:r>
            <a:r>
              <a:rPr lang="en-US" b="1" dirty="0">
                <a:latin typeface="Century Gothic" panose="020B0502020202020204" pitchFamily="34" charset="0"/>
                <a:cs typeface="Courier"/>
              </a:rPr>
              <a:t>list</a:t>
            </a:r>
            <a:r>
              <a:rPr lang="en-US" dirty="0">
                <a:latin typeface="Century Gothic" panose="020B0502020202020204" pitchFamily="34" charset="0"/>
                <a:cs typeface="Courier"/>
              </a:rPr>
              <a:t> with 5 vectors of different lengths. 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  <a:cs typeface="Courier"/>
              </a:rPr>
              <a:t>We can </a:t>
            </a:r>
            <a:r>
              <a:rPr lang="en-US" i="1" dirty="0">
                <a:latin typeface="Century Gothic" panose="020B0502020202020204" pitchFamily="34" charset="0"/>
                <a:cs typeface="Courier"/>
              </a:rPr>
              <a:t>apply</a:t>
            </a:r>
            <a:r>
              <a:rPr lang="en-US" dirty="0">
                <a:latin typeface="Century Gothic" panose="020B0502020202020204" pitchFamily="34" charset="0"/>
                <a:cs typeface="Courier"/>
              </a:rPr>
              <a:t> our new function to each element with: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0000FF"/>
                </a:solidFill>
                <a:latin typeface="Courier"/>
                <a:cs typeface="Courier"/>
              </a:rPr>
              <a:t>sapply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(rain, </a:t>
            </a:r>
            <a:r>
              <a:rPr lang="en-US" sz="2200" dirty="0" err="1">
                <a:solidFill>
                  <a:srgbClr val="0000FF"/>
                </a:solidFill>
                <a:latin typeface="Courier"/>
                <a:cs typeface="Courier"/>
              </a:rPr>
              <a:t>traceSummary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, 5)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st050183 st050263 st050712 st050843 st050945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25.02009 21.21340 30.32159 30.86817 27.75768 </a:t>
            </a: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ACB4A-546F-2144-8B22-4EEC3EC2599E}"/>
              </a:ext>
            </a:extLst>
          </p:cNvPr>
          <p:cNvSpPr txBox="1"/>
          <p:nvPr/>
        </p:nvSpPr>
        <p:spPr>
          <a:xfrm>
            <a:off x="1914144" y="5113668"/>
            <a:ext cx="6620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entury Gothic" panose="020B0502020202020204" pitchFamily="34" charset="0"/>
              </a:rPr>
              <a:t>sapply</a:t>
            </a:r>
            <a:r>
              <a:rPr lang="en-US" sz="2400" dirty="0">
                <a:latin typeface="Century Gothic" panose="020B0502020202020204" pitchFamily="34" charset="0"/>
              </a:rPr>
              <a:t>()  calls our function on each element of the list, i.e., on each vector. 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It simplifies the return value if possible.</a:t>
            </a:r>
          </a:p>
        </p:txBody>
      </p:sp>
    </p:spTree>
    <p:extLst>
      <p:ext uri="{BB962C8B-B14F-4D97-AF65-F5344CB8AC3E}">
        <p14:creationId xmlns:p14="http://schemas.microsoft.com/office/powerpoint/2010/main" val="429446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88" y="310117"/>
            <a:ext cx="8507059" cy="1143000"/>
          </a:xfrm>
        </p:spPr>
        <p:txBody>
          <a:bodyPr/>
          <a:lstStyle/>
          <a:p>
            <a:r>
              <a:rPr lang="en-US" sz="4500" dirty="0" err="1">
                <a:solidFill>
                  <a:srgbClr val="0000FF"/>
                </a:solidFill>
                <a:latin typeface="Century Gothic" panose="020B0502020202020204" pitchFamily="34" charset="0"/>
                <a:cs typeface="Courier"/>
              </a:rPr>
              <a:t>traceSummary</a:t>
            </a:r>
            <a:endParaRPr lang="en-US" sz="4000" dirty="0">
              <a:solidFill>
                <a:srgbClr val="0000FF"/>
              </a:solidFill>
              <a:latin typeface="Century Gothic" panose="020B0502020202020204" pitchFamily="34" charset="0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658470"/>
            <a:ext cx="7634883" cy="4904849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0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traceSummary</a:t>
            </a:r>
            <a:r>
              <a:rPr lang="en-US" sz="20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= function (x, </a:t>
            </a:r>
            <a:r>
              <a:rPr lang="en-US" sz="20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traceAmt</a:t>
            </a:r>
            <a:r>
              <a:rPr lang="en-US" sz="20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= 0,</a:t>
            </a: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								 </a:t>
            </a:r>
            <a:r>
              <a:rPr lang="en-US" sz="20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sumFun</a:t>
            </a:r>
            <a:r>
              <a:rPr lang="en-US" sz="20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= mean)</a:t>
            </a: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{</a:t>
            </a: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20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sumFun</a:t>
            </a:r>
            <a:r>
              <a:rPr lang="en-US" sz="20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(x[x&gt; </a:t>
            </a:r>
            <a:r>
              <a:rPr lang="en-US" sz="20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traceAmt</a:t>
            </a:r>
            <a:r>
              <a:rPr lang="en-US" sz="20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])</a:t>
            </a: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</a:t>
            </a:r>
            <a:endParaRPr lang="en-US" sz="20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09DAA2-229F-5D48-876B-CFD17640D645}"/>
              </a:ext>
            </a:extLst>
          </p:cNvPr>
          <p:cNvSpPr txBox="1"/>
          <p:nvPr/>
        </p:nvSpPr>
        <p:spPr>
          <a:xfrm>
            <a:off x="711200" y="4110894"/>
            <a:ext cx="7731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This function works the same as </a:t>
            </a:r>
            <a:r>
              <a:rPr lang="en-US" sz="2800" dirty="0" err="1">
                <a:solidFill>
                  <a:srgbClr val="0432FF"/>
                </a:solidFill>
                <a:latin typeface="Century Gothic" panose="020B0502020202020204" pitchFamily="34" charset="0"/>
              </a:rPr>
              <a:t>traceMean</a:t>
            </a:r>
            <a:r>
              <a:rPr lang="en-US" sz="2800" dirty="0">
                <a:latin typeface="Century Gothic" panose="020B0502020202020204" pitchFamily="34" charset="0"/>
              </a:rPr>
              <a:t>, if we don’t specify the </a:t>
            </a:r>
            <a:r>
              <a:rPr lang="en-US" sz="2800" dirty="0" err="1">
                <a:solidFill>
                  <a:srgbClr val="0432FF"/>
                </a:solidFill>
                <a:latin typeface="Century Gothic" panose="020B0502020202020204" pitchFamily="34" charset="0"/>
              </a:rPr>
              <a:t>sumFun</a:t>
            </a:r>
            <a:r>
              <a:rPr lang="en-US" sz="2800" dirty="0">
                <a:latin typeface="Century Gothic" panose="020B0502020202020204" pitchFamily="34" charset="0"/>
              </a:rPr>
              <a:t> argument when we call the function</a:t>
            </a:r>
          </a:p>
        </p:txBody>
      </p:sp>
    </p:spTree>
    <p:extLst>
      <p:ext uri="{BB962C8B-B14F-4D97-AF65-F5344CB8AC3E}">
        <p14:creationId xmlns:p14="http://schemas.microsoft.com/office/powerpoint/2010/main" val="3806016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88" y="310117"/>
            <a:ext cx="8507059" cy="1143000"/>
          </a:xfrm>
        </p:spPr>
        <p:txBody>
          <a:bodyPr/>
          <a:lstStyle/>
          <a:p>
            <a:r>
              <a:rPr lang="en-US" dirty="0"/>
              <a:t>Apply </a:t>
            </a:r>
            <a:r>
              <a:rPr lang="en-US" sz="4500" dirty="0" err="1">
                <a:solidFill>
                  <a:srgbClr val="0000FF"/>
                </a:solidFill>
                <a:latin typeface="Century Gothic" panose="020B0502020202020204" pitchFamily="34" charset="0"/>
                <a:cs typeface="Courier"/>
              </a:rPr>
              <a:t>traceSummary</a:t>
            </a:r>
            <a:r>
              <a:rPr lang="en-US" dirty="0"/>
              <a:t> to </a:t>
            </a:r>
            <a:r>
              <a:rPr lang="en-US" sz="4000" dirty="0">
                <a:solidFill>
                  <a:srgbClr val="0000FF"/>
                </a:solidFill>
                <a:latin typeface="Century Gothic" panose="020B0502020202020204" pitchFamily="34" charset="0"/>
                <a:cs typeface="Courier"/>
              </a:rPr>
              <a:t>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658470"/>
            <a:ext cx="7634883" cy="4904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  <a:latin typeface="Century Gothic" panose="020B0502020202020204" pitchFamily="34" charset="0"/>
                <a:cs typeface="Courier"/>
              </a:rPr>
              <a:t>rain</a:t>
            </a:r>
            <a:r>
              <a:rPr lang="en-US" dirty="0">
                <a:latin typeface="Century Gothic" panose="020B0502020202020204" pitchFamily="34" charset="0"/>
                <a:cs typeface="Courier"/>
              </a:rPr>
              <a:t> is a </a:t>
            </a:r>
            <a:r>
              <a:rPr lang="en-US" b="1" dirty="0">
                <a:latin typeface="Century Gothic" panose="020B0502020202020204" pitchFamily="34" charset="0"/>
                <a:cs typeface="Courier"/>
              </a:rPr>
              <a:t>list</a:t>
            </a:r>
            <a:r>
              <a:rPr lang="en-US" dirty="0">
                <a:latin typeface="Century Gothic" panose="020B0502020202020204" pitchFamily="34" charset="0"/>
                <a:cs typeface="Courier"/>
              </a:rPr>
              <a:t> with 5 vectors of different lengths. 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  <a:cs typeface="Courier"/>
              </a:rPr>
              <a:t>We can </a:t>
            </a:r>
            <a:r>
              <a:rPr lang="en-US" i="1" dirty="0">
                <a:latin typeface="Century Gothic" panose="020B0502020202020204" pitchFamily="34" charset="0"/>
                <a:cs typeface="Courier"/>
              </a:rPr>
              <a:t>apply</a:t>
            </a:r>
            <a:r>
              <a:rPr lang="en-US" dirty="0">
                <a:latin typeface="Century Gothic" panose="020B0502020202020204" pitchFamily="34" charset="0"/>
                <a:cs typeface="Courier"/>
              </a:rPr>
              <a:t> our new function to each element with: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0000FF"/>
                </a:solidFill>
                <a:latin typeface="Courier"/>
                <a:cs typeface="Courier"/>
              </a:rPr>
              <a:t>sapply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(rain, </a:t>
            </a:r>
            <a:r>
              <a:rPr lang="en-US" sz="2200" dirty="0" err="1">
                <a:solidFill>
                  <a:srgbClr val="0000FF"/>
                </a:solidFill>
                <a:latin typeface="Courier"/>
                <a:cs typeface="Courier"/>
              </a:rPr>
              <a:t>traceSummary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, 5, median)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st050183 st050263 st050712 st050843 st050945 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  16       10       17       20       19 </a:t>
            </a: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ACB4A-546F-2144-8B22-4EEC3EC2599E}"/>
              </a:ext>
            </a:extLst>
          </p:cNvPr>
          <p:cNvSpPr txBox="1"/>
          <p:nvPr/>
        </p:nvSpPr>
        <p:spPr>
          <a:xfrm>
            <a:off x="1914144" y="5113668"/>
            <a:ext cx="6620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entury Gothic" panose="020B0502020202020204" pitchFamily="34" charset="0"/>
              </a:rPr>
              <a:t>sapply</a:t>
            </a:r>
            <a:r>
              <a:rPr lang="en-US" sz="2400" dirty="0">
                <a:latin typeface="Century Gothic" panose="020B0502020202020204" pitchFamily="34" charset="0"/>
              </a:rPr>
              <a:t>()  passes the median function as an argument to our function.</a:t>
            </a:r>
          </a:p>
        </p:txBody>
      </p:sp>
    </p:spTree>
    <p:extLst>
      <p:ext uri="{BB962C8B-B14F-4D97-AF65-F5344CB8AC3E}">
        <p14:creationId xmlns:p14="http://schemas.microsoft.com/office/powerpoint/2010/main" val="264201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60C2B4-E56C-F245-BF7E-8234CB699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Everything that happens [in R] is a function call.</a:t>
            </a:r>
            <a:br>
              <a:rPr lang="en-US" dirty="0"/>
            </a:br>
            <a:r>
              <a:rPr lang="en-US" dirty="0"/>
              <a:t>— John Chambers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2E9009F-D649-C84D-8139-14096C905F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00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C68B1-29F4-0549-8256-879B198C1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Infix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090EF-4996-DC4C-8B91-89F510E464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&gt; </a:t>
            </a:r>
            <a:r>
              <a:rPr lang="en-US" sz="2400" b="1" dirty="0">
                <a:solidFill>
                  <a:srgbClr val="0070C0"/>
                </a:solidFill>
                <a:latin typeface="Courier" pitchFamily="2" charset="0"/>
              </a:rPr>
              <a:t>`+`</a:t>
            </a:r>
            <a:r>
              <a:rPr lang="en-US" sz="2400" dirty="0">
                <a:latin typeface="Courier" pitchFamily="2" charset="0"/>
              </a:rPr>
              <a:t>(200, 20)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[1] 220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&gt; </a:t>
            </a:r>
            <a:r>
              <a:rPr lang="en-US" sz="2400" b="1" dirty="0">
                <a:solidFill>
                  <a:srgbClr val="0070C0"/>
                </a:solidFill>
                <a:latin typeface="Courier" pitchFamily="2" charset="0"/>
              </a:rPr>
              <a:t>`+`</a:t>
            </a:r>
            <a:r>
              <a:rPr lang="en-US" sz="2400" dirty="0">
                <a:latin typeface="Courier" pitchFamily="2" charset="0"/>
              </a:rPr>
              <a:t>(200, </a:t>
            </a:r>
            <a:r>
              <a:rPr lang="en-US" sz="2400" b="1" dirty="0">
                <a:solidFill>
                  <a:srgbClr val="0070C0"/>
                </a:solidFill>
                <a:latin typeface="Courier" pitchFamily="2" charset="0"/>
              </a:rPr>
              <a:t>`*`</a:t>
            </a:r>
            <a:r>
              <a:rPr lang="en-US" sz="2400" dirty="0">
                <a:latin typeface="Courier" pitchFamily="2" charset="0"/>
              </a:rPr>
              <a:t>(4, 5))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[1] 220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&gt; </a:t>
            </a:r>
            <a:r>
              <a:rPr lang="en-US" sz="2400" b="1" dirty="0">
                <a:solidFill>
                  <a:srgbClr val="0070C0"/>
                </a:solidFill>
                <a:latin typeface="Courier" pitchFamily="2" charset="0"/>
              </a:rPr>
              <a:t>`=`</a:t>
            </a:r>
            <a:r>
              <a:rPr lang="en-US" sz="2400" dirty="0">
                <a:latin typeface="Courier" pitchFamily="2" charset="0"/>
              </a:rPr>
              <a:t>(x, 6:3)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&gt; x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[1] 6 5 4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372C4-3CDC-9F40-AC8D-FC6FA46EF9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&gt; 200 + 20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[1] 220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&gt; 200 + (4 * 5)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[1] 220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&gt; x = 6:3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&gt; x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[1] 6 5 4 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018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1864" y="1090423"/>
            <a:ext cx="4050506" cy="1835562"/>
          </a:xfrm>
        </p:spPr>
        <p:txBody>
          <a:bodyPr>
            <a:noAutofit/>
          </a:bodyPr>
          <a:lstStyle/>
          <a:p>
            <a:pPr algn="r"/>
            <a:r>
              <a:rPr lang="en-US" sz="3600" dirty="0">
                <a:solidFill>
                  <a:srgbClr val="0000FF"/>
                </a:solidFill>
                <a:cs typeface="Century Gothic"/>
              </a:rPr>
              <a:t>What does a score of 96 mean?</a:t>
            </a:r>
            <a:endParaRPr lang="en-US" sz="36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45639" y="2925985"/>
            <a:ext cx="4117801" cy="1874139"/>
          </a:xfrm>
        </p:spPr>
        <p:txBody>
          <a:bodyPr>
            <a:noAutofit/>
          </a:bodyPr>
          <a:lstStyle/>
          <a:p>
            <a:r>
              <a:rPr lang="en-US" sz="2700" dirty="0"/>
              <a:t>Is that good?</a:t>
            </a:r>
          </a:p>
          <a:p>
            <a:r>
              <a:rPr lang="en-US" sz="2700" dirty="0"/>
              <a:t>Would you eat here?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301" y="823818"/>
            <a:ext cx="3882700" cy="51769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04539" y="5344135"/>
            <a:ext cx="215836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hlinkClick r:id="rId3"/>
              </a:rPr>
              <a:t>https://www.sfdph.org/dph/EH/Food/Score/</a:t>
            </a:r>
            <a:r>
              <a:rPr lang="en-US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2939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90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DDA68-F6F8-734F-99DA-396903F6E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C2D37-2741-A64D-8839-998077F8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We wanted to update </a:t>
            </a:r>
            <a:r>
              <a:rPr lang="en-US" dirty="0" err="1"/>
              <a:t>calcBMI</a:t>
            </a:r>
            <a:r>
              <a:rPr lang="en-US" dirty="0"/>
              <a:t>() to work for metric system (kg and m) and the English system (</a:t>
            </a:r>
            <a:r>
              <a:rPr lang="en-US" dirty="0" err="1"/>
              <a:t>lb</a:t>
            </a:r>
            <a:r>
              <a:rPr lang="en-US" dirty="0"/>
              <a:t> and in)?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What if we want to check the input x to </a:t>
            </a:r>
            <a:r>
              <a:rPr lang="en-US" dirty="0" err="1"/>
              <a:t>traceSummary</a:t>
            </a:r>
            <a:r>
              <a:rPr lang="en-US" dirty="0"/>
              <a:t>() to make sure it is a numeric vector?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856D4D-4440-8B4F-A29E-E15804CCBC85}"/>
              </a:ext>
            </a:extLst>
          </p:cNvPr>
          <p:cNvSpPr txBox="1"/>
          <p:nvPr/>
        </p:nvSpPr>
        <p:spPr>
          <a:xfrm>
            <a:off x="4162927" y="5029199"/>
            <a:ext cx="47163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These require control flow statements, specifically 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if-statements</a:t>
            </a:r>
          </a:p>
        </p:txBody>
      </p:sp>
    </p:spTree>
    <p:extLst>
      <p:ext uri="{BB962C8B-B14F-4D97-AF65-F5344CB8AC3E}">
        <p14:creationId xmlns:p14="http://schemas.microsoft.com/office/powerpoint/2010/main" val="214863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74163-17CD-9A46-9063-54C9DA25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Statements</a:t>
            </a:r>
          </a:p>
        </p:txBody>
      </p:sp>
      <p:sp>
        <p:nvSpPr>
          <p:cNvPr id="179201" name="Rectangle 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SzPct val="125000"/>
              <a:buFont typeface="Wingdings" pitchFamily="2" charset="2"/>
              <a:buChar char="Ø"/>
              <a:defRPr/>
            </a:pPr>
            <a:r>
              <a:rPr lang="en-US" dirty="0"/>
              <a:t> Conditional evaluation of code: </a:t>
            </a:r>
          </a:p>
          <a:p>
            <a:pPr lvl="1">
              <a:buSzPct val="125000"/>
              <a:buFont typeface="Wingdings" pitchFamily="2" charset="2"/>
              <a:buChar char="Ø"/>
              <a:defRPr/>
            </a:pPr>
            <a:r>
              <a:rPr lang="en-US" dirty="0"/>
              <a:t> if statement</a:t>
            </a:r>
          </a:p>
          <a:p>
            <a:pPr lvl="1">
              <a:buSzPct val="125000"/>
              <a:buFont typeface="Wingdings" pitchFamily="2" charset="2"/>
              <a:buChar char="Ø"/>
              <a:defRPr/>
            </a:pPr>
            <a:r>
              <a:rPr lang="en-US" dirty="0"/>
              <a:t> else statement </a:t>
            </a:r>
          </a:p>
          <a:p>
            <a:pPr lvl="1">
              <a:buSzPct val="125000"/>
              <a:buFont typeface="Wingdings" pitchFamily="2" charset="2"/>
              <a:buChar char="Ø"/>
              <a:defRPr/>
            </a:pPr>
            <a:r>
              <a:rPr lang="en-US" dirty="0"/>
              <a:t> </a:t>
            </a:r>
            <a:r>
              <a:rPr lang="en-US" dirty="0" err="1"/>
              <a:t>ifelse</a:t>
            </a:r>
            <a:r>
              <a:rPr lang="en-US" dirty="0"/>
              <a:t>() function</a:t>
            </a:r>
          </a:p>
          <a:p>
            <a:pPr lvl="1">
              <a:buSzPct val="125000"/>
              <a:buFont typeface="Wingdings" pitchFamily="2" charset="2"/>
              <a:buChar char="Ø"/>
              <a:defRPr/>
            </a:pPr>
            <a:r>
              <a:rPr lang="en-US" dirty="0"/>
              <a:t> switch() function</a:t>
            </a:r>
          </a:p>
          <a:p>
            <a:pPr marL="0" indent="0" eaLnBrk="1" hangingPunct="1">
              <a:buSzPct val="12500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668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74163-17CD-9A46-9063-54C9DA25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9201" name="Rectangle 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432FF"/>
                </a:solidFill>
                <a:latin typeface="Courier" pitchFamily="2" charset="0"/>
              </a:rPr>
              <a:t>calcBMI</a:t>
            </a:r>
            <a:r>
              <a:rPr lang="en-US" dirty="0">
                <a:solidFill>
                  <a:srgbClr val="0432FF"/>
                </a:solidFill>
                <a:latin typeface="Courier" pitchFamily="2" charset="0"/>
              </a:rPr>
              <a:t> = function(</a:t>
            </a:r>
            <a:r>
              <a:rPr lang="en-US" dirty="0" err="1">
                <a:solidFill>
                  <a:srgbClr val="0432FF"/>
                </a:solidFill>
                <a:latin typeface="Courier" pitchFamily="2" charset="0"/>
              </a:rPr>
              <a:t>wt</a:t>
            </a:r>
            <a:r>
              <a:rPr lang="en-US" dirty="0">
                <a:solidFill>
                  <a:srgbClr val="0432FF"/>
                </a:solidFill>
                <a:latin typeface="Courier" pitchFamily="2" charset="0"/>
              </a:rPr>
              <a:t>, </a:t>
            </a:r>
            <a:r>
              <a:rPr lang="en-US" dirty="0" err="1">
                <a:solidFill>
                  <a:srgbClr val="0432FF"/>
                </a:solidFill>
                <a:latin typeface="Courier" pitchFamily="2" charset="0"/>
              </a:rPr>
              <a:t>ht</a:t>
            </a:r>
            <a:r>
              <a:rPr lang="en-US" dirty="0">
                <a:solidFill>
                  <a:srgbClr val="0432FF"/>
                </a:solidFill>
                <a:latin typeface="Courier" pitchFamily="2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  <a:latin typeface="Courier" pitchFamily="2" charset="0"/>
              </a:rPr>
              <a:t> 703 * </a:t>
            </a:r>
            <a:r>
              <a:rPr lang="en-US" dirty="0" err="1">
                <a:solidFill>
                  <a:srgbClr val="0432FF"/>
                </a:solidFill>
                <a:latin typeface="Courier" pitchFamily="2" charset="0"/>
              </a:rPr>
              <a:t>wt</a:t>
            </a:r>
            <a:r>
              <a:rPr lang="en-US" dirty="0">
                <a:solidFill>
                  <a:srgbClr val="0432FF"/>
                </a:solidFill>
                <a:latin typeface="Courier" pitchFamily="2" charset="0"/>
              </a:rPr>
              <a:t> / ht^2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432FF"/>
              </a:solidFill>
              <a:latin typeface="Courier" pitchFamily="2" charset="0"/>
            </a:endParaRPr>
          </a:p>
          <a:p>
            <a:pPr marL="0" indent="0" eaLnBrk="1" hangingPunct="1">
              <a:buSzPct val="125000"/>
              <a:buNone/>
              <a:defRPr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F2258-A0E0-0845-B71A-AB79D0914338}"/>
              </a:ext>
            </a:extLst>
          </p:cNvPr>
          <p:cNvSpPr txBox="1"/>
          <p:nvPr/>
        </p:nvSpPr>
        <p:spPr>
          <a:xfrm>
            <a:off x="1107440" y="3863181"/>
            <a:ext cx="6207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We want to update </a:t>
            </a:r>
            <a:r>
              <a:rPr lang="en-US" sz="2800" dirty="0" err="1">
                <a:latin typeface="Century Gothic" panose="020B0502020202020204" pitchFamily="34" charset="0"/>
              </a:rPr>
              <a:t>calcBMI</a:t>
            </a:r>
            <a:r>
              <a:rPr lang="en-US" sz="2800" dirty="0">
                <a:latin typeface="Century Gothic" panose="020B0502020202020204" pitchFamily="34" charset="0"/>
              </a:rPr>
              <a:t>() to work for metric system (kg and m) and the English system (</a:t>
            </a:r>
            <a:r>
              <a:rPr lang="en-US" sz="2800" dirty="0" err="1">
                <a:latin typeface="Century Gothic" panose="020B0502020202020204" pitchFamily="34" charset="0"/>
              </a:rPr>
              <a:t>lb</a:t>
            </a:r>
            <a:r>
              <a:rPr lang="en-US" sz="2800" dirty="0">
                <a:latin typeface="Century Gothic" panose="020B0502020202020204" pitchFamily="34" charset="0"/>
              </a:rPr>
              <a:t> and in)</a:t>
            </a:r>
          </a:p>
        </p:txBody>
      </p:sp>
    </p:spTree>
    <p:extLst>
      <p:ext uri="{BB962C8B-B14F-4D97-AF65-F5344CB8AC3E}">
        <p14:creationId xmlns:p14="http://schemas.microsoft.com/office/powerpoint/2010/main" val="3926114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74163-17CD-9A46-9063-54C9DA25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9201" name="Rectangle 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432FF"/>
                </a:solidFill>
                <a:latin typeface="Courier" pitchFamily="2" charset="0"/>
              </a:rPr>
              <a:t>calcBMI</a:t>
            </a:r>
            <a:r>
              <a:rPr lang="en-US" dirty="0">
                <a:solidFill>
                  <a:srgbClr val="0432FF"/>
                </a:solidFill>
                <a:latin typeface="Courier" pitchFamily="2" charset="0"/>
              </a:rPr>
              <a:t> = function(</a:t>
            </a:r>
            <a:r>
              <a:rPr lang="en-US" dirty="0" err="1">
                <a:solidFill>
                  <a:srgbClr val="0432FF"/>
                </a:solidFill>
                <a:latin typeface="Courier" pitchFamily="2" charset="0"/>
              </a:rPr>
              <a:t>wt</a:t>
            </a:r>
            <a:r>
              <a:rPr lang="en-US" dirty="0">
                <a:solidFill>
                  <a:srgbClr val="0432FF"/>
                </a:solidFill>
                <a:latin typeface="Courier" pitchFamily="2" charset="0"/>
              </a:rPr>
              <a:t>, </a:t>
            </a:r>
            <a:r>
              <a:rPr lang="en-US" dirty="0" err="1">
                <a:solidFill>
                  <a:srgbClr val="0432FF"/>
                </a:solidFill>
                <a:latin typeface="Courier" pitchFamily="2" charset="0"/>
              </a:rPr>
              <a:t>ht</a:t>
            </a:r>
            <a:r>
              <a:rPr lang="en-US" dirty="0">
                <a:solidFill>
                  <a:srgbClr val="0432FF"/>
                </a:solidFill>
                <a:latin typeface="Courier" pitchFamily="2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  <a:latin typeface="Courier" pitchFamily="2" charset="0"/>
              </a:rPr>
              <a:t> 703 * </a:t>
            </a:r>
            <a:r>
              <a:rPr lang="en-US" dirty="0" err="1">
                <a:solidFill>
                  <a:srgbClr val="0432FF"/>
                </a:solidFill>
                <a:latin typeface="Courier" pitchFamily="2" charset="0"/>
              </a:rPr>
              <a:t>wt</a:t>
            </a:r>
            <a:r>
              <a:rPr lang="en-US" dirty="0">
                <a:solidFill>
                  <a:srgbClr val="0432FF"/>
                </a:solidFill>
                <a:latin typeface="Courier" pitchFamily="2" charset="0"/>
              </a:rPr>
              <a:t> / ht^2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432FF"/>
              </a:solidFill>
              <a:latin typeface="Courier" pitchFamily="2" charset="0"/>
            </a:endParaRPr>
          </a:p>
          <a:p>
            <a:pPr marL="0" indent="0" eaLnBrk="1" hangingPunct="1">
              <a:buSzPct val="125000"/>
              <a:buNone/>
              <a:defRPr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F2258-A0E0-0845-B71A-AB79D0914338}"/>
              </a:ext>
            </a:extLst>
          </p:cNvPr>
          <p:cNvSpPr txBox="1"/>
          <p:nvPr/>
        </p:nvSpPr>
        <p:spPr>
          <a:xfrm>
            <a:off x="1107440" y="3863181"/>
            <a:ext cx="6207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How will we know which conversion the caller wants our function to perform? </a:t>
            </a:r>
          </a:p>
        </p:txBody>
      </p:sp>
    </p:spTree>
    <p:extLst>
      <p:ext uri="{BB962C8B-B14F-4D97-AF65-F5344CB8AC3E}">
        <p14:creationId xmlns:p14="http://schemas.microsoft.com/office/powerpoint/2010/main" val="1927659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74163-17CD-9A46-9063-54C9DA25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9201" name="Rectangle 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432FF"/>
                </a:solidFill>
                <a:latin typeface="Courier" pitchFamily="2" charset="0"/>
              </a:rPr>
              <a:t>calcBMI</a:t>
            </a:r>
            <a:r>
              <a:rPr lang="en-US" dirty="0">
                <a:solidFill>
                  <a:srgbClr val="0432FF"/>
                </a:solidFill>
                <a:latin typeface="Courier" pitchFamily="2" charset="0"/>
              </a:rPr>
              <a:t> = function(</a:t>
            </a:r>
            <a:r>
              <a:rPr lang="en-US" dirty="0" err="1">
                <a:solidFill>
                  <a:srgbClr val="0432FF"/>
                </a:solidFill>
                <a:latin typeface="Courier" pitchFamily="2" charset="0"/>
              </a:rPr>
              <a:t>wt</a:t>
            </a:r>
            <a:r>
              <a:rPr lang="en-US" dirty="0">
                <a:solidFill>
                  <a:srgbClr val="0432FF"/>
                </a:solidFill>
                <a:latin typeface="Courier" pitchFamily="2" charset="0"/>
              </a:rPr>
              <a:t>, </a:t>
            </a:r>
            <a:r>
              <a:rPr lang="en-US" dirty="0" err="1">
                <a:solidFill>
                  <a:srgbClr val="0432FF"/>
                </a:solidFill>
                <a:latin typeface="Courier" pitchFamily="2" charset="0"/>
              </a:rPr>
              <a:t>ht</a:t>
            </a:r>
            <a:r>
              <a:rPr lang="en-US" dirty="0">
                <a:solidFill>
                  <a:srgbClr val="0432FF"/>
                </a:solidFill>
                <a:latin typeface="Courier" pitchFamily="2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  <a:latin typeface="Courier" pitchFamily="2" charset="0"/>
              </a:rPr>
              <a:t> 703 * </a:t>
            </a:r>
            <a:r>
              <a:rPr lang="en-US" dirty="0" err="1">
                <a:solidFill>
                  <a:srgbClr val="0432FF"/>
                </a:solidFill>
                <a:latin typeface="Courier" pitchFamily="2" charset="0"/>
              </a:rPr>
              <a:t>wt</a:t>
            </a:r>
            <a:r>
              <a:rPr lang="en-US" dirty="0">
                <a:solidFill>
                  <a:srgbClr val="0432FF"/>
                </a:solidFill>
                <a:latin typeface="Courier" pitchFamily="2" charset="0"/>
              </a:rPr>
              <a:t> / ht^2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432FF"/>
              </a:solidFill>
              <a:latin typeface="Courier" pitchFamily="2" charset="0"/>
            </a:endParaRPr>
          </a:p>
          <a:p>
            <a:pPr marL="0" indent="0" eaLnBrk="1" hangingPunct="1">
              <a:buSzPct val="125000"/>
              <a:buNone/>
              <a:defRPr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F2258-A0E0-0845-B71A-AB79D0914338}"/>
              </a:ext>
            </a:extLst>
          </p:cNvPr>
          <p:cNvSpPr txBox="1"/>
          <p:nvPr/>
        </p:nvSpPr>
        <p:spPr>
          <a:xfrm>
            <a:off x="1107440" y="3863181"/>
            <a:ext cx="3606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Add a third argument to the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9DF8A-9D14-2F45-92B4-D187B96E755A}"/>
              </a:ext>
            </a:extLst>
          </p:cNvPr>
          <p:cNvSpPr txBox="1"/>
          <p:nvPr/>
        </p:nvSpPr>
        <p:spPr>
          <a:xfrm>
            <a:off x="5842000" y="3048000"/>
            <a:ext cx="302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pitchFamily="2" charset="0"/>
              </a:rPr>
              <a:t>metric = FALSE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273BC2-5876-7348-B91F-89871FE9BD40}"/>
              </a:ext>
            </a:extLst>
          </p:cNvPr>
          <p:cNvCxnSpPr>
            <a:cxnSpLocks/>
          </p:cNvCxnSpPr>
          <p:nvPr/>
        </p:nvCxnSpPr>
        <p:spPr>
          <a:xfrm flipH="1" flipV="1">
            <a:off x="6725920" y="2011680"/>
            <a:ext cx="589280" cy="1148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B5E561-D80D-024D-8918-F0DF4462130A}"/>
              </a:ext>
            </a:extLst>
          </p:cNvPr>
          <p:cNvSpPr txBox="1"/>
          <p:nvPr/>
        </p:nvSpPr>
        <p:spPr>
          <a:xfrm>
            <a:off x="5699760" y="3863181"/>
            <a:ext cx="3230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Default value provided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Default performs as the original version</a:t>
            </a:r>
          </a:p>
        </p:txBody>
      </p:sp>
    </p:spTree>
    <p:extLst>
      <p:ext uri="{BB962C8B-B14F-4D97-AF65-F5344CB8AC3E}">
        <p14:creationId xmlns:p14="http://schemas.microsoft.com/office/powerpoint/2010/main" val="2485130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74163-17CD-9A46-9063-54C9DA25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9201" name="Rectangle 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432FF"/>
                </a:solidFill>
                <a:latin typeface="Courier" pitchFamily="2" charset="0"/>
              </a:rPr>
              <a:t>calcBMI</a:t>
            </a:r>
            <a:r>
              <a:rPr lang="en-US" sz="2000" dirty="0">
                <a:solidFill>
                  <a:srgbClr val="0432FF"/>
                </a:solidFill>
                <a:latin typeface="Courier" pitchFamily="2" charset="0"/>
              </a:rPr>
              <a:t> = function(</a:t>
            </a:r>
            <a:r>
              <a:rPr lang="en-US" sz="2000" dirty="0" err="1">
                <a:solidFill>
                  <a:srgbClr val="0432FF"/>
                </a:solidFill>
                <a:latin typeface="Courier" pitchFamily="2" charset="0"/>
              </a:rPr>
              <a:t>wt</a:t>
            </a:r>
            <a:r>
              <a:rPr lang="en-US" sz="2000" dirty="0">
                <a:solidFill>
                  <a:srgbClr val="0432FF"/>
                </a:solidFill>
                <a:latin typeface="Courier" pitchFamily="2" charset="0"/>
              </a:rPr>
              <a:t>, </a:t>
            </a:r>
            <a:r>
              <a:rPr lang="en-US" sz="2000" dirty="0" err="1">
                <a:solidFill>
                  <a:srgbClr val="0432FF"/>
                </a:solidFill>
                <a:latin typeface="Courier" pitchFamily="2" charset="0"/>
              </a:rPr>
              <a:t>ht</a:t>
            </a:r>
            <a:r>
              <a:rPr lang="en-US" sz="2000" dirty="0">
                <a:solidFill>
                  <a:srgbClr val="0432FF"/>
                </a:solidFill>
                <a:latin typeface="Courier" pitchFamily="2" charset="0"/>
              </a:rPr>
              <a:t>, metric = FALSE) {</a:t>
            </a:r>
          </a:p>
          <a:p>
            <a:pPr marL="0" indent="0">
              <a:buNone/>
            </a:pPr>
            <a:endParaRPr lang="en-US" sz="2000" dirty="0">
              <a:solidFill>
                <a:srgbClr val="0432FF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432FF"/>
                </a:solidFill>
                <a:latin typeface="Courier" pitchFamily="2" charset="0"/>
              </a:rPr>
              <a:t>  if (metric)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432FF"/>
                </a:solidFill>
                <a:latin typeface="Courier" pitchFamily="2" charset="0"/>
              </a:rPr>
              <a:t>     </a:t>
            </a:r>
            <a:r>
              <a:rPr lang="en-US" sz="2000" dirty="0" err="1">
                <a:solidFill>
                  <a:srgbClr val="0432FF"/>
                </a:solidFill>
                <a:latin typeface="Courier" pitchFamily="2" charset="0"/>
              </a:rPr>
              <a:t>bmi</a:t>
            </a:r>
            <a:r>
              <a:rPr lang="en-US" sz="2000" dirty="0">
                <a:solidFill>
                  <a:srgbClr val="0432FF"/>
                </a:solidFill>
                <a:latin typeface="Courier" pitchFamily="2" charset="0"/>
              </a:rPr>
              <a:t> = </a:t>
            </a:r>
            <a:r>
              <a:rPr lang="en-US" sz="2000" dirty="0" err="1">
                <a:solidFill>
                  <a:srgbClr val="0432FF"/>
                </a:solidFill>
                <a:latin typeface="Courier" pitchFamily="2" charset="0"/>
              </a:rPr>
              <a:t>wt</a:t>
            </a:r>
            <a:r>
              <a:rPr lang="en-US" sz="2000" dirty="0">
                <a:solidFill>
                  <a:srgbClr val="0432FF"/>
                </a:solidFill>
                <a:latin typeface="Courier" pitchFamily="2" charset="0"/>
              </a:rPr>
              <a:t> / ht^2</a:t>
            </a:r>
          </a:p>
          <a:p>
            <a:pPr marL="0" indent="0">
              <a:buNone/>
            </a:pPr>
            <a:endParaRPr lang="en-US" sz="2000" dirty="0">
              <a:solidFill>
                <a:srgbClr val="0432FF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432FF"/>
                </a:solidFill>
                <a:latin typeface="Courier" pitchFamily="2" charset="0"/>
              </a:rPr>
              <a:t>  } else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432FF"/>
                </a:solidFill>
                <a:latin typeface="Courier" pitchFamily="2" charset="0"/>
              </a:rPr>
              <a:t>     </a:t>
            </a:r>
            <a:r>
              <a:rPr lang="en-US" sz="2000" dirty="0" err="1">
                <a:solidFill>
                  <a:srgbClr val="0432FF"/>
                </a:solidFill>
                <a:latin typeface="Courier" pitchFamily="2" charset="0"/>
              </a:rPr>
              <a:t>bmi</a:t>
            </a:r>
            <a:r>
              <a:rPr lang="en-US" sz="2000" dirty="0">
                <a:solidFill>
                  <a:srgbClr val="0432FF"/>
                </a:solidFill>
                <a:latin typeface="Courier" pitchFamily="2" charset="0"/>
              </a:rPr>
              <a:t> = 703 * </a:t>
            </a:r>
            <a:r>
              <a:rPr lang="en-US" sz="2000" dirty="0" err="1">
                <a:solidFill>
                  <a:srgbClr val="0432FF"/>
                </a:solidFill>
                <a:latin typeface="Courier" pitchFamily="2" charset="0"/>
              </a:rPr>
              <a:t>wt</a:t>
            </a:r>
            <a:r>
              <a:rPr lang="en-US" sz="2000" dirty="0">
                <a:solidFill>
                  <a:srgbClr val="0432FF"/>
                </a:solidFill>
                <a:latin typeface="Courier" pitchFamily="2" charset="0"/>
              </a:rPr>
              <a:t> / ht^2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432FF"/>
                </a:solidFill>
                <a:latin typeface="Courier" pitchFamily="2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432FF"/>
                </a:solidFill>
                <a:latin typeface="Courier" pitchFamily="2" charset="0"/>
              </a:rPr>
              <a:t>  return(</a:t>
            </a:r>
            <a:r>
              <a:rPr lang="en-US" sz="2000" dirty="0" err="1">
                <a:solidFill>
                  <a:srgbClr val="0432FF"/>
                </a:solidFill>
                <a:latin typeface="Courier" pitchFamily="2" charset="0"/>
              </a:rPr>
              <a:t>bmi</a:t>
            </a:r>
            <a:r>
              <a:rPr lang="en-US" sz="2000" dirty="0">
                <a:solidFill>
                  <a:srgbClr val="0432FF"/>
                </a:solidFill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432FF"/>
                </a:solidFill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432FF"/>
              </a:solidFill>
              <a:latin typeface="Courier" pitchFamily="2" charset="0"/>
            </a:endParaRPr>
          </a:p>
          <a:p>
            <a:pPr marL="0" indent="0" eaLnBrk="1" hangingPunct="1">
              <a:buSzPct val="12500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056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calcBMI</a:t>
            </a:r>
            <a:r>
              <a:rPr lang="en-US" sz="4000" dirty="0"/>
              <a:t>(h, w)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386963"/>
              </p:ext>
            </p:extLst>
          </p:nvPr>
        </p:nvGraphicFramePr>
        <p:xfrm>
          <a:off x="313766" y="1547748"/>
          <a:ext cx="8516468" cy="4765675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388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33318">
                <a:tc gridSpan="8">
                  <a:txBody>
                    <a:bodyPr/>
                    <a:lstStyle/>
                    <a:p>
                      <a:r>
                        <a:rPr lang="en-US" sz="2000" dirty="0" err="1"/>
                        <a:t>calcBMI</a:t>
                      </a:r>
                      <a:r>
                        <a:rPr lang="en-US" sz="2000" dirty="0"/>
                        <a:t> = function(</a:t>
                      </a:r>
                      <a:r>
                        <a:rPr lang="en-US" sz="2000" dirty="0" err="1"/>
                        <a:t>ht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wt</a:t>
                      </a:r>
                      <a:r>
                        <a:rPr lang="en-US" sz="2000" dirty="0"/>
                        <a:t>, metric = FALSE</a:t>
                      </a:r>
                      <a:r>
                        <a:rPr lang="en-US" sz="2000" baseline="0" dirty="0"/>
                        <a:t>) </a:t>
                      </a:r>
                      <a:r>
                        <a:rPr lang="en-US" sz="2000" dirty="0"/>
                        <a:t>{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latin typeface="Courier"/>
                          <a:cs typeface="Courier"/>
                        </a:rPr>
                        <a:t>if(metric) { 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31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  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bmi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=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/ ht^2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latin typeface="Courier"/>
                          <a:cs typeface="Courier"/>
                        </a:rPr>
                        <a:t>} else {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 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bmi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= 703 *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/ ht^2</a:t>
                      </a:r>
                      <a:endParaRPr lang="en-US" sz="20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  } </a:t>
                      </a:r>
                      <a:endParaRPr lang="en-US" sz="20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/>
                        <a:t> return(</a:t>
                      </a:r>
                      <a:r>
                        <a:rPr lang="en-US" sz="2000" dirty="0" err="1"/>
                        <a:t>bmi</a:t>
                      </a:r>
                      <a:r>
                        <a:rPr lang="en-US" sz="2000" dirty="0"/>
                        <a:t>)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318">
                <a:tc>
                  <a:txBody>
                    <a:bodyPr/>
                    <a:lstStyle/>
                    <a:p>
                      <a:pPr marL="0" marR="0" lvl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}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9131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9F4F7FF-1A57-6742-9A83-F7B085D2BDC8}"/>
              </a:ext>
            </a:extLst>
          </p:cNvPr>
          <p:cNvSpPr txBox="1"/>
          <p:nvPr/>
        </p:nvSpPr>
        <p:spPr>
          <a:xfrm>
            <a:off x="4206240" y="2133600"/>
            <a:ext cx="28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8FE377-A755-7644-89FB-9C050196417B}"/>
              </a:ext>
            </a:extLst>
          </p:cNvPr>
          <p:cNvSpPr txBox="1"/>
          <p:nvPr/>
        </p:nvSpPr>
        <p:spPr>
          <a:xfrm>
            <a:off x="4572000" y="3200400"/>
            <a:ext cx="28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B85C9-0B6D-8842-BBD5-B47E86C4E284}"/>
              </a:ext>
            </a:extLst>
          </p:cNvPr>
          <p:cNvSpPr txBox="1"/>
          <p:nvPr/>
        </p:nvSpPr>
        <p:spPr>
          <a:xfrm>
            <a:off x="4852416" y="3745919"/>
            <a:ext cx="28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3FC6F-8510-F942-BD84-A5B2D0739466}"/>
              </a:ext>
            </a:extLst>
          </p:cNvPr>
          <p:cNvSpPr txBox="1"/>
          <p:nvPr/>
        </p:nvSpPr>
        <p:spPr>
          <a:xfrm>
            <a:off x="5218176" y="4291438"/>
            <a:ext cx="28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7C3B19-6AEC-BC4D-AB67-0DF98F5E1887}"/>
              </a:ext>
            </a:extLst>
          </p:cNvPr>
          <p:cNvSpPr txBox="1"/>
          <p:nvPr/>
        </p:nvSpPr>
        <p:spPr>
          <a:xfrm>
            <a:off x="5498592" y="4790880"/>
            <a:ext cx="28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7800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calcBMI</a:t>
            </a:r>
            <a:r>
              <a:rPr lang="en-US" sz="4000" dirty="0"/>
              <a:t>(h, w, TRUE)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736654"/>
              </p:ext>
            </p:extLst>
          </p:nvPr>
        </p:nvGraphicFramePr>
        <p:xfrm>
          <a:off x="313766" y="1596516"/>
          <a:ext cx="8516468" cy="4765675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388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33318">
                <a:tc gridSpan="8">
                  <a:txBody>
                    <a:bodyPr/>
                    <a:lstStyle/>
                    <a:p>
                      <a:r>
                        <a:rPr lang="en-US" sz="2000" dirty="0" err="1"/>
                        <a:t>calcBMI</a:t>
                      </a:r>
                      <a:r>
                        <a:rPr lang="en-US" sz="2000" dirty="0"/>
                        <a:t> = function(</a:t>
                      </a:r>
                      <a:r>
                        <a:rPr lang="en-US" sz="2000" dirty="0" err="1"/>
                        <a:t>ht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wt</a:t>
                      </a:r>
                      <a:r>
                        <a:rPr lang="en-US" sz="2000" dirty="0"/>
                        <a:t>, metric = FALSE</a:t>
                      </a:r>
                      <a:r>
                        <a:rPr lang="en-US" sz="2000" baseline="0" dirty="0"/>
                        <a:t>) </a:t>
                      </a:r>
                      <a:r>
                        <a:rPr lang="en-US" sz="2000" dirty="0"/>
                        <a:t>{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latin typeface="Courier"/>
                          <a:cs typeface="Courier"/>
                        </a:rPr>
                        <a:t>if(metric) { 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31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  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bmi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=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/ ht^2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latin typeface="Courier"/>
                          <a:cs typeface="Courier"/>
                        </a:rPr>
                        <a:t>} else {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 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bmi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= 703 *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/ ht^2</a:t>
                      </a:r>
                      <a:endParaRPr lang="en-US" sz="20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  } </a:t>
                      </a:r>
                      <a:endParaRPr lang="en-US" sz="20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/>
                        <a:t> return(</a:t>
                      </a:r>
                      <a:r>
                        <a:rPr lang="en-US" sz="2000" dirty="0" err="1"/>
                        <a:t>bmi</a:t>
                      </a:r>
                      <a:r>
                        <a:rPr lang="en-US" sz="2000" dirty="0"/>
                        <a:t>)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318">
                <a:tc>
                  <a:txBody>
                    <a:bodyPr/>
                    <a:lstStyle/>
                    <a:p>
                      <a:pPr marL="0" marR="0" lvl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}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9131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3669C5-B8AF-3B45-BAF7-12B62D299703}"/>
              </a:ext>
            </a:extLst>
          </p:cNvPr>
          <p:cNvSpPr txBox="1"/>
          <p:nvPr/>
        </p:nvSpPr>
        <p:spPr>
          <a:xfrm>
            <a:off x="4181856" y="2185343"/>
            <a:ext cx="23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B39175-5A4E-B94F-9810-7B167A476B27}"/>
              </a:ext>
            </a:extLst>
          </p:cNvPr>
          <p:cNvSpPr txBox="1"/>
          <p:nvPr/>
        </p:nvSpPr>
        <p:spPr>
          <a:xfrm>
            <a:off x="4572000" y="2713171"/>
            <a:ext cx="23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9AC2C0-63A1-4341-A9EC-1AF601E6D194}"/>
              </a:ext>
            </a:extLst>
          </p:cNvPr>
          <p:cNvSpPr txBox="1"/>
          <p:nvPr/>
        </p:nvSpPr>
        <p:spPr>
          <a:xfrm>
            <a:off x="4913376" y="3249189"/>
            <a:ext cx="23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167443-AB3F-EA42-9B6A-9C221762A944}"/>
              </a:ext>
            </a:extLst>
          </p:cNvPr>
          <p:cNvSpPr txBox="1"/>
          <p:nvPr/>
        </p:nvSpPr>
        <p:spPr>
          <a:xfrm>
            <a:off x="5248656" y="4340803"/>
            <a:ext cx="23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5D9784-42C8-214E-B8AB-57B97C98186B}"/>
              </a:ext>
            </a:extLst>
          </p:cNvPr>
          <p:cNvSpPr txBox="1"/>
          <p:nvPr/>
        </p:nvSpPr>
        <p:spPr>
          <a:xfrm flipV="1">
            <a:off x="5480304" y="4862534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0654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E7B6-B37E-D04D-9319-10682688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syntax</a:t>
            </a:r>
          </a:p>
        </p:txBody>
      </p:sp>
      <p:sp>
        <p:nvSpPr>
          <p:cNvPr id="180225" name="Rectangle 1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buNone/>
              <a:defRPr/>
            </a:pPr>
            <a:endParaRPr lang="en-US" sz="2400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en-US" sz="3100" dirty="0">
                <a:solidFill>
                  <a:srgbClr val="0000FF"/>
                </a:solidFill>
                <a:latin typeface="Courier" pitchFamily="2" charset="0"/>
                <a:cs typeface="Monaco" charset="0"/>
                <a:sym typeface="Monaco" charset="0"/>
              </a:rPr>
              <a:t>if ( condition ) {</a:t>
            </a:r>
            <a:endParaRPr lang="en-US" sz="3100" dirty="0">
              <a:solidFill>
                <a:srgbClr val="0000FF"/>
              </a:solidFill>
              <a:latin typeface="Courier" pitchFamily="2" charset="0"/>
              <a:sym typeface="Monaco" charset="0"/>
            </a:endParaRPr>
          </a:p>
          <a:p>
            <a:pPr marL="0" lvl="1" indent="0" eaLnBrk="1" hangingPunct="1">
              <a:buNone/>
              <a:defRPr/>
            </a:pPr>
            <a:r>
              <a:rPr lang="en-US" sz="3100" dirty="0">
                <a:solidFill>
                  <a:srgbClr val="0000FF"/>
                </a:solidFill>
                <a:latin typeface="Courier" pitchFamily="2" charset="0"/>
                <a:cs typeface="Monaco" charset="0"/>
                <a:sym typeface="Monaco" charset="0"/>
              </a:rPr>
              <a:t>    true block</a:t>
            </a:r>
            <a:endParaRPr lang="en-US" sz="3100" dirty="0">
              <a:solidFill>
                <a:srgbClr val="0000FF"/>
              </a:solidFill>
              <a:latin typeface="Courier" pitchFamily="2" charset="0"/>
              <a:sym typeface="Monaco" charset="0"/>
            </a:endParaRPr>
          </a:p>
          <a:p>
            <a:pPr marL="0" lvl="1" indent="0" eaLnBrk="1" hangingPunct="1">
              <a:buNone/>
              <a:defRPr/>
            </a:pPr>
            <a:r>
              <a:rPr lang="en-US" sz="3100" dirty="0">
                <a:solidFill>
                  <a:srgbClr val="0000FF"/>
                </a:solidFill>
                <a:latin typeface="Courier" pitchFamily="2" charset="0"/>
                <a:cs typeface="Monaco" charset="0"/>
                <a:sym typeface="Monaco" charset="0"/>
              </a:rPr>
              <a:t>} else {</a:t>
            </a:r>
            <a:endParaRPr lang="en-US" sz="3100" dirty="0">
              <a:solidFill>
                <a:srgbClr val="0000FF"/>
              </a:solidFill>
              <a:latin typeface="Courier" pitchFamily="2" charset="0"/>
              <a:sym typeface="Monaco" charset="0"/>
            </a:endParaRPr>
          </a:p>
          <a:p>
            <a:pPr marL="0" lvl="1" indent="0" eaLnBrk="1" hangingPunct="1">
              <a:buNone/>
              <a:defRPr/>
            </a:pPr>
            <a:r>
              <a:rPr lang="en-US" sz="3100" dirty="0">
                <a:solidFill>
                  <a:srgbClr val="0000FF"/>
                </a:solidFill>
                <a:latin typeface="Courier" pitchFamily="2" charset="0"/>
                <a:cs typeface="Monaco" charset="0"/>
                <a:sym typeface="Monaco" charset="0"/>
              </a:rPr>
              <a:t>  false block</a:t>
            </a:r>
            <a:endParaRPr lang="en-US" sz="3100" dirty="0">
              <a:solidFill>
                <a:srgbClr val="0000FF"/>
              </a:solidFill>
              <a:latin typeface="Courier" pitchFamily="2" charset="0"/>
              <a:sym typeface="Monaco" charset="0"/>
            </a:endParaRPr>
          </a:p>
          <a:p>
            <a:pPr marL="0" lvl="1" indent="0" eaLnBrk="1" hangingPunct="1">
              <a:buNone/>
              <a:defRPr/>
            </a:pPr>
            <a:r>
              <a:rPr lang="en-US" sz="3100" dirty="0">
                <a:solidFill>
                  <a:srgbClr val="0000FF"/>
                </a:solidFill>
                <a:latin typeface="Courier" pitchFamily="2" charset="0"/>
                <a:cs typeface="Monaco" charset="0"/>
                <a:sym typeface="Monaco" charset="0"/>
              </a:rPr>
              <a:t>}</a:t>
            </a:r>
            <a:endParaRPr lang="en-US" sz="3100" dirty="0">
              <a:solidFill>
                <a:srgbClr val="0000FF"/>
              </a:solidFill>
              <a:latin typeface="Courier" pitchFamily="2" charset="0"/>
              <a:sym typeface="Monaco" charset="0"/>
            </a:endParaRPr>
          </a:p>
          <a:p>
            <a:pPr marL="0" lvl="1" indent="0" eaLnBrk="1" hangingPunct="1">
              <a:defRPr/>
            </a:pPr>
            <a:endParaRPr lang="en-US" sz="1700" dirty="0">
              <a:latin typeface="Monaco" charset="0"/>
              <a:sym typeface="Monaco" charset="0"/>
            </a:endParaRPr>
          </a:p>
          <a:p>
            <a:pPr marL="514350" lvl="1" indent="-514350" eaLnBrk="1" hangingPunct="1">
              <a:buFont typeface="+mj-lt"/>
              <a:buAutoNum type="arabicPeriod"/>
              <a:defRPr/>
            </a:pPr>
            <a:r>
              <a:rPr lang="en-US" dirty="0"/>
              <a:t>Condition is evaluated. </a:t>
            </a:r>
          </a:p>
          <a:p>
            <a:pPr marL="514350" lvl="1" indent="-514350" eaLnBrk="1" hangingPunct="1">
              <a:buFont typeface="+mj-lt"/>
              <a:buAutoNum type="arabicPeriod"/>
              <a:defRPr/>
            </a:pPr>
            <a:r>
              <a:rPr lang="en-US" dirty="0"/>
              <a:t>If TRUE then statements in true block are evaluated</a:t>
            </a:r>
          </a:p>
          <a:p>
            <a:pPr marL="514350" lvl="1" indent="-514350" eaLnBrk="1" hangingPunct="1">
              <a:buFont typeface="+mj-lt"/>
              <a:buAutoNum type="arabicPeriod"/>
              <a:defRPr/>
            </a:pPr>
            <a:r>
              <a:rPr lang="en-US" dirty="0"/>
              <a:t>If FALSE then false block code is evaluated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9375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cs typeface="Century Gothic"/>
              </a:rPr>
              <a:t>Domain Knowledge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Content Placeholder 3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15" indent="0">
              <a:buNone/>
            </a:pPr>
            <a:r>
              <a:rPr lang="en-US" dirty="0"/>
              <a:t>Consult SF food safety</a:t>
            </a:r>
            <a:br>
              <a:rPr lang="en-US" dirty="0"/>
            </a:br>
            <a:r>
              <a:rPr lang="en-US" dirty="0"/>
              <a:t>website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448" y="857250"/>
            <a:ext cx="5124395" cy="452795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/>
            <a:lightRig rig="threePt" dir="t"/>
          </a:scene3d>
        </p:spPr>
      </p:pic>
      <p:sp>
        <p:nvSpPr>
          <p:cNvPr id="22" name="Rectangle 21"/>
          <p:cNvSpPr/>
          <p:nvPr/>
        </p:nvSpPr>
        <p:spPr>
          <a:xfrm rot="1395990">
            <a:off x="4930875" y="5162692"/>
            <a:ext cx="267573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hlinkClick r:id="rId3"/>
              </a:rPr>
              <a:t>https://www.sfdph.org/dph/EH/Food/Score/</a:t>
            </a:r>
            <a:r>
              <a:rPr lang="en-US" sz="1050" dirty="0"/>
              <a:t> 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alphaModFix amt="93000"/>
          </a:blip>
          <a:srcRect l="1167" t="51401" r="29681" b="22898"/>
          <a:stretch/>
        </p:blipFill>
        <p:spPr>
          <a:xfrm>
            <a:off x="324886" y="2991443"/>
            <a:ext cx="8395352" cy="275699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0" dist="584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0" name="Rectangle 39"/>
          <p:cNvSpPr/>
          <p:nvPr/>
        </p:nvSpPr>
        <p:spPr>
          <a:xfrm>
            <a:off x="655982" y="3646353"/>
            <a:ext cx="655982" cy="3975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&gt; 90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486691" y="3805378"/>
            <a:ext cx="3060996" cy="2385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May </a:t>
            </a:r>
            <a:r>
              <a:rPr lang="en-US" sz="1350"/>
              <a:t>have high risk violations</a:t>
            </a:r>
            <a:endParaRPr lang="en-US" sz="135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2">
            <a:alphaModFix amt="93000"/>
          </a:blip>
          <a:srcRect l="72128" t="26708" r="2036" b="55732"/>
          <a:stretch/>
        </p:blipFill>
        <p:spPr>
          <a:xfrm>
            <a:off x="9296954" y="1680427"/>
            <a:ext cx="3747545" cy="225061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0" dist="584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5283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E7B6-B37E-D04D-9319-10682688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Condition</a:t>
            </a:r>
          </a:p>
        </p:txBody>
      </p:sp>
      <p:sp>
        <p:nvSpPr>
          <p:cNvPr id="180225" name="Rectangle 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Ø"/>
              <a:defRPr/>
            </a:pPr>
            <a:r>
              <a:rPr lang="en-US" dirty="0"/>
              <a:t>The condition must result in a single TRUE or FALSE</a:t>
            </a:r>
          </a:p>
          <a:p>
            <a:pPr marL="457200" lvl="1" indent="-457200">
              <a:buFont typeface="Wingdings" pitchFamily="2" charset="2"/>
              <a:buChar char="Ø"/>
              <a:defRPr/>
            </a:pPr>
            <a:r>
              <a:rPr lang="en-US" dirty="0"/>
              <a:t>When the result is a logical of length &gt; 1, then only the first element is used </a:t>
            </a:r>
          </a:p>
          <a:p>
            <a:pPr marL="457200" lvl="1" indent="-457200">
              <a:buFont typeface="Wingdings" pitchFamily="2" charset="2"/>
              <a:buChar char="Ø"/>
              <a:defRPr/>
            </a:pPr>
            <a:r>
              <a:rPr lang="en-US" dirty="0"/>
              <a:t>When the result is numeric, then 0 is FALSE and any other number is TRUE. </a:t>
            </a:r>
          </a:p>
          <a:p>
            <a:pPr marL="457200" lvl="1" indent="-457200">
              <a:buFont typeface="Wingdings" pitchFamily="2" charset="2"/>
              <a:buChar char="Ø"/>
              <a:defRPr/>
            </a:pPr>
            <a:r>
              <a:rPr lang="en-US" dirty="0"/>
              <a:t>When the result is not logical or numeric, or if it is NA, then you get an error.</a:t>
            </a:r>
          </a:p>
          <a:p>
            <a:pPr marL="0" lvl="1" indent="0">
              <a:buNone/>
              <a:defRPr/>
            </a:pPr>
            <a:endParaRPr lang="en-US" dirty="0"/>
          </a:p>
          <a:p>
            <a:pPr marL="0" lvl="1" indent="0" eaLnBrk="1" hangingPunct="1">
              <a:buNone/>
              <a:defRPr/>
            </a:pPr>
            <a:endParaRPr lang="en-US" sz="1700" dirty="0">
              <a:latin typeface="Monaco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090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CF0B-3EB8-744A-8C0D-29BAC57EB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182273" name="Rectangle 1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eaLnBrk="1" hangingPunct="1">
              <a:buNone/>
              <a:defRPr/>
            </a:pPr>
            <a:r>
              <a:rPr lang="en-US" dirty="0"/>
              <a:t>The result of an if/else statement can be assigned.  </a:t>
            </a:r>
          </a:p>
          <a:p>
            <a:pPr marL="0" indent="0" eaLnBrk="1" hangingPunct="1">
              <a:buNone/>
              <a:defRPr/>
            </a:pPr>
            <a:endParaRPr lang="en-US" dirty="0"/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if ( metric) { </a:t>
            </a: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bmi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wt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/ht^2</a:t>
            </a: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 else {</a:t>
            </a: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bmi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= 703 * </a:t>
            </a:r>
            <a:r>
              <a:rPr lang="en-US" sz="24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wt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/ht^2</a:t>
            </a: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</a:t>
            </a:r>
            <a:endParaRPr lang="en-US" sz="2400" dirty="0"/>
          </a:p>
          <a:p>
            <a:pPr marL="0" indent="0" eaLnBrk="1" hangingPunct="1">
              <a:defRPr/>
            </a:pPr>
            <a:endParaRPr lang="en-US" dirty="0"/>
          </a:p>
          <a:p>
            <a:pPr marL="0" indent="0" eaLnBrk="1" hangingPunct="1">
              <a:buNone/>
              <a:defRPr/>
            </a:pPr>
            <a:r>
              <a:rPr lang="en-US" sz="24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bmi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= if (metric) {</a:t>
            </a:r>
          </a:p>
          <a:p>
            <a:pPr marL="0" indent="0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wt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/ht^2</a:t>
            </a: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 else {</a:t>
            </a:r>
          </a:p>
          <a:p>
            <a:pPr marL="0" indent="0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703 * </a:t>
            </a:r>
            <a:r>
              <a:rPr lang="en-US" sz="24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wt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/ht^2</a:t>
            </a: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03645D-F177-5546-9309-7384D7ED07D6}"/>
              </a:ext>
            </a:extLst>
          </p:cNvPr>
          <p:cNvSpPr txBox="1"/>
          <p:nvPr/>
        </p:nvSpPr>
        <p:spPr>
          <a:xfrm>
            <a:off x="5130800" y="3108960"/>
            <a:ext cx="2824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These two if/else statements yield the same value for </a:t>
            </a:r>
            <a:r>
              <a:rPr lang="en-US" sz="2400" dirty="0" err="1"/>
              <a:t>bmi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3078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CF0B-3EB8-744A-8C0D-29BAC57EB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{ }</a:t>
            </a:r>
          </a:p>
        </p:txBody>
      </p:sp>
      <p:sp>
        <p:nvSpPr>
          <p:cNvPr id="182273" name="Rectangle 1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83480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None/>
              <a:defRPr/>
            </a:pPr>
            <a:r>
              <a:rPr lang="en-US" dirty="0"/>
              <a:t>When the block of code is one line, then no need for { }. </a:t>
            </a:r>
            <a:endParaRPr lang="en-US" dirty="0">
              <a:sym typeface="Monaco" charset="0"/>
            </a:endParaRP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if (metric) </a:t>
            </a:r>
            <a:r>
              <a:rPr lang="en-US" sz="24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wt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/ht^2 else 703*</a:t>
            </a:r>
            <a:r>
              <a:rPr lang="en-US" sz="24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wt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/ht^2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buNone/>
              <a:defRPr/>
            </a:pP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buNone/>
              <a:defRPr/>
            </a:pPr>
            <a:r>
              <a:rPr lang="en-US" dirty="0">
                <a:latin typeface="Century Gothic" panose="020B0502020202020204" pitchFamily="34" charset="0"/>
                <a:sym typeface="Monaco" charset="0"/>
              </a:rPr>
              <a:t>But, can lead to unexpected results:</a:t>
            </a:r>
          </a:p>
          <a:p>
            <a:pPr marL="0" indent="0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if (metric) </a:t>
            </a:r>
            <a:r>
              <a:rPr lang="en-US" sz="24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wt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/ht^2 </a:t>
            </a:r>
          </a:p>
          <a:p>
            <a:pPr marL="0" indent="0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else 703*</a:t>
            </a:r>
            <a:r>
              <a:rPr lang="en-US" sz="24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wt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/ht^2</a:t>
            </a:r>
          </a:p>
          <a:p>
            <a:pPr marL="0" indent="0">
              <a:buNone/>
              <a:defRPr/>
            </a:pPr>
            <a:endParaRPr lang="en-US" sz="2400" dirty="0">
              <a:solidFill>
                <a:srgbClr val="0000FF"/>
              </a:solidFill>
              <a:latin typeface="Monaco" charset="0"/>
              <a:cs typeface="Monaco" charset="0"/>
              <a:sym typeface="Monaco" charset="0"/>
            </a:endParaRPr>
          </a:p>
          <a:p>
            <a:pPr marL="0" indent="0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if (metric) { </a:t>
            </a:r>
          </a:p>
          <a:p>
            <a:pPr marL="0" indent="0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wt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/ht^2</a:t>
            </a:r>
          </a:p>
          <a:p>
            <a:pPr marL="0" indent="0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</a:t>
            </a:r>
          </a:p>
          <a:p>
            <a:pPr marL="0" indent="0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else {</a:t>
            </a:r>
          </a:p>
          <a:p>
            <a:pPr marL="0" indent="0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703*</a:t>
            </a:r>
            <a:r>
              <a:rPr lang="en-US" sz="24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wt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/ht^2</a:t>
            </a:r>
          </a:p>
          <a:p>
            <a:pPr marL="0" indent="0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sym typeface="Monaco" charset="0"/>
              </a:rPr>
              <a:t>}</a:t>
            </a:r>
          </a:p>
          <a:p>
            <a:pPr marL="0" indent="0">
              <a:buNone/>
              <a:defRPr/>
            </a:pP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buNone/>
              <a:defRPr/>
            </a:pPr>
            <a:endParaRPr lang="en-US" sz="2400" dirty="0">
              <a:latin typeface="Century Gothic" panose="020B0502020202020204" pitchFamily="34" charset="0"/>
              <a:sym typeface="Monaco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4103A-D795-DD42-AF99-5FD5DBCE5D61}"/>
              </a:ext>
            </a:extLst>
          </p:cNvPr>
          <p:cNvSpPr txBox="1"/>
          <p:nvPr/>
        </p:nvSpPr>
        <p:spPr>
          <a:xfrm>
            <a:off x="4064000" y="3848100"/>
            <a:ext cx="4368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These may result in errors, when the code is part of a function or larger block of code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Recommend to use {} or drop only when all the code is on one line</a:t>
            </a:r>
          </a:p>
        </p:txBody>
      </p:sp>
    </p:spTree>
    <p:extLst>
      <p:ext uri="{BB962C8B-B14F-4D97-AF65-F5344CB8AC3E}">
        <p14:creationId xmlns:p14="http://schemas.microsoft.com/office/powerpoint/2010/main" val="4639595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74163-17CD-9A46-9063-54C9DA25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9201" name="Rectangle 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432FF"/>
                </a:solidFill>
                <a:latin typeface="Courier" pitchFamily="2" charset="0"/>
              </a:rPr>
              <a:t>calcBMI</a:t>
            </a:r>
            <a:r>
              <a:rPr lang="en-US" dirty="0">
                <a:solidFill>
                  <a:srgbClr val="0432FF"/>
                </a:solidFill>
                <a:latin typeface="Courier" pitchFamily="2" charset="0"/>
              </a:rPr>
              <a:t> = function(</a:t>
            </a:r>
            <a:r>
              <a:rPr lang="en-US" dirty="0" err="1">
                <a:solidFill>
                  <a:srgbClr val="0432FF"/>
                </a:solidFill>
                <a:latin typeface="Courier" pitchFamily="2" charset="0"/>
              </a:rPr>
              <a:t>wt</a:t>
            </a:r>
            <a:r>
              <a:rPr lang="en-US" dirty="0">
                <a:solidFill>
                  <a:srgbClr val="0432FF"/>
                </a:solidFill>
                <a:latin typeface="Courier" pitchFamily="2" charset="0"/>
              </a:rPr>
              <a:t>, </a:t>
            </a:r>
            <a:r>
              <a:rPr lang="en-US" dirty="0" err="1">
                <a:solidFill>
                  <a:srgbClr val="0432FF"/>
                </a:solidFill>
                <a:latin typeface="Courier" pitchFamily="2" charset="0"/>
              </a:rPr>
              <a:t>ht</a:t>
            </a:r>
            <a:r>
              <a:rPr lang="en-US" dirty="0">
                <a:solidFill>
                  <a:srgbClr val="0432FF"/>
                </a:solidFill>
                <a:latin typeface="Courier" pitchFamily="2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  <a:latin typeface="Courier" pitchFamily="2" charset="0"/>
              </a:rPr>
              <a:t> 703 * </a:t>
            </a:r>
            <a:r>
              <a:rPr lang="en-US" dirty="0" err="1">
                <a:solidFill>
                  <a:srgbClr val="0432FF"/>
                </a:solidFill>
                <a:latin typeface="Courier" pitchFamily="2" charset="0"/>
              </a:rPr>
              <a:t>wt</a:t>
            </a:r>
            <a:r>
              <a:rPr lang="en-US" dirty="0">
                <a:solidFill>
                  <a:srgbClr val="0432FF"/>
                </a:solidFill>
                <a:latin typeface="Courier" pitchFamily="2" charset="0"/>
              </a:rPr>
              <a:t> / ht^2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432FF"/>
              </a:solidFill>
              <a:latin typeface="Courier" pitchFamily="2" charset="0"/>
            </a:endParaRPr>
          </a:p>
          <a:p>
            <a:pPr marL="0" indent="0" eaLnBrk="1" hangingPunct="1">
              <a:buSzPct val="125000"/>
              <a:buNone/>
              <a:defRPr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F2258-A0E0-0845-B71A-AB79D0914338}"/>
              </a:ext>
            </a:extLst>
          </p:cNvPr>
          <p:cNvSpPr txBox="1"/>
          <p:nvPr/>
        </p:nvSpPr>
        <p:spPr>
          <a:xfrm>
            <a:off x="1107440" y="3863181"/>
            <a:ext cx="6207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Suppose we want to check that </a:t>
            </a:r>
            <a:r>
              <a:rPr lang="en-US" sz="2800" dirty="0" err="1">
                <a:latin typeface="Century Gothic" panose="020B0502020202020204" pitchFamily="34" charset="0"/>
              </a:rPr>
              <a:t>wt</a:t>
            </a:r>
            <a:r>
              <a:rPr lang="en-US" sz="2800" dirty="0">
                <a:latin typeface="Century Gothic" panose="020B0502020202020204" pitchFamily="34" charset="0"/>
              </a:rPr>
              <a:t> and </a:t>
            </a:r>
            <a:r>
              <a:rPr lang="en-US" sz="2800" dirty="0" err="1">
                <a:latin typeface="Century Gothic" panose="020B0502020202020204" pitchFamily="34" charset="0"/>
              </a:rPr>
              <a:t>ht</a:t>
            </a:r>
            <a:r>
              <a:rPr lang="en-US" sz="2800" dirty="0">
                <a:latin typeface="Century Gothic" panose="020B0502020202020204" pitchFamily="34" charset="0"/>
              </a:rPr>
              <a:t> are numeric </a:t>
            </a:r>
          </a:p>
        </p:txBody>
      </p:sp>
    </p:spTree>
    <p:extLst>
      <p:ext uri="{BB962C8B-B14F-4D97-AF65-F5344CB8AC3E}">
        <p14:creationId xmlns:p14="http://schemas.microsoft.com/office/powerpoint/2010/main" val="157700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74163-17CD-9A46-9063-54C9DA25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9201" name="Rectangle 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432FF"/>
                </a:solidFill>
                <a:latin typeface="Courier" pitchFamily="2" charset="0"/>
              </a:rPr>
              <a:t>calcBMI</a:t>
            </a:r>
            <a:r>
              <a:rPr lang="en-US" dirty="0">
                <a:solidFill>
                  <a:srgbClr val="0432FF"/>
                </a:solidFill>
                <a:latin typeface="Courier" pitchFamily="2" charset="0"/>
              </a:rPr>
              <a:t> = function(</a:t>
            </a:r>
            <a:r>
              <a:rPr lang="en-US" dirty="0" err="1">
                <a:solidFill>
                  <a:srgbClr val="0432FF"/>
                </a:solidFill>
                <a:latin typeface="Courier" pitchFamily="2" charset="0"/>
              </a:rPr>
              <a:t>wt</a:t>
            </a:r>
            <a:r>
              <a:rPr lang="en-US" dirty="0">
                <a:solidFill>
                  <a:srgbClr val="0432FF"/>
                </a:solidFill>
                <a:latin typeface="Courier" pitchFamily="2" charset="0"/>
              </a:rPr>
              <a:t>, </a:t>
            </a:r>
            <a:r>
              <a:rPr lang="en-US" dirty="0" err="1">
                <a:solidFill>
                  <a:srgbClr val="0432FF"/>
                </a:solidFill>
                <a:latin typeface="Courier" pitchFamily="2" charset="0"/>
              </a:rPr>
              <a:t>ht</a:t>
            </a:r>
            <a:r>
              <a:rPr lang="en-US" dirty="0">
                <a:solidFill>
                  <a:srgbClr val="0432FF"/>
                </a:solidFill>
                <a:latin typeface="Courier" pitchFamily="2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  <a:latin typeface="Courier" pitchFamily="2" charset="0"/>
              </a:rPr>
              <a:t>   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  <a:latin typeface="Courier" pitchFamily="2" charset="0"/>
              </a:rPr>
              <a:t>   703 * </a:t>
            </a:r>
            <a:r>
              <a:rPr lang="en-US" dirty="0" err="1">
                <a:solidFill>
                  <a:srgbClr val="0432FF"/>
                </a:solidFill>
                <a:latin typeface="Courier" pitchFamily="2" charset="0"/>
              </a:rPr>
              <a:t>wt</a:t>
            </a:r>
            <a:r>
              <a:rPr lang="en-US" dirty="0">
                <a:solidFill>
                  <a:srgbClr val="0432FF"/>
                </a:solidFill>
                <a:latin typeface="Courier" pitchFamily="2" charset="0"/>
              </a:rPr>
              <a:t>/ht^2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432FF"/>
              </a:solidFill>
              <a:latin typeface="Courier" pitchFamily="2" charset="0"/>
            </a:endParaRPr>
          </a:p>
          <a:p>
            <a:pPr marL="0" indent="0" eaLnBrk="1" hangingPunct="1">
              <a:buSzPct val="125000"/>
              <a:buNone/>
              <a:defRPr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F2258-A0E0-0845-B71A-AB79D0914338}"/>
              </a:ext>
            </a:extLst>
          </p:cNvPr>
          <p:cNvSpPr txBox="1"/>
          <p:nvPr/>
        </p:nvSpPr>
        <p:spPr>
          <a:xfrm>
            <a:off x="5806440" y="2774443"/>
            <a:ext cx="28092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Add a check before continuing with the calculation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273BC2-5876-7348-B91F-89871FE9BD40}"/>
              </a:ext>
            </a:extLst>
          </p:cNvPr>
          <p:cNvCxnSpPr>
            <a:cxnSpLocks/>
          </p:cNvCxnSpPr>
          <p:nvPr/>
        </p:nvCxnSpPr>
        <p:spPr>
          <a:xfrm flipH="1" flipV="1">
            <a:off x="3393440" y="2743200"/>
            <a:ext cx="2413000" cy="7237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174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74163-17CD-9A46-9063-54C9DA25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9201" name="Rectangle 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432FF"/>
                </a:solidFill>
                <a:latin typeface="Courier" pitchFamily="2" charset="0"/>
              </a:rPr>
              <a:t>calcBMI</a:t>
            </a:r>
            <a:r>
              <a:rPr lang="en-US" sz="2400" dirty="0">
                <a:solidFill>
                  <a:srgbClr val="0432FF"/>
                </a:solidFill>
                <a:latin typeface="Courier" pitchFamily="2" charset="0"/>
              </a:rPr>
              <a:t> = function(</a:t>
            </a:r>
            <a:r>
              <a:rPr lang="en-US" sz="2400" dirty="0" err="1">
                <a:solidFill>
                  <a:srgbClr val="0432FF"/>
                </a:solidFill>
                <a:latin typeface="Courier" pitchFamily="2" charset="0"/>
              </a:rPr>
              <a:t>wt</a:t>
            </a:r>
            <a:r>
              <a:rPr lang="en-US" sz="2400" dirty="0">
                <a:solidFill>
                  <a:srgbClr val="0432FF"/>
                </a:solidFill>
                <a:latin typeface="Courier" pitchFamily="2" charset="0"/>
              </a:rPr>
              <a:t>, </a:t>
            </a:r>
            <a:r>
              <a:rPr lang="en-US" sz="2400" dirty="0" err="1">
                <a:solidFill>
                  <a:srgbClr val="0432FF"/>
                </a:solidFill>
                <a:latin typeface="Courier" pitchFamily="2" charset="0"/>
              </a:rPr>
              <a:t>ht</a:t>
            </a:r>
            <a:r>
              <a:rPr lang="en-US" sz="2400" dirty="0">
                <a:solidFill>
                  <a:srgbClr val="0432FF"/>
                </a:solidFill>
                <a:latin typeface="Courier" pitchFamily="2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432FF"/>
                </a:solidFill>
                <a:latin typeface="Courier" pitchFamily="2" charset="0"/>
              </a:rPr>
              <a:t>   if (!(</a:t>
            </a:r>
            <a:r>
              <a:rPr lang="en-US" sz="2400" dirty="0" err="1">
                <a:solidFill>
                  <a:srgbClr val="0432FF"/>
                </a:solidFill>
                <a:latin typeface="Courier" pitchFamily="2" charset="0"/>
              </a:rPr>
              <a:t>is.numeric</a:t>
            </a:r>
            <a:r>
              <a:rPr lang="en-US" sz="2400" dirty="0">
                <a:solidFill>
                  <a:srgbClr val="0432FF"/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rgbClr val="0432FF"/>
                </a:solidFill>
                <a:latin typeface="Courier" pitchFamily="2" charset="0"/>
              </a:rPr>
              <a:t>ht</a:t>
            </a:r>
            <a:r>
              <a:rPr lang="en-US" sz="2400" dirty="0">
                <a:solidFill>
                  <a:srgbClr val="0432FF"/>
                </a:solidFill>
                <a:latin typeface="Courier" pitchFamily="2" charset="0"/>
              </a:rPr>
              <a:t>) &amp; </a:t>
            </a:r>
            <a:r>
              <a:rPr lang="en-US" sz="2400" dirty="0" err="1">
                <a:solidFill>
                  <a:srgbClr val="0432FF"/>
                </a:solidFill>
                <a:latin typeface="Courier" pitchFamily="2" charset="0"/>
              </a:rPr>
              <a:t>is.numeric</a:t>
            </a:r>
            <a:r>
              <a:rPr lang="en-US" sz="2400" dirty="0">
                <a:solidFill>
                  <a:srgbClr val="0432FF"/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rgbClr val="0432FF"/>
                </a:solidFill>
                <a:latin typeface="Courier" pitchFamily="2" charset="0"/>
              </a:rPr>
              <a:t>wt</a:t>
            </a:r>
            <a:r>
              <a:rPr lang="en-US" sz="2400" dirty="0">
                <a:solidFill>
                  <a:srgbClr val="0432FF"/>
                </a:solidFill>
                <a:latin typeface="Courier" pitchFamily="2" charset="0"/>
              </a:rPr>
              <a:t>)))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432FF"/>
                </a:solidFill>
                <a:latin typeface="Courier" pitchFamily="2" charset="0"/>
              </a:rPr>
              <a:t>     stop(“</a:t>
            </a:r>
            <a:r>
              <a:rPr lang="en-US" sz="2400" dirty="0" err="1">
                <a:solidFill>
                  <a:srgbClr val="0432FF"/>
                </a:solidFill>
                <a:latin typeface="Courier" pitchFamily="2" charset="0"/>
              </a:rPr>
              <a:t>ht</a:t>
            </a:r>
            <a:r>
              <a:rPr lang="en-US" sz="2400" dirty="0">
                <a:solidFill>
                  <a:srgbClr val="0432FF"/>
                </a:solidFill>
                <a:latin typeface="Courier" pitchFamily="2" charset="0"/>
              </a:rPr>
              <a:t> and </a:t>
            </a:r>
            <a:r>
              <a:rPr lang="en-US" sz="2400" dirty="0" err="1">
                <a:solidFill>
                  <a:srgbClr val="0432FF"/>
                </a:solidFill>
                <a:latin typeface="Courier" pitchFamily="2" charset="0"/>
              </a:rPr>
              <a:t>wt</a:t>
            </a:r>
            <a:r>
              <a:rPr lang="en-US" sz="2400" dirty="0">
                <a:solidFill>
                  <a:srgbClr val="0432FF"/>
                </a:solidFill>
                <a:latin typeface="Courier" pitchFamily="2" charset="0"/>
              </a:rPr>
              <a:t> must be numeric”)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432FF"/>
                </a:solidFill>
                <a:latin typeface="Courier" pitchFamily="2" charset="0"/>
              </a:rPr>
              <a:t>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432FF"/>
                </a:solidFill>
                <a:latin typeface="Courier" pitchFamily="2" charset="0"/>
              </a:rPr>
              <a:t>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432FF"/>
                </a:solidFill>
                <a:latin typeface="Courier" pitchFamily="2" charset="0"/>
              </a:rPr>
              <a:t>   703 * </a:t>
            </a:r>
            <a:r>
              <a:rPr lang="en-US" sz="2400" dirty="0" err="1">
                <a:solidFill>
                  <a:srgbClr val="0432FF"/>
                </a:solidFill>
                <a:latin typeface="Courier" pitchFamily="2" charset="0"/>
              </a:rPr>
              <a:t>wt</a:t>
            </a:r>
            <a:r>
              <a:rPr lang="en-US" sz="2400" dirty="0">
                <a:solidFill>
                  <a:srgbClr val="0432FF"/>
                </a:solidFill>
                <a:latin typeface="Courier" pitchFamily="2" charset="0"/>
              </a:rPr>
              <a:t>/ht^2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432FF"/>
                </a:solidFill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432FF"/>
              </a:solidFill>
              <a:latin typeface="Courier" pitchFamily="2" charset="0"/>
            </a:endParaRPr>
          </a:p>
          <a:p>
            <a:pPr marL="0" indent="0" eaLnBrk="1" hangingPunct="1">
              <a:buSzPct val="125000"/>
              <a:buNone/>
              <a:defRPr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EA052D-E7DF-C347-8213-A0DCFD8578A6}"/>
              </a:ext>
            </a:extLst>
          </p:cNvPr>
          <p:cNvSpPr txBox="1"/>
          <p:nvPr/>
        </p:nvSpPr>
        <p:spPr>
          <a:xfrm>
            <a:off x="5725160" y="3353563"/>
            <a:ext cx="28092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When is this TRUE?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b="1">
                <a:latin typeface="Century Gothic" panose="020B0502020202020204" pitchFamily="34" charset="0"/>
              </a:rPr>
              <a:t>quality</a:t>
            </a:r>
            <a:endParaRPr lang="en-US" sz="2800" b="1" dirty="0">
              <a:latin typeface="Century Gothic" panose="020B0502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9BAFAE-3959-4245-B655-AE9D9654DBA4}"/>
              </a:ext>
            </a:extLst>
          </p:cNvPr>
          <p:cNvCxnSpPr>
            <a:cxnSpLocks/>
          </p:cNvCxnSpPr>
          <p:nvPr/>
        </p:nvCxnSpPr>
        <p:spPr>
          <a:xfrm flipH="1" flipV="1">
            <a:off x="4643120" y="2529840"/>
            <a:ext cx="1082040" cy="15162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9948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calcBMI</a:t>
            </a:r>
            <a:r>
              <a:rPr lang="en-US" sz="4000" dirty="0"/>
              <a:t>(“a”, w)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556450"/>
              </p:ext>
            </p:extLst>
          </p:nvPr>
        </p:nvGraphicFramePr>
        <p:xfrm>
          <a:off x="313766" y="1523364"/>
          <a:ext cx="8516468" cy="5101119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388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33318">
                <a:tc gridSpan="8">
                  <a:txBody>
                    <a:bodyPr/>
                    <a:lstStyle/>
                    <a:p>
                      <a:r>
                        <a:rPr lang="en-US" sz="2000" dirty="0" err="1"/>
                        <a:t>calcBMI</a:t>
                      </a:r>
                      <a:r>
                        <a:rPr lang="en-US" sz="2000" dirty="0"/>
                        <a:t> = function(</a:t>
                      </a:r>
                      <a:r>
                        <a:rPr lang="en-US" sz="2000" dirty="0" err="1"/>
                        <a:t>ht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wt</a:t>
                      </a:r>
                      <a:r>
                        <a:rPr lang="en-US" sz="2000" baseline="0" dirty="0"/>
                        <a:t>) </a:t>
                      </a:r>
                      <a:r>
                        <a:rPr lang="en-US" sz="2000" dirty="0"/>
                        <a:t>{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if (!(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is.numeric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ht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) &amp;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is.numeric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))</a:t>
                      </a:r>
                      <a:endParaRPr lang="en-US" sz="20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31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/>
                        <a:t>   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stop(“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ht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and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must be numeric”)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latin typeface="Courier"/>
                          <a:cs typeface="Courier"/>
                        </a:rPr>
                        <a:t>}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  <a:cs typeface="Gill Sans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703 *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/ ht^2</a:t>
                      </a:r>
                      <a:endParaRPr lang="en-US" sz="20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31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}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318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318">
                <a:tc>
                  <a:txBody>
                    <a:bodyPr/>
                    <a:lstStyle/>
                    <a:p>
                      <a:pPr marL="0" marR="0" lvl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9131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4D83E7E-11A6-F546-99A8-BFAFA0A20A39}"/>
              </a:ext>
            </a:extLst>
          </p:cNvPr>
          <p:cNvSpPr txBox="1"/>
          <p:nvPr/>
        </p:nvSpPr>
        <p:spPr>
          <a:xfrm>
            <a:off x="4212336" y="2219395"/>
            <a:ext cx="23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B6BA45-A24B-D941-97C8-0509328BA2A1}"/>
              </a:ext>
            </a:extLst>
          </p:cNvPr>
          <p:cNvSpPr txBox="1"/>
          <p:nvPr/>
        </p:nvSpPr>
        <p:spPr>
          <a:xfrm>
            <a:off x="4572000" y="2902147"/>
            <a:ext cx="23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0059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calcBMI</a:t>
            </a:r>
            <a:r>
              <a:rPr lang="en-US" sz="4000" dirty="0"/>
              <a:t>(h, w)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439209"/>
              </p:ext>
            </p:extLst>
          </p:nvPr>
        </p:nvGraphicFramePr>
        <p:xfrm>
          <a:off x="313766" y="1523364"/>
          <a:ext cx="8516468" cy="5101119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388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04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33318">
                <a:tc gridSpan="8">
                  <a:txBody>
                    <a:bodyPr/>
                    <a:lstStyle/>
                    <a:p>
                      <a:r>
                        <a:rPr lang="en-US" sz="2000" dirty="0" err="1"/>
                        <a:t>calcBMI</a:t>
                      </a:r>
                      <a:r>
                        <a:rPr lang="en-US" sz="2000" dirty="0"/>
                        <a:t> = function(</a:t>
                      </a:r>
                      <a:r>
                        <a:rPr lang="en-US" sz="2000" dirty="0" err="1"/>
                        <a:t>ht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wt</a:t>
                      </a:r>
                      <a:r>
                        <a:rPr lang="en-US" sz="2000" baseline="0" dirty="0"/>
                        <a:t>) </a:t>
                      </a:r>
                      <a:r>
                        <a:rPr lang="en-US" sz="2000" dirty="0"/>
                        <a:t>{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if (!(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is.numeric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ht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) &amp;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is.numeric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))</a:t>
                      </a:r>
                      <a:endParaRPr lang="en-US" sz="20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31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/>
                        <a:t>   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stop(“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ht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and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must be numeric”)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latin typeface="Courier"/>
                          <a:cs typeface="Courier"/>
                        </a:rPr>
                        <a:t>}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  <a:cs typeface="Gill Sans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703 *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/ ht^2</a:t>
                      </a:r>
                      <a:endParaRPr lang="en-US" sz="20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31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}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318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318">
                <a:tc>
                  <a:txBody>
                    <a:bodyPr/>
                    <a:lstStyle/>
                    <a:p>
                      <a:pPr marL="0" marR="0" lvl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9131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EBE730B-9DE0-0B44-B2CF-4855A7346212}"/>
              </a:ext>
            </a:extLst>
          </p:cNvPr>
          <p:cNvSpPr txBox="1"/>
          <p:nvPr/>
        </p:nvSpPr>
        <p:spPr>
          <a:xfrm>
            <a:off x="4870704" y="4073923"/>
            <a:ext cx="23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EBA745-1EBB-B24F-B5CC-32E5B3F5D8ED}"/>
              </a:ext>
            </a:extLst>
          </p:cNvPr>
          <p:cNvSpPr txBox="1"/>
          <p:nvPr/>
        </p:nvSpPr>
        <p:spPr>
          <a:xfrm>
            <a:off x="4175760" y="2231587"/>
            <a:ext cx="23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AFF0B3-EFF2-DD4C-BC58-59D05E3F7227}"/>
              </a:ext>
            </a:extLst>
          </p:cNvPr>
          <p:cNvSpPr txBox="1"/>
          <p:nvPr/>
        </p:nvSpPr>
        <p:spPr>
          <a:xfrm>
            <a:off x="4517136" y="3493459"/>
            <a:ext cx="23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316327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1D22-2A70-924E-8EBC-CDFA4970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 - Optional</a:t>
            </a:r>
          </a:p>
        </p:txBody>
      </p:sp>
      <p:sp>
        <p:nvSpPr>
          <p:cNvPr id="182273" name="Rectangle 1"/>
          <p:cNvSpPr>
            <a:spLocks noGrp="1" noChangeArrowheads="1"/>
          </p:cNvSpPr>
          <p:nvPr>
            <p:ph sz="half" idx="1"/>
          </p:nvPr>
        </p:nvSpPr>
        <p:spPr>
          <a:xfrm>
            <a:off x="457200" y="1046798"/>
            <a:ext cx="7199376" cy="4525963"/>
          </a:xfrm>
        </p:spPr>
        <p:txBody>
          <a:bodyPr>
            <a:normAutofit/>
          </a:bodyPr>
          <a:lstStyle/>
          <a:p>
            <a:pPr marL="0" indent="0" eaLnBrk="1" hangingPunct="1">
              <a:defRPr/>
            </a:pP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buNone/>
              <a:defRPr/>
            </a:pPr>
            <a:r>
              <a:rPr lang="en-US" dirty="0"/>
              <a:t>The else clause is optional.  For example.</a:t>
            </a:r>
          </a:p>
          <a:p>
            <a:pPr marL="0" indent="0" eaLnBrk="1" hangingPunct="1">
              <a:defRPr/>
            </a:pPr>
            <a:endParaRPr lang="en-US" dirty="0"/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if (!</a:t>
            </a:r>
            <a:r>
              <a:rPr lang="en-US" sz="24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is.numeric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ht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)) {</a:t>
            </a: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ht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[ ] = </a:t>
            </a:r>
            <a:r>
              <a:rPr lang="en-US" sz="24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Inf</a:t>
            </a:r>
            <a:endParaRPr lang="en-US" sz="2400" dirty="0">
              <a:solidFill>
                <a:srgbClr val="0000FF"/>
              </a:solidFill>
              <a:latin typeface="Monaco" charset="0"/>
              <a:cs typeface="Monaco" charset="0"/>
              <a:sym typeface="Monaco" charset="0"/>
            </a:endParaRP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warning(“</a:t>
            </a:r>
            <a:r>
              <a:rPr lang="en-US" sz="24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ht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replaced by </a:t>
            </a:r>
            <a:r>
              <a:rPr lang="en-US" sz="24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Inf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”)</a:t>
            </a: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</a:t>
            </a:r>
          </a:p>
          <a:p>
            <a:pPr marL="0" indent="0" eaLnBrk="1" hangingPunct="1">
              <a:buNone/>
              <a:defRPr/>
            </a:pPr>
            <a:r>
              <a:rPr lang="en-US" sz="24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bmi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wt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/ht^2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351812-3F01-3644-8010-1689E5E25899}"/>
              </a:ext>
            </a:extLst>
          </p:cNvPr>
          <p:cNvSpPr txBox="1"/>
          <p:nvPr/>
        </p:nvSpPr>
        <p:spPr>
          <a:xfrm>
            <a:off x="4462272" y="4187766"/>
            <a:ext cx="34625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What happens when </a:t>
            </a:r>
            <a:r>
              <a:rPr lang="en-US" sz="2800" dirty="0" err="1">
                <a:latin typeface="Century Gothic" panose="020B0502020202020204" pitchFamily="34" charset="0"/>
              </a:rPr>
              <a:t>ht</a:t>
            </a:r>
            <a:r>
              <a:rPr lang="en-US" sz="2800" dirty="0">
                <a:latin typeface="Century Gothic" panose="020B0502020202020204" pitchFamily="34" charset="0"/>
              </a:rPr>
              <a:t> is not numeric?</a:t>
            </a:r>
          </a:p>
        </p:txBody>
      </p:sp>
    </p:spTree>
    <p:extLst>
      <p:ext uri="{BB962C8B-B14F-4D97-AF65-F5344CB8AC3E}">
        <p14:creationId xmlns:p14="http://schemas.microsoft.com/office/powerpoint/2010/main" val="2861927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1D22-2A70-924E-8EBC-CDFA4970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without an else</a:t>
            </a:r>
          </a:p>
        </p:txBody>
      </p:sp>
      <p:sp>
        <p:nvSpPr>
          <p:cNvPr id="182273" name="Rectangle 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dirty="0"/>
              <a:t>Another example,</a:t>
            </a:r>
          </a:p>
          <a:p>
            <a:pPr marL="0" indent="0" eaLnBrk="1" hangingPunct="1">
              <a:defRPr/>
            </a:pPr>
            <a:endParaRPr lang="en-US" dirty="0"/>
          </a:p>
          <a:p>
            <a:pPr marL="0" indent="0" eaLnBrk="1" hangingPunct="1">
              <a:buNone/>
              <a:defRPr/>
            </a:pPr>
            <a:r>
              <a:rPr lang="en-US" sz="24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bmi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= if (metric) </a:t>
            </a:r>
            <a:r>
              <a:rPr lang="en-US" sz="24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wt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/ht^2</a:t>
            </a:r>
          </a:p>
          <a:p>
            <a:pPr marL="0" indent="0" eaLnBrk="1" hangingPunct="1">
              <a:buNone/>
              <a:defRPr/>
            </a:pPr>
            <a:endParaRPr lang="en-US" sz="1700" dirty="0">
              <a:latin typeface="Monaco" charset="0"/>
              <a:sym typeface="Monaco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69F376-8BC8-084C-AF06-CF354F275888}"/>
              </a:ext>
            </a:extLst>
          </p:cNvPr>
          <p:cNvSpPr txBox="1"/>
          <p:nvPr/>
        </p:nvSpPr>
        <p:spPr>
          <a:xfrm>
            <a:off x="457200" y="3471343"/>
            <a:ext cx="360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How is this code different from the code below?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2E88CB-C0A1-A64D-9808-089D29DAA5BC}"/>
              </a:ext>
            </a:extLst>
          </p:cNvPr>
          <p:cNvSpPr txBox="1"/>
          <p:nvPr/>
        </p:nvSpPr>
        <p:spPr>
          <a:xfrm>
            <a:off x="4895992" y="3685317"/>
            <a:ext cx="360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When the condition is FALSE, then </a:t>
            </a:r>
          </a:p>
          <a:p>
            <a:r>
              <a:rPr lang="en-US" sz="2400" dirty="0" err="1">
                <a:latin typeface="Century Gothic" panose="020B0502020202020204" pitchFamily="34" charset="0"/>
              </a:rPr>
              <a:t>bmi</a:t>
            </a:r>
            <a:r>
              <a:rPr lang="en-US" sz="2400" dirty="0">
                <a:latin typeface="Century Gothic" panose="020B0502020202020204" pitchFamily="34" charset="0"/>
              </a:rPr>
              <a:t> is NULL.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64BE883-1112-714B-A806-74D4DE99CF9C}"/>
              </a:ext>
            </a:extLst>
          </p:cNvPr>
          <p:cNvSpPr txBox="1">
            <a:spLocks/>
          </p:cNvSpPr>
          <p:nvPr/>
        </p:nvSpPr>
        <p:spPr>
          <a:xfrm>
            <a:off x="533400" y="4820354"/>
            <a:ext cx="4038600" cy="86924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4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bmi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= if (metric) {</a:t>
            </a:r>
          </a:p>
          <a:p>
            <a:pPr marL="0" indent="0">
              <a:buFont typeface="Arial"/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wt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/ht^2 </a:t>
            </a:r>
          </a:p>
          <a:p>
            <a:pPr marL="0" indent="0">
              <a:buFont typeface="Arial"/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 else 703*</a:t>
            </a:r>
            <a:r>
              <a:rPr lang="en-US" sz="24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wt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/ht^2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>
              <a:buFont typeface="Arial"/>
              <a:buNone/>
              <a:defRPr/>
            </a:pPr>
            <a:endParaRPr lang="en-US" sz="2000" dirty="0">
              <a:latin typeface="Monaco" charset="0"/>
              <a:sym typeface="Monaco" charset="0"/>
            </a:endParaRP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7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Examine Raw Data - Granularity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52302" y="2270905"/>
            <a:ext cx="1386458" cy="1967394"/>
            <a:chOff x="5651057" y="2927631"/>
            <a:chExt cx="1848611" cy="2623191"/>
          </a:xfrm>
        </p:grpSpPr>
        <p:sp>
          <p:nvSpPr>
            <p:cNvPr id="14" name="TextBox 13"/>
            <p:cNvSpPr txBox="1"/>
            <p:nvPr/>
          </p:nvSpPr>
          <p:spPr>
            <a:xfrm>
              <a:off x="5651057" y="4873714"/>
              <a:ext cx="153214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Key </a:t>
              </a:r>
            </a:p>
            <a:p>
              <a:r>
                <a:rPr lang="en-US" sz="1350" dirty="0"/>
                <a:t>Business ID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69238" y="2927631"/>
              <a:ext cx="1330429" cy="1946083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35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2433" y="2927631"/>
              <a:ext cx="466806" cy="1946083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35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20616" y="3537661"/>
              <a:ext cx="127905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Name</a:t>
              </a:r>
            </a:p>
            <a:p>
              <a:r>
                <a:rPr lang="en-US" sz="1350" dirty="0"/>
                <a:t>Address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414338" y="1831119"/>
            <a:ext cx="121625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/>
              <a:t>Business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783400" y="2223533"/>
            <a:ext cx="1680137" cy="3504459"/>
            <a:chOff x="1325709" y="876855"/>
            <a:chExt cx="2240182" cy="4672611"/>
          </a:xfrm>
        </p:grpSpPr>
        <p:sp>
          <p:nvSpPr>
            <p:cNvPr id="17" name="TextBox 16"/>
            <p:cNvSpPr txBox="1"/>
            <p:nvPr/>
          </p:nvSpPr>
          <p:spPr>
            <a:xfrm>
              <a:off x="1392918" y="4438638"/>
              <a:ext cx="103129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2 keys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325709" y="876855"/>
              <a:ext cx="2240182" cy="4672611"/>
              <a:chOff x="1173309" y="3009038"/>
              <a:chExt cx="2240182" cy="243563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2419405" y="3009039"/>
                <a:ext cx="994086" cy="1463776"/>
              </a:xfrm>
              <a:prstGeom prst="rect">
                <a:avLst/>
              </a:prstGeom>
              <a:noFill/>
              <a:ln w="38100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450068" y="3009039"/>
                <a:ext cx="466806" cy="1463776"/>
              </a:xfrm>
              <a:prstGeom prst="rect">
                <a:avLst/>
              </a:prstGeom>
              <a:noFill/>
              <a:ln w="38100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952599" y="3009038"/>
                <a:ext cx="466806" cy="1463776"/>
              </a:xfrm>
              <a:prstGeom prst="rect">
                <a:avLst/>
              </a:prstGeom>
              <a:noFill/>
              <a:ln w="38100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173309" y="5091726"/>
                <a:ext cx="2025385" cy="352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Business ID,  Inspection Date</a:t>
                </a:r>
              </a:p>
            </p:txBody>
          </p:sp>
        </p:grpSp>
      </p:grpSp>
      <p:sp>
        <p:nvSpPr>
          <p:cNvPr id="24" name="Rectangle 23"/>
          <p:cNvSpPr/>
          <p:nvPr/>
        </p:nvSpPr>
        <p:spPr>
          <a:xfrm>
            <a:off x="2977582" y="1831119"/>
            <a:ext cx="16416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/>
              <a:t>Inspection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91977" y="1844439"/>
            <a:ext cx="16416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/>
              <a:t>Violation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857919" y="2181878"/>
            <a:ext cx="3053861" cy="3446397"/>
            <a:chOff x="7822276" y="1821712"/>
            <a:chExt cx="4071815" cy="4595196"/>
          </a:xfrm>
        </p:grpSpPr>
        <p:sp>
          <p:nvSpPr>
            <p:cNvPr id="28" name="TextBox 27"/>
            <p:cNvSpPr txBox="1"/>
            <p:nvPr/>
          </p:nvSpPr>
          <p:spPr>
            <a:xfrm>
              <a:off x="9868706" y="4813583"/>
              <a:ext cx="103129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3 keys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7822276" y="1821712"/>
              <a:ext cx="4071815" cy="4595196"/>
              <a:chOff x="1450068" y="3009038"/>
              <a:chExt cx="4071815" cy="239528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419405" y="3009038"/>
                <a:ext cx="994086" cy="2395283"/>
              </a:xfrm>
              <a:prstGeom prst="rect">
                <a:avLst/>
              </a:prstGeom>
              <a:noFill/>
              <a:ln w="38100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450068" y="3009038"/>
                <a:ext cx="466806" cy="2395283"/>
              </a:xfrm>
              <a:prstGeom prst="rect">
                <a:avLst/>
              </a:prstGeom>
              <a:noFill/>
              <a:ln w="38100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952599" y="3009038"/>
                <a:ext cx="466806" cy="2395283"/>
              </a:xfrm>
              <a:prstGeom prst="rect">
                <a:avLst/>
              </a:prstGeom>
              <a:noFill/>
              <a:ln w="38100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496498" y="4799816"/>
                <a:ext cx="2025385" cy="497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Business ID,  Inspection Date</a:t>
                </a:r>
              </a:p>
              <a:p>
                <a:r>
                  <a:rPr lang="en-US" sz="1350" dirty="0"/>
                  <a:t>Violation code</a:t>
                </a:r>
              </a:p>
            </p:txBody>
          </p:sp>
        </p:grpSp>
      </p:grpSp>
      <p:sp>
        <p:nvSpPr>
          <p:cNvPr id="34" name="Rectangle 33"/>
          <p:cNvSpPr/>
          <p:nvPr/>
        </p:nvSpPr>
        <p:spPr>
          <a:xfrm flipH="1">
            <a:off x="6612785" y="2213230"/>
            <a:ext cx="235805" cy="3415046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/>
          </a:p>
        </p:txBody>
      </p:sp>
      <p:sp>
        <p:nvSpPr>
          <p:cNvPr id="4" name="TextBox 3"/>
          <p:cNvSpPr txBox="1"/>
          <p:nvPr/>
        </p:nvSpPr>
        <p:spPr>
          <a:xfrm>
            <a:off x="3809662" y="4454164"/>
            <a:ext cx="1715252" cy="71558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350" dirty="0"/>
              <a:t>Restaurants inspected more than once </a:t>
            </a:r>
            <a:r>
              <a:rPr lang="en-US" sz="1350"/>
              <a:t>a year</a:t>
            </a:r>
            <a:endParaRPr lang="en-US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6980721" y="2985070"/>
            <a:ext cx="1715252" cy="71558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350" dirty="0"/>
              <a:t>Inspection can result in more than one violation</a:t>
            </a:r>
          </a:p>
        </p:txBody>
      </p:sp>
    </p:spTree>
    <p:extLst>
      <p:ext uri="{BB962C8B-B14F-4D97-AF65-F5344CB8AC3E}">
        <p14:creationId xmlns:p14="http://schemas.microsoft.com/office/powerpoint/2010/main" val="194696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8D20-8083-B84F-82C7-6F5D6E97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</a:t>
            </a:r>
          </a:p>
        </p:txBody>
      </p:sp>
      <p:sp>
        <p:nvSpPr>
          <p:cNvPr id="183297" name="Rectangle 1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51400"/>
          </a:xfrm>
        </p:spPr>
        <p:txBody>
          <a:bodyPr>
            <a:normAutofit fontScale="77500" lnSpcReduction="20000"/>
          </a:bodyPr>
          <a:lstStyle/>
          <a:p>
            <a:pPr marL="0" indent="0" eaLnBrk="1" hangingPunct="1">
              <a:buNone/>
              <a:defRPr/>
            </a:pPr>
            <a:r>
              <a:rPr lang="en-US" sz="29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if (condition1 ) {</a:t>
            </a:r>
            <a:endParaRPr lang="en-US" sz="29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buNone/>
              <a:defRPr/>
            </a:pPr>
            <a:r>
              <a:rPr lang="en-US" sz="29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statement block1</a:t>
            </a:r>
            <a:endParaRPr lang="en-US" sz="29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buNone/>
              <a:defRPr/>
            </a:pPr>
            <a:r>
              <a:rPr lang="en-US" sz="29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 else {</a:t>
            </a:r>
          </a:p>
          <a:p>
            <a:pPr marL="0" indent="0" eaLnBrk="1" hangingPunct="1">
              <a:buNone/>
              <a:defRPr/>
            </a:pPr>
            <a:r>
              <a:rPr lang="en-US" sz="29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if (condition2) {</a:t>
            </a:r>
            <a:endParaRPr lang="en-US" sz="29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buNone/>
              <a:defRPr/>
            </a:pPr>
            <a:r>
              <a:rPr lang="en-US" sz="29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  statement block2</a:t>
            </a:r>
            <a:endParaRPr lang="en-US" sz="29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buNone/>
              <a:defRPr/>
            </a:pPr>
            <a:r>
              <a:rPr lang="en-US" sz="29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} else {</a:t>
            </a:r>
          </a:p>
          <a:p>
            <a:pPr marL="0" indent="0" eaLnBrk="1" hangingPunct="1">
              <a:buNone/>
              <a:defRPr/>
            </a:pPr>
            <a:r>
              <a:rPr lang="en-US" sz="29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  if (condition3) {</a:t>
            </a:r>
            <a:endParaRPr lang="en-US" sz="29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buNone/>
              <a:defRPr/>
            </a:pPr>
            <a:r>
              <a:rPr lang="en-US" sz="29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    statement block3</a:t>
            </a:r>
            <a:endParaRPr lang="en-US" sz="29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buNone/>
              <a:defRPr/>
            </a:pPr>
            <a:r>
              <a:rPr lang="en-US" sz="29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  } else { </a:t>
            </a:r>
            <a:endParaRPr lang="en-US" sz="29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buNone/>
              <a:defRPr/>
            </a:pPr>
            <a:r>
              <a:rPr lang="en-US" sz="29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    statement block4</a:t>
            </a:r>
          </a:p>
          <a:p>
            <a:pPr marL="0" indent="0" eaLnBrk="1" hangingPunct="1">
              <a:buNone/>
              <a:defRPr/>
            </a:pPr>
            <a:r>
              <a:rPr lang="en-US" sz="29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  }</a:t>
            </a:r>
          </a:p>
          <a:p>
            <a:pPr marL="0" indent="0" eaLnBrk="1" hangingPunct="1">
              <a:buNone/>
              <a:defRPr/>
            </a:pPr>
            <a:r>
              <a:rPr lang="en-US" sz="29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}</a:t>
            </a:r>
          </a:p>
          <a:p>
            <a:pPr marL="0" indent="0" eaLnBrk="1" hangingPunct="1">
              <a:buNone/>
              <a:defRPr/>
            </a:pPr>
            <a:r>
              <a:rPr lang="en-US" sz="29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</a:t>
            </a:r>
            <a:endParaRPr lang="en-US" sz="2900" dirty="0">
              <a:solidFill>
                <a:srgbClr val="0000FF"/>
              </a:solidFill>
              <a:latin typeface="Monaco" charset="0"/>
              <a:sym typeface="Monaco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D18983-8636-A34F-A4E5-AF99D88DE9E9}"/>
              </a:ext>
            </a:extLst>
          </p:cNvPr>
          <p:cNvSpPr txBox="1"/>
          <p:nvPr/>
        </p:nvSpPr>
        <p:spPr>
          <a:xfrm>
            <a:off x="4947920" y="1849120"/>
            <a:ext cx="284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The indentation is optional.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It helps us read the code.</a:t>
            </a:r>
          </a:p>
        </p:txBody>
      </p:sp>
    </p:spTree>
    <p:extLst>
      <p:ext uri="{BB962C8B-B14F-4D97-AF65-F5344CB8AC3E}">
        <p14:creationId xmlns:p14="http://schemas.microsoft.com/office/powerpoint/2010/main" val="34559892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F35F-36BA-E643-807D-42B829432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ifelse</a:t>
            </a:r>
            <a:r>
              <a:rPr lang="en-US" dirty="0"/>
              <a:t>()</a:t>
            </a:r>
          </a:p>
        </p:txBody>
      </p:sp>
      <p:sp>
        <p:nvSpPr>
          <p:cNvPr id="187393" name="Rectangle 1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2252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/>
              <a:t>if/else constructions are useful for global tests, not tests applied to individual elements of a vector.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dirty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 err="1"/>
              <a:t>ifelse</a:t>
            </a:r>
            <a:r>
              <a:rPr lang="en-US" dirty="0"/>
              <a:t>() is a vectorized function called</a:t>
            </a:r>
          </a:p>
          <a:p>
            <a:pPr marL="0" indent="0" eaLnBrk="1" hangingPunct="1">
              <a:buNone/>
              <a:defRPr/>
            </a:pP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buNone/>
              <a:defRPr/>
            </a:pPr>
            <a:endParaRPr lang="en-US" dirty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b="1" dirty="0">
                <a:solidFill>
                  <a:schemeClr val="accent1"/>
                </a:solidFill>
              </a:rPr>
              <a:t>test</a:t>
            </a:r>
            <a:r>
              <a:rPr lang="en-US" dirty="0"/>
              <a:t> is a logical vector, and </a:t>
            </a:r>
            <a:r>
              <a:rPr lang="en-US" b="1" dirty="0">
                <a:solidFill>
                  <a:schemeClr val="accent1"/>
                </a:solidFill>
              </a:rPr>
              <a:t>yes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1"/>
                </a:solidFill>
              </a:rPr>
              <a:t>no</a:t>
            </a:r>
            <a:r>
              <a:rPr lang="en-US" dirty="0"/>
              <a:t> are actions that return vectors of the same length and type (recycling is common)</a:t>
            </a:r>
          </a:p>
          <a:p>
            <a:pPr marL="0" indent="0" eaLnBrk="1" hangingPunct="1">
              <a:buNone/>
              <a:defRPr/>
            </a:pPr>
            <a:endParaRPr lang="en-US" dirty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/>
              <a:t>The return value consists of elements from </a:t>
            </a:r>
            <a:r>
              <a:rPr lang="en-US" b="1" dirty="0">
                <a:solidFill>
                  <a:schemeClr val="accent1"/>
                </a:solidFill>
              </a:rPr>
              <a:t>yes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1"/>
                </a:solidFill>
              </a:rPr>
              <a:t>no</a:t>
            </a:r>
            <a:r>
              <a:rPr lang="en-US" dirty="0"/>
              <a:t>, according to whether the corresponding element of </a:t>
            </a:r>
            <a:r>
              <a:rPr lang="en-US" b="1" dirty="0">
                <a:solidFill>
                  <a:schemeClr val="accent1"/>
                </a:solidFill>
              </a:rPr>
              <a:t>test</a:t>
            </a:r>
            <a:r>
              <a:rPr lang="en-US" dirty="0"/>
              <a:t> is TRUE or FALSE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444206-CFBB-6A45-A4DF-A20F9F368140}"/>
              </a:ext>
            </a:extLst>
          </p:cNvPr>
          <p:cNvSpPr txBox="1"/>
          <p:nvPr/>
        </p:nvSpPr>
        <p:spPr>
          <a:xfrm>
            <a:off x="2062480" y="3210560"/>
            <a:ext cx="410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cs typeface="Monaco" charset="0"/>
                <a:sym typeface="Monaco" charset="0"/>
              </a:rPr>
              <a:t>ifelse</a:t>
            </a:r>
            <a:r>
              <a:rPr lang="en-US" sz="240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2400" dirty="0">
                <a:solidFill>
                  <a:schemeClr val="accent1"/>
                </a:solidFill>
                <a:latin typeface="Monaco" charset="0"/>
                <a:cs typeface="Monaco" charset="0"/>
                <a:sym typeface="Monaco" charset="0"/>
              </a:rPr>
              <a:t>test</a:t>
            </a:r>
            <a:r>
              <a:rPr lang="en-US" sz="240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2400" dirty="0">
                <a:solidFill>
                  <a:schemeClr val="accent1"/>
                </a:solidFill>
                <a:latin typeface="Monaco" charset="0"/>
                <a:cs typeface="Monaco" charset="0"/>
                <a:sym typeface="Monaco" charset="0"/>
              </a:rPr>
              <a:t>yes</a:t>
            </a:r>
            <a:r>
              <a:rPr lang="en-US" sz="240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2400" dirty="0">
                <a:solidFill>
                  <a:schemeClr val="accent1"/>
                </a:solidFill>
                <a:latin typeface="Monaco" charset="0"/>
                <a:cs typeface="Monaco" charset="0"/>
                <a:sym typeface="Monaco" charset="0"/>
              </a:rPr>
              <a:t>no</a:t>
            </a:r>
            <a:r>
              <a:rPr lang="en-US" sz="2400" dirty="0">
                <a:latin typeface="Monaco" charset="0"/>
                <a:cs typeface="Monaco" charset="0"/>
                <a:sym typeface="Monaco" charset="0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58077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1D22-2A70-924E-8EBC-CDFA4970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ifelse</a:t>
            </a:r>
            <a:r>
              <a:rPr lang="en-US" dirty="0"/>
              <a:t>() Example</a:t>
            </a:r>
          </a:p>
        </p:txBody>
      </p:sp>
      <p:sp>
        <p:nvSpPr>
          <p:cNvPr id="182273" name="Rectangle 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defRPr/>
            </a:pP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buNone/>
              <a:defRPr/>
            </a:pPr>
            <a:r>
              <a:rPr lang="en-US" dirty="0"/>
              <a:t>For example.</a:t>
            </a: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y = </a:t>
            </a:r>
            <a:r>
              <a:rPr lang="en-US" sz="24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ifelse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(x &lt;= 0, log(abs(1+x)), log(x))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2E88CB-C0A1-A64D-9808-089D29DAA5BC}"/>
              </a:ext>
            </a:extLst>
          </p:cNvPr>
          <p:cNvSpPr txBox="1"/>
          <p:nvPr/>
        </p:nvSpPr>
        <p:spPr>
          <a:xfrm>
            <a:off x="4572000" y="3332844"/>
            <a:ext cx="4368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In the bottom code, all entries in y are either log(abs(1+x)) or log(x). </a:t>
            </a:r>
          </a:p>
          <a:p>
            <a:endParaRPr lang="en-US" sz="2400" dirty="0">
              <a:latin typeface="Century Gothic" panose="020B0502020202020204" pitchFamily="34" charset="0"/>
            </a:endParaRPr>
          </a:p>
          <a:p>
            <a:r>
              <a:rPr lang="en-US" sz="2400" dirty="0">
                <a:latin typeface="Century Gothic" panose="020B0502020202020204" pitchFamily="34" charset="0"/>
              </a:rPr>
              <a:t>In the top code, y-entries can differ – some log(x) and others log</a:t>
            </a:r>
            <a:r>
              <a:rPr lang="en-US" sz="2400">
                <a:latin typeface="Century Gothic" panose="020B0502020202020204" pitchFamily="34" charset="0"/>
              </a:rPr>
              <a:t>(abs(1+x)).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7BCADE-5BE7-A846-A54C-87B2A543DE63}"/>
              </a:ext>
            </a:extLst>
          </p:cNvPr>
          <p:cNvSpPr txBox="1"/>
          <p:nvPr/>
        </p:nvSpPr>
        <p:spPr>
          <a:xfrm>
            <a:off x="457200" y="3471343"/>
            <a:ext cx="360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How is this code different from the code below?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35E1803-1060-3845-AFB1-F4DB71B6449A}"/>
              </a:ext>
            </a:extLst>
          </p:cNvPr>
          <p:cNvSpPr txBox="1">
            <a:spLocks/>
          </p:cNvSpPr>
          <p:nvPr/>
        </p:nvSpPr>
        <p:spPr>
          <a:xfrm>
            <a:off x="533400" y="4820354"/>
            <a:ext cx="4038600" cy="86924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y = if (any(x &lt;= 0)) {</a:t>
            </a:r>
          </a:p>
          <a:p>
            <a:pPr marL="0" indent="0">
              <a:buFont typeface="Arial"/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log(abs(1 + x)) </a:t>
            </a:r>
          </a:p>
          <a:p>
            <a:pPr marL="0" indent="0">
              <a:buFont typeface="Arial"/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 else log(x)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>
              <a:buFont typeface="Arial"/>
              <a:buNone/>
              <a:defRPr/>
            </a:pPr>
            <a:endParaRPr lang="en-US" sz="2000" dirty="0">
              <a:latin typeface="Monaco" charset="0"/>
              <a:sym typeface="Monaco" charset="0"/>
            </a:endParaRP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0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938" y="857250"/>
            <a:ext cx="5655012" cy="3263504"/>
          </a:xfrm>
        </p:spPr>
      </p:pic>
      <p:sp>
        <p:nvSpPr>
          <p:cNvPr id="5" name="TextBox 4"/>
          <p:cNvSpPr txBox="1"/>
          <p:nvPr/>
        </p:nvSpPr>
        <p:spPr>
          <a:xfrm>
            <a:off x="285233" y="1133475"/>
            <a:ext cx="8045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00FF"/>
                </a:solidFill>
                <a:latin typeface="Century Gothic"/>
                <a:cs typeface="Century Gothic"/>
              </a:rPr>
              <a:t>Clean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7392" y="2382883"/>
            <a:ext cx="2457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Restaurants have multiple scores/visits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92938" y="1398933"/>
            <a:ext cx="2464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</a:rPr>
              <a:t>Difference between first and second score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10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33" y="4120754"/>
            <a:ext cx="5800725" cy="1743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85958" y="4219002"/>
            <a:ext cx="28954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entury Gothic"/>
                <a:cs typeface="Century Gothic"/>
              </a:rPr>
              <a:t>Zip codes – </a:t>
            </a:r>
          </a:p>
          <a:p>
            <a:r>
              <a:rPr lang="en-US" sz="2400" dirty="0">
                <a:solidFill>
                  <a:srgbClr val="0000FF"/>
                </a:solidFill>
                <a:latin typeface="Century Gothic"/>
                <a:cs typeface="Century Gothic"/>
              </a:rPr>
              <a:t>blank,</a:t>
            </a:r>
          </a:p>
          <a:p>
            <a:r>
              <a:rPr lang="en-US" sz="2400" dirty="0">
                <a:solidFill>
                  <a:srgbClr val="0000FF"/>
                </a:solidFill>
                <a:latin typeface="Century Gothic"/>
                <a:cs typeface="Century Gothic"/>
              </a:rPr>
              <a:t>One restaurant</a:t>
            </a:r>
          </a:p>
          <a:p>
            <a:r>
              <a:rPr lang="en-US" sz="2400" dirty="0">
                <a:solidFill>
                  <a:srgbClr val="0000FF"/>
                </a:solidFill>
                <a:latin typeface="Century Gothic"/>
                <a:cs typeface="Century Gothic"/>
              </a:rPr>
              <a:t>Ca and CA values</a:t>
            </a:r>
            <a:endParaRPr lang="en-US" sz="2400" b="1" dirty="0">
              <a:solidFill>
                <a:srgbClr val="008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483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Top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143" y="1481647"/>
            <a:ext cx="4242707" cy="5010593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1350" dirty="0">
                <a:latin typeface="Courier"/>
                <a:cs typeface="Courier"/>
              </a:rPr>
              <a:t>unclean or degraded floors walls or ceilings </a:t>
            </a:r>
          </a:p>
          <a:p>
            <a:pPr>
              <a:spcBef>
                <a:spcPts val="300"/>
              </a:spcBef>
            </a:pPr>
            <a:r>
              <a:rPr lang="en-US" sz="1350" dirty="0">
                <a:latin typeface="Courier"/>
                <a:cs typeface="Courier"/>
              </a:rPr>
              <a:t>moderate risk food holding temperature </a:t>
            </a:r>
          </a:p>
          <a:p>
            <a:pPr>
              <a:spcBef>
                <a:spcPts val="300"/>
              </a:spcBef>
            </a:pPr>
            <a:r>
              <a:rPr lang="en-US" sz="1350" dirty="0">
                <a:latin typeface="Courier"/>
                <a:cs typeface="Courier"/>
              </a:rPr>
              <a:t>inadequate and inaccessible </a:t>
            </a:r>
            <a:r>
              <a:rPr lang="en-US" sz="1350" dirty="0" err="1">
                <a:latin typeface="Courier"/>
                <a:cs typeface="Courier"/>
              </a:rPr>
              <a:t>handwashing</a:t>
            </a:r>
            <a:r>
              <a:rPr lang="en-US" sz="1350" dirty="0">
                <a:latin typeface="Courier"/>
                <a:cs typeface="Courier"/>
              </a:rPr>
              <a:t> facilities  </a:t>
            </a:r>
          </a:p>
          <a:p>
            <a:pPr>
              <a:spcBef>
                <a:spcPts val="300"/>
              </a:spcBef>
            </a:pPr>
            <a:r>
              <a:rPr lang="en-US" sz="1350" dirty="0">
                <a:latin typeface="Courier"/>
                <a:cs typeface="Courier"/>
              </a:rPr>
              <a:t>unapproved or unmaintained equipment or utensils  </a:t>
            </a:r>
          </a:p>
          <a:p>
            <a:pPr>
              <a:spcBef>
                <a:spcPts val="300"/>
              </a:spcBef>
            </a:pPr>
            <a:r>
              <a:rPr lang="en-US" sz="1350" dirty="0">
                <a:latin typeface="Courier"/>
                <a:cs typeface="Courier"/>
              </a:rPr>
              <a:t>Inadequately cleaned or sanitized food contact surfaces </a:t>
            </a:r>
          </a:p>
          <a:p>
            <a:pPr>
              <a:spcBef>
                <a:spcPts val="300"/>
              </a:spcBef>
            </a:pPr>
            <a:r>
              <a:rPr lang="en-US" sz="1350" dirty="0">
                <a:latin typeface="Courier"/>
                <a:cs typeface="Courier"/>
              </a:rPr>
              <a:t>wiping cloths not clean or properly stored or inadequate sanitizer                                                     </a:t>
            </a:r>
          </a:p>
          <a:p>
            <a:pPr>
              <a:spcBef>
                <a:spcPts val="300"/>
              </a:spcBef>
            </a:pPr>
            <a:r>
              <a:rPr lang="en-US" sz="1350" dirty="0">
                <a:latin typeface="Courier"/>
                <a:cs typeface="Courier"/>
              </a:rPr>
              <a:t>improper food storage </a:t>
            </a:r>
          </a:p>
          <a:p>
            <a:pPr>
              <a:spcBef>
                <a:spcPts val="300"/>
              </a:spcBef>
            </a:pPr>
            <a:r>
              <a:rPr lang="en-US" sz="1350" dirty="0">
                <a:latin typeface="Courier"/>
                <a:cs typeface="Courier"/>
              </a:rPr>
              <a:t>foods not protected from contamination </a:t>
            </a:r>
          </a:p>
          <a:p>
            <a:pPr>
              <a:spcBef>
                <a:spcPts val="300"/>
              </a:spcBef>
            </a:pPr>
            <a:r>
              <a:rPr lang="en-US" sz="1350" dirty="0">
                <a:latin typeface="Courier"/>
                <a:cs typeface="Courier"/>
              </a:rPr>
              <a:t>high risk food holding temperature </a:t>
            </a:r>
          </a:p>
          <a:p>
            <a:pPr>
              <a:spcBef>
                <a:spcPts val="300"/>
              </a:spcBef>
            </a:pPr>
            <a:r>
              <a:rPr lang="en-US" sz="1350" dirty="0">
                <a:latin typeface="Courier"/>
                <a:cs typeface="Courier"/>
              </a:rPr>
              <a:t>moderate risk vermin infestation </a:t>
            </a:r>
          </a:p>
          <a:p>
            <a:pPr>
              <a:spcBef>
                <a:spcPts val="300"/>
              </a:spcBef>
            </a:pPr>
            <a:r>
              <a:rPr lang="en-US" sz="1350" dirty="0">
                <a:latin typeface="Courier"/>
                <a:cs typeface="Courier"/>
              </a:rPr>
              <a:t>food safety certificate or food handler card not available </a:t>
            </a:r>
          </a:p>
          <a:p>
            <a:pPr>
              <a:spcBef>
                <a:spcPts val="300"/>
              </a:spcBef>
            </a:pPr>
            <a:r>
              <a:rPr lang="en-US" sz="1350" dirty="0">
                <a:latin typeface="Courier"/>
                <a:cs typeface="Courier"/>
              </a:rPr>
              <a:t>unclean nonfood contact surfaces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481647"/>
            <a:ext cx="4342493" cy="4383031"/>
          </a:xfrm>
        </p:spPr>
        <p:txBody>
          <a:bodyPr>
            <a:noAutofit/>
          </a:bodyPr>
          <a:lstStyle/>
          <a:p>
            <a:pPr>
              <a:spcBef>
                <a:spcPts val="750"/>
              </a:spcBef>
            </a:pPr>
            <a:r>
              <a:rPr lang="en-US" sz="1350" dirty="0">
                <a:latin typeface="Courier"/>
                <a:cs typeface="Courier"/>
              </a:rPr>
              <a:t>permit license or inspection report not posted </a:t>
            </a:r>
          </a:p>
          <a:p>
            <a:pPr>
              <a:spcBef>
                <a:spcPts val="750"/>
              </a:spcBef>
            </a:pPr>
            <a:r>
              <a:rPr lang="en-US" sz="1350" dirty="0">
                <a:latin typeface="Courier"/>
                <a:cs typeface="Courier"/>
              </a:rPr>
              <a:t>inadequate food safety knowledge or lack of certified food safety manager </a:t>
            </a:r>
          </a:p>
          <a:p>
            <a:pPr>
              <a:spcBef>
                <a:spcPts val="750"/>
              </a:spcBef>
            </a:pPr>
            <a:r>
              <a:rPr lang="en-US" sz="1350" dirty="0">
                <a:latin typeface="Courier"/>
                <a:cs typeface="Courier"/>
              </a:rPr>
              <a:t>unclean or unsanitary food contact surfaces </a:t>
            </a:r>
          </a:p>
          <a:p>
            <a:pPr>
              <a:spcBef>
                <a:spcPts val="750"/>
              </a:spcBef>
            </a:pPr>
            <a:r>
              <a:rPr lang="en-US" sz="1350" dirty="0">
                <a:latin typeface="Courier"/>
                <a:cs typeface="Courier"/>
              </a:rPr>
              <a:t>low risk vermin infestation </a:t>
            </a:r>
          </a:p>
          <a:p>
            <a:pPr>
              <a:spcBef>
                <a:spcPts val="750"/>
              </a:spcBef>
            </a:pPr>
            <a:r>
              <a:rPr lang="en-US" sz="1350" dirty="0">
                <a:latin typeface="Courier"/>
                <a:cs typeface="Courier"/>
              </a:rPr>
              <a:t>improper storage of equipment utensils or linens </a:t>
            </a:r>
          </a:p>
          <a:p>
            <a:pPr>
              <a:spcBef>
                <a:spcPts val="750"/>
              </a:spcBef>
            </a:pPr>
            <a:r>
              <a:rPr lang="en-US" sz="1350" dirty="0">
                <a:latin typeface="Courier"/>
                <a:cs typeface="Courier"/>
              </a:rPr>
              <a:t>unclean hands or improper use of gloves </a:t>
            </a:r>
          </a:p>
          <a:p>
            <a:pPr>
              <a:spcBef>
                <a:spcPts val="750"/>
              </a:spcBef>
            </a:pPr>
            <a:r>
              <a:rPr lang="en-US" sz="1350" dirty="0">
                <a:latin typeface="Courier"/>
                <a:cs typeface="Courier"/>
              </a:rPr>
              <a:t>improper or defective plumbing </a:t>
            </a:r>
          </a:p>
          <a:p>
            <a:pPr>
              <a:spcBef>
                <a:spcPts val="750"/>
              </a:spcBef>
            </a:pPr>
            <a:r>
              <a:rPr lang="en-US" sz="1350" dirty="0">
                <a:latin typeface="Courier"/>
                <a:cs typeface="Courier"/>
              </a:rPr>
              <a:t>improper cooling methods </a:t>
            </a:r>
          </a:p>
          <a:p>
            <a:pPr>
              <a:spcBef>
                <a:spcPts val="750"/>
              </a:spcBef>
            </a:pPr>
            <a:r>
              <a:rPr lang="en-US" sz="1350" dirty="0">
                <a:latin typeface="Courier"/>
                <a:cs typeface="Courier"/>
              </a:rPr>
              <a:t>improper thawing methods </a:t>
            </a:r>
          </a:p>
          <a:p>
            <a:pPr>
              <a:spcBef>
                <a:spcPts val="750"/>
              </a:spcBef>
            </a:pPr>
            <a:r>
              <a:rPr lang="en-US" sz="1350" dirty="0">
                <a:latin typeface="Courier"/>
                <a:cs typeface="Courier"/>
              </a:rPr>
              <a:t>inadequate washing facilities or equipment                                               </a:t>
            </a:r>
          </a:p>
          <a:p>
            <a:pPr marL="0" indent="0">
              <a:spcBef>
                <a:spcPts val="750"/>
              </a:spcBef>
              <a:buNone/>
            </a:pPr>
            <a:r>
              <a:rPr lang="en-US" sz="1350" dirty="0">
                <a:latin typeface="Courier"/>
                <a:cs typeface="Courier"/>
              </a:rPr>
              <a:t>                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EC695C-D75F-9947-828E-0B3BC5F112F8}"/>
              </a:ext>
            </a:extLst>
          </p:cNvPr>
          <p:cNvGrpSpPr/>
          <p:nvPr/>
        </p:nvGrpSpPr>
        <p:grpSpPr>
          <a:xfrm>
            <a:off x="2100580" y="3235498"/>
            <a:ext cx="5724503" cy="2135967"/>
            <a:chOff x="2100580" y="3235498"/>
            <a:chExt cx="5724503" cy="2135967"/>
          </a:xfrm>
        </p:grpSpPr>
        <p:sp>
          <p:nvSpPr>
            <p:cNvPr id="11" name="Rectangle 10"/>
            <p:cNvSpPr/>
            <p:nvPr/>
          </p:nvSpPr>
          <p:spPr>
            <a:xfrm>
              <a:off x="5895590" y="3235498"/>
              <a:ext cx="1929493" cy="288916"/>
            </a:xfrm>
            <a:prstGeom prst="rect">
              <a:avLst/>
            </a:prstGeom>
            <a:solidFill>
              <a:srgbClr val="0000FF">
                <a:alpha val="3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00580" y="5126980"/>
              <a:ext cx="1923142" cy="244485"/>
            </a:xfrm>
            <a:prstGeom prst="rect">
              <a:avLst/>
            </a:prstGeom>
            <a:solidFill>
              <a:srgbClr val="0000FF">
                <a:alpha val="3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20A7AA-79F5-9842-9AC9-8A25F4FF5789}"/>
              </a:ext>
            </a:extLst>
          </p:cNvPr>
          <p:cNvGrpSpPr/>
          <p:nvPr/>
        </p:nvGrpSpPr>
        <p:grpSpPr>
          <a:xfrm>
            <a:off x="700201" y="2590616"/>
            <a:ext cx="5699329" cy="1959443"/>
            <a:chOff x="700201" y="2590616"/>
            <a:chExt cx="5699329" cy="1959443"/>
          </a:xfrm>
        </p:grpSpPr>
        <p:sp>
          <p:nvSpPr>
            <p:cNvPr id="15" name="Rectangle 14"/>
            <p:cNvSpPr/>
            <p:nvPr/>
          </p:nvSpPr>
          <p:spPr>
            <a:xfrm>
              <a:off x="4975316" y="4294969"/>
              <a:ext cx="785404" cy="255090"/>
            </a:xfrm>
            <a:prstGeom prst="rect">
              <a:avLst/>
            </a:prstGeom>
            <a:solidFill>
              <a:schemeClr val="accent4">
                <a:alpha val="38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60720" y="4030101"/>
              <a:ext cx="638810" cy="255090"/>
            </a:xfrm>
            <a:prstGeom prst="rect">
              <a:avLst/>
            </a:prstGeom>
            <a:solidFill>
              <a:schemeClr val="accent4">
                <a:alpha val="38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0201" y="2590616"/>
              <a:ext cx="1208189" cy="255090"/>
            </a:xfrm>
            <a:prstGeom prst="rect">
              <a:avLst/>
            </a:prstGeom>
            <a:solidFill>
              <a:schemeClr val="accent4">
                <a:alpha val="38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A59279A-D05C-2E47-8887-17EA7F1A6D7B}"/>
              </a:ext>
            </a:extLst>
          </p:cNvPr>
          <p:cNvGrpSpPr/>
          <p:nvPr/>
        </p:nvGrpSpPr>
        <p:grpSpPr>
          <a:xfrm>
            <a:off x="631009" y="1966050"/>
            <a:ext cx="5264581" cy="3160930"/>
            <a:chOff x="631009" y="1966050"/>
            <a:chExt cx="5264581" cy="3160930"/>
          </a:xfrm>
        </p:grpSpPr>
        <p:sp>
          <p:nvSpPr>
            <p:cNvPr id="10" name="Rectangle 9"/>
            <p:cNvSpPr/>
            <p:nvPr/>
          </p:nvSpPr>
          <p:spPr>
            <a:xfrm>
              <a:off x="4936740" y="3230609"/>
              <a:ext cx="958850" cy="288916"/>
            </a:xfrm>
            <a:prstGeom prst="rect">
              <a:avLst/>
            </a:prstGeom>
            <a:solidFill>
              <a:srgbClr val="008000">
                <a:alpha val="3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31009" y="4838064"/>
              <a:ext cx="1061357" cy="288916"/>
            </a:xfrm>
            <a:prstGeom prst="rect">
              <a:avLst/>
            </a:prstGeom>
            <a:solidFill>
              <a:srgbClr val="008000">
                <a:alpha val="3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7739" y="1966050"/>
              <a:ext cx="1469571" cy="231683"/>
            </a:xfrm>
            <a:prstGeom prst="rect">
              <a:avLst/>
            </a:prstGeom>
            <a:solidFill>
              <a:srgbClr val="008000">
                <a:alpha val="3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A0A283-3E6A-6C44-ADA1-D3BD386CE41E}"/>
              </a:ext>
            </a:extLst>
          </p:cNvPr>
          <p:cNvGrpSpPr/>
          <p:nvPr/>
        </p:nvGrpSpPr>
        <p:grpSpPr>
          <a:xfrm>
            <a:off x="598782" y="1505126"/>
            <a:ext cx="6593590" cy="4556402"/>
            <a:chOff x="598782" y="1505126"/>
            <a:chExt cx="6593590" cy="4556402"/>
          </a:xfrm>
        </p:grpSpPr>
        <p:sp>
          <p:nvSpPr>
            <p:cNvPr id="5" name="Rectangle 4"/>
            <p:cNvSpPr/>
            <p:nvPr/>
          </p:nvSpPr>
          <p:spPr>
            <a:xfrm>
              <a:off x="631009" y="1505126"/>
              <a:ext cx="834571" cy="19684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38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38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94033" y="3363316"/>
              <a:ext cx="2093005" cy="19684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38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38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00580" y="3790359"/>
              <a:ext cx="1039585" cy="19684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38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38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58443" y="2806639"/>
              <a:ext cx="1133929" cy="19684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38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38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98782" y="5864678"/>
              <a:ext cx="1025072" cy="19685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38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38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65756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Derive features that capture type of violation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Vermin</a:t>
            </a:r>
          </a:p>
          <a:p>
            <a:r>
              <a:rPr lang="en-US" dirty="0"/>
              <a:t>Risk – high, medium, low</a:t>
            </a:r>
          </a:p>
          <a:p>
            <a:r>
              <a:rPr lang="en-US" dirty="0"/>
              <a:t>People – hand, glove, hair, nail</a:t>
            </a:r>
          </a:p>
          <a:p>
            <a:r>
              <a:rPr lang="en-US" dirty="0"/>
              <a:t>Food surfaces</a:t>
            </a:r>
          </a:p>
          <a:p>
            <a:r>
              <a:rPr lang="en-US" dirty="0"/>
              <a:t>Nonfood surfaces, floor, wall, ceiling</a:t>
            </a:r>
          </a:p>
          <a:p>
            <a:r>
              <a:rPr lang="en-US" dirty="0"/>
              <a:t>Storage, thermometer, cooling, thawing</a:t>
            </a:r>
          </a:p>
          <a:p>
            <a:r>
              <a:rPr lang="en-US" dirty="0"/>
              <a:t>Equipment</a:t>
            </a:r>
          </a:p>
          <a:p>
            <a:r>
              <a:rPr lang="en-US" dirty="0"/>
              <a:t>Permit, certificate</a:t>
            </a:r>
          </a:p>
        </p:txBody>
      </p:sp>
    </p:spTree>
    <p:extLst>
      <p:ext uri="{BB962C8B-B14F-4D97-AF65-F5344CB8AC3E}">
        <p14:creationId xmlns:p14="http://schemas.microsoft.com/office/powerpoint/2010/main" val="347521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a violation change the inspection score?</a:t>
            </a:r>
          </a:p>
        </p:txBody>
      </p:sp>
      <p:pic>
        <p:nvPicPr>
          <p:cNvPr id="5" name="Content Placeholder 4" descr="violationBoxplts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56"/>
          <a:stretch/>
        </p:blipFill>
        <p:spPr>
          <a:xfrm>
            <a:off x="628650" y="2091928"/>
            <a:ext cx="7886700" cy="3672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5264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4" y="2276912"/>
            <a:ext cx="23017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Derive a Single Score for each restaurant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Consider how violations vary together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233" y="1133475"/>
            <a:ext cx="8045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00FF"/>
                </a:solidFill>
                <a:latin typeface="Century Gothic"/>
                <a:cs typeface="Century Gothic"/>
              </a:rPr>
              <a:t>Derive Variables -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75" y="1834158"/>
            <a:ext cx="5791200" cy="3248025"/>
          </a:xfrm>
        </p:spPr>
      </p:pic>
      <p:sp>
        <p:nvSpPr>
          <p:cNvPr id="8" name="TextBox 7"/>
          <p:cNvSpPr txBox="1"/>
          <p:nvPr/>
        </p:nvSpPr>
        <p:spPr>
          <a:xfrm>
            <a:off x="3162300" y="5009578"/>
            <a:ext cx="1038225" cy="5078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350" dirty="0"/>
              <a:t>Clean</a:t>
            </a:r>
          </a:p>
          <a:p>
            <a:r>
              <a:rPr lang="en-US" sz="1350" dirty="0"/>
              <a:t>No Vermin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52938" y="5033986"/>
            <a:ext cx="1038225" cy="5078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350" dirty="0"/>
              <a:t>Clean</a:t>
            </a:r>
          </a:p>
          <a:p>
            <a:r>
              <a:rPr lang="en-US" sz="1350" dirty="0"/>
              <a:t>Vermin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62600" y="5024770"/>
            <a:ext cx="1038225" cy="5078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350" dirty="0"/>
              <a:t>Unclean</a:t>
            </a:r>
          </a:p>
          <a:p>
            <a:r>
              <a:rPr lang="en-US" sz="1350" dirty="0"/>
              <a:t>No Vermin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3238" y="5024770"/>
            <a:ext cx="1038225" cy="5078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350" dirty="0"/>
              <a:t>Unclean</a:t>
            </a:r>
          </a:p>
          <a:p>
            <a:r>
              <a:rPr lang="en-US" sz="1350" dirty="0"/>
              <a:t>Vermin</a:t>
            </a:r>
          </a:p>
        </p:txBody>
      </p:sp>
    </p:spTree>
    <p:extLst>
      <p:ext uri="{BB962C8B-B14F-4D97-AF65-F5344CB8AC3E}">
        <p14:creationId xmlns:p14="http://schemas.microsoft.com/office/powerpoint/2010/main" val="94721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9538</TotalTime>
  <Words>2099</Words>
  <Application>Microsoft Macintosh PowerPoint</Application>
  <PresentationFormat>On-screen Show (4:3)</PresentationFormat>
  <Paragraphs>387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ＭＳ Ｐゴシック</vt:lpstr>
      <vt:lpstr>Arial</vt:lpstr>
      <vt:lpstr>Calibri</vt:lpstr>
      <vt:lpstr>Century Gothic</vt:lpstr>
      <vt:lpstr>Century Gothic Regular</vt:lpstr>
      <vt:lpstr>Courier</vt:lpstr>
      <vt:lpstr>Gill Sans</vt:lpstr>
      <vt:lpstr>Monaco</vt:lpstr>
      <vt:lpstr>Wingdings</vt:lpstr>
      <vt:lpstr>Office Theme</vt:lpstr>
      <vt:lpstr>Food Safety</vt:lpstr>
      <vt:lpstr>What does a score of 96 mean?</vt:lpstr>
      <vt:lpstr>Domain Knowledge</vt:lpstr>
      <vt:lpstr>Examine Raw Data - Granularity</vt:lpstr>
      <vt:lpstr>PowerPoint Presentation</vt:lpstr>
      <vt:lpstr>Top Violations</vt:lpstr>
      <vt:lpstr>Derive features that capture type of violation</vt:lpstr>
      <vt:lpstr>How does a violation change the inspection score?</vt:lpstr>
      <vt:lpstr>PowerPoint Presentation</vt:lpstr>
      <vt:lpstr>Functions</vt:lpstr>
      <vt:lpstr>PowerPoint Presentation</vt:lpstr>
      <vt:lpstr>function (arguments) body</vt:lpstr>
      <vt:lpstr>Function Body</vt:lpstr>
      <vt:lpstr>Return Value</vt:lpstr>
      <vt:lpstr>Apply traceMean to rain</vt:lpstr>
      <vt:lpstr>traceSummary</vt:lpstr>
      <vt:lpstr>Apply traceSummary to rain</vt:lpstr>
      <vt:lpstr>Everything that happens [in R] is a function call. — John Chambers </vt:lpstr>
      <vt:lpstr>Infix Functions</vt:lpstr>
      <vt:lpstr>Control Flow</vt:lpstr>
      <vt:lpstr>What if</vt:lpstr>
      <vt:lpstr>Primary Statements</vt:lpstr>
      <vt:lpstr>PowerPoint Presentation</vt:lpstr>
      <vt:lpstr>PowerPoint Presentation</vt:lpstr>
      <vt:lpstr>PowerPoint Presentation</vt:lpstr>
      <vt:lpstr>PowerPoint Presentation</vt:lpstr>
      <vt:lpstr>calcBMI(h, w)</vt:lpstr>
      <vt:lpstr>calcBMI(h, w, TRUE)</vt:lpstr>
      <vt:lpstr>If/else syntax</vt:lpstr>
      <vt:lpstr>If Condition</vt:lpstr>
      <vt:lpstr>Assignment</vt:lpstr>
      <vt:lpstr>Optional { }</vt:lpstr>
      <vt:lpstr>PowerPoint Presentation</vt:lpstr>
      <vt:lpstr>PowerPoint Presentation</vt:lpstr>
      <vt:lpstr>PowerPoint Presentation</vt:lpstr>
      <vt:lpstr>calcBMI(“a”, w)</vt:lpstr>
      <vt:lpstr>calcBMI(h, w)</vt:lpstr>
      <vt:lpstr>Else - Optional</vt:lpstr>
      <vt:lpstr>Assignment without an else</vt:lpstr>
      <vt:lpstr>Nesting</vt:lpstr>
      <vt:lpstr>ifelse()</vt:lpstr>
      <vt:lpstr>ifelse() Example</vt:lpstr>
    </vt:vector>
  </TitlesOfParts>
  <Company>UC Davis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&amp;  Data Structures</dc:title>
  <dc:creator>Deborah Nolan</dc:creator>
  <cp:lastModifiedBy>Microsoft Office User</cp:lastModifiedBy>
  <cp:revision>395</cp:revision>
  <cp:lastPrinted>2019-10-17T02:58:06Z</cp:lastPrinted>
  <dcterms:created xsi:type="dcterms:W3CDTF">2012-01-23T03:59:53Z</dcterms:created>
  <dcterms:modified xsi:type="dcterms:W3CDTF">2019-11-06T16:53:34Z</dcterms:modified>
</cp:coreProperties>
</file>