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3" r:id="rId2"/>
    <p:sldId id="269" r:id="rId3"/>
    <p:sldId id="309" r:id="rId4"/>
    <p:sldId id="310" r:id="rId5"/>
    <p:sldId id="452" r:id="rId6"/>
    <p:sldId id="451" r:id="rId7"/>
    <p:sldId id="453" r:id="rId8"/>
    <p:sldId id="454" r:id="rId9"/>
    <p:sldId id="388" r:id="rId10"/>
    <p:sldId id="353" r:id="rId11"/>
    <p:sldId id="446" r:id="rId12"/>
    <p:sldId id="449" r:id="rId13"/>
    <p:sldId id="313" r:id="rId14"/>
    <p:sldId id="382" r:id="rId15"/>
    <p:sldId id="450" r:id="rId16"/>
    <p:sldId id="374" r:id="rId17"/>
    <p:sldId id="375" r:id="rId18"/>
    <p:sldId id="355" r:id="rId19"/>
    <p:sldId id="390" r:id="rId20"/>
    <p:sldId id="389" r:id="rId21"/>
    <p:sldId id="455" r:id="rId22"/>
    <p:sldId id="45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432FF"/>
    <a:srgbClr val="00FA00"/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5"/>
    <p:restoredTop sz="94190"/>
  </p:normalViewPr>
  <p:slideViewPr>
    <p:cSldViewPr snapToGrid="0" snapToObjects="1">
      <p:cViewPr varScale="1">
        <p:scale>
          <a:sx n="91" d="100"/>
          <a:sy n="91" d="100"/>
        </p:scale>
        <p:origin x="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918-51DD-C546-BE51-FACF7638A38E}" type="datetimeFigureOut">
              <a:rPr lang="en-US" smtClean="0">
                <a:latin typeface="Century Gothic Regular"/>
              </a:rPr>
              <a:t>11/13/19</a:t>
            </a:fld>
            <a:endParaRPr lang="en-US" dirty="0">
              <a:latin typeface="Century Gothic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BDED-29F6-D44F-B0C2-43F1BF242D53}" type="slidenum">
              <a:rPr lang="en-US" smtClean="0">
                <a:latin typeface="Century Gothic Regular"/>
              </a:rPr>
              <a:t>‹#›</a:t>
            </a:fld>
            <a:endParaRPr lang="en-US" dirty="0"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614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ADF61DA-9B12-CB42-B67C-55CBEEE5BAF9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370E498-2167-DB4E-B354-ED7F7D702F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759DAA67-CA9B-444C-A1B3-03396E4C5DE6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320F1261-FBF4-CF43-A930-8F65847805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entury Gothic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entury Gothic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entury Gothic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Control - Loops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3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A6A7-E3B6-864A-9C90-27D8EA0F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192513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while (condition){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statement block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}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/>
              <a:t>The condition is evaluated, and if it is TRUE, the statement block is evaluated.  This process continues until condition evaluates to FALSE.</a:t>
            </a:r>
          </a:p>
        </p:txBody>
      </p:sp>
    </p:spTree>
    <p:extLst>
      <p:ext uri="{BB962C8B-B14F-4D97-AF65-F5344CB8AC3E}">
        <p14:creationId xmlns:p14="http://schemas.microsoft.com/office/powerpoint/2010/main" val="400893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A6A7-E3B6-864A-9C90-27D8EA0F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replicate()</a:t>
            </a:r>
          </a:p>
        </p:txBody>
      </p:sp>
      <p:sp>
        <p:nvSpPr>
          <p:cNvPr id="192513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replicate(n, statement block)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/>
              <a:t>The statement block is evaluated over and over for a total of n times. 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/>
              <a:t>The block typically returns a value or vector of values, and these are collected into the simplest structure possible, </a:t>
            </a:r>
          </a:p>
          <a:p>
            <a:pPr marL="0" indent="0" eaLnBrk="1" hangingPunct="1">
              <a:buNone/>
              <a:defRPr/>
            </a:pPr>
            <a:r>
              <a:rPr lang="en-US" dirty="0"/>
              <a:t>e.g., single values into a vector of length n  </a:t>
            </a:r>
          </a:p>
          <a:p>
            <a:pPr marL="0" indent="0" eaLnBrk="1" hangingPunct="1">
              <a:buNone/>
              <a:defRPr/>
            </a:pPr>
            <a:r>
              <a:rPr lang="en-US" dirty="0"/>
              <a:t>e.g., vectors of length m into an m by n matrix </a:t>
            </a:r>
          </a:p>
        </p:txBody>
      </p:sp>
    </p:spTree>
    <p:extLst>
      <p:ext uri="{BB962C8B-B14F-4D97-AF65-F5344CB8AC3E}">
        <p14:creationId xmlns:p14="http://schemas.microsoft.com/office/powerpoint/2010/main" val="77382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83CC-787A-2444-91DD-CB1454A9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CF11-CA10-8E46-978A-232E63D0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Pre-allocate the output container.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>
                <a:latin typeface="Courier" pitchFamily="2" charset="0"/>
              </a:rPr>
              <a:t>z = vector(mode = ‘numeric’,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		length = length(x)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seq_along</a:t>
            </a:r>
            <a:r>
              <a:rPr lang="en-US" dirty="0"/>
              <a:t>(x) rather than 1:length(x) in the for loop.</a:t>
            </a:r>
          </a:p>
          <a:p>
            <a:pPr marL="0" indent="0">
              <a:buNone/>
            </a:pPr>
            <a:r>
              <a:rPr lang="en-US" dirty="0"/>
              <a:t>  		</a:t>
            </a:r>
            <a:r>
              <a:rPr lang="en-US" sz="2400" dirty="0">
                <a:latin typeface="Courier" pitchFamily="2" charset="0"/>
              </a:rPr>
              <a:t>for (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in </a:t>
            </a:r>
            <a:r>
              <a:rPr lang="en-US" sz="2400" dirty="0" err="1">
                <a:latin typeface="Courier" pitchFamily="2" charset="0"/>
              </a:rPr>
              <a:t>seq_along</a:t>
            </a:r>
            <a:r>
              <a:rPr lang="en-US" sz="2400" dirty="0">
                <a:latin typeface="Courier" pitchFamily="2" charset="0"/>
              </a:rPr>
              <a:t>(x)) {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z[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sample(x[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], 1)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7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B69-E093-C147-AF1E-B65692E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Termination</a:t>
            </a:r>
          </a:p>
        </p:txBody>
      </p:sp>
      <p:sp>
        <p:nvSpPr>
          <p:cNvPr id="19456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next</a:t>
            </a:r>
            <a:r>
              <a:rPr lang="en-US" dirty="0"/>
              <a:t> exits the current iteration of the loop.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break</a:t>
            </a:r>
            <a:r>
              <a:rPr lang="en-US" dirty="0"/>
              <a:t> exits the entire for loop.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/>
              <a:t>These can be particularly helpful with while loops</a:t>
            </a:r>
          </a:p>
          <a:p>
            <a:pPr marL="0" indent="0" eaLnBrk="1" hangingPunct="1">
              <a:buNone/>
              <a:defRPr/>
            </a:pPr>
            <a:r>
              <a:rPr lang="en-US" dirty="0"/>
              <a:t> </a:t>
            </a:r>
          </a:p>
          <a:p>
            <a:pPr marL="0" indent="0" eaLnBrk="1" hangingPunct="1">
              <a:buNone/>
              <a:defRPr/>
            </a:pPr>
            <a:r>
              <a:rPr lang="en-US" dirty="0"/>
              <a:t>Note: </a:t>
            </a:r>
            <a:r>
              <a:rPr lang="en-US" b="1" dirty="0">
                <a:solidFill>
                  <a:schemeClr val="accent1"/>
                </a:solidFill>
              </a:rPr>
              <a:t>stop() </a:t>
            </a:r>
            <a:r>
              <a:rPr lang="en-US" dirty="0"/>
              <a:t>causes an error </a:t>
            </a:r>
          </a:p>
        </p:txBody>
      </p:sp>
    </p:spTree>
    <p:extLst>
      <p:ext uri="{BB962C8B-B14F-4D97-AF65-F5344CB8AC3E}">
        <p14:creationId xmlns:p14="http://schemas.microsoft.com/office/powerpoint/2010/main" val="2802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Double the Bet Until We Win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D9C-1A11-AD45-A4C8-871FC192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743C-AB2B-194F-AFB2-7BF913F9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Bet $1 on a fair game (chance 50-50 to win)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If you win, then you keep your $1 and receive $1 in winnings. Stop and go home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If you lose, then bet again. This time $2.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If you win on the 2</a:t>
            </a:r>
            <a:r>
              <a:rPr lang="en-US" baseline="30000" dirty="0"/>
              <a:t>nd</a:t>
            </a:r>
            <a:r>
              <a:rPr lang="en-US" dirty="0"/>
              <a:t> bet, keep your $2 and receive $2. In total you gained $2 - $1 (from the 1</a:t>
            </a:r>
            <a:r>
              <a:rPr lang="en-US" baseline="30000" dirty="0"/>
              <a:t>st</a:t>
            </a:r>
            <a:r>
              <a:rPr lang="en-US" dirty="0"/>
              <a:t> round) = $1. Stop and go home.    </a:t>
            </a:r>
          </a:p>
          <a:p>
            <a:pPr marL="0" indent="0">
              <a:buNone/>
            </a:pPr>
            <a:r>
              <a:rPr lang="en-US" dirty="0"/>
              <a:t>CONTINUE IN THIS WAY DOUBLING DOWN UNTIL WIN ONCE. THEN GO HOME! </a:t>
            </a:r>
          </a:p>
        </p:txBody>
      </p:sp>
    </p:spTree>
    <p:extLst>
      <p:ext uri="{BB962C8B-B14F-4D97-AF65-F5344CB8AC3E}">
        <p14:creationId xmlns:p14="http://schemas.microsoft.com/office/powerpoint/2010/main" val="164160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2470" y="274588"/>
            <a:ext cx="822870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5000" dirty="0">
                <a:solidFill>
                  <a:srgbClr val="000000"/>
                </a:solidFill>
              </a:rPr>
              <a:t>Number of bets until win $1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34008" y="1583764"/>
            <a:ext cx="7634883" cy="497955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000" dirty="0">
                <a:latin typeface="Century Gothic" panose="020B0502020202020204" pitchFamily="34" charset="0"/>
                <a:cs typeface="Calibri"/>
              </a:rPr>
              <a:t>Let’s use a while loop to write a function that place bets (doubling each time) until we win $1. 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en-US" sz="3000" dirty="0">
              <a:latin typeface="Century Gothic" panose="020B0502020202020204" pitchFamily="34" charset="0"/>
              <a:cs typeface="Calibri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000" dirty="0">
                <a:latin typeface="Century Gothic" panose="020B0502020202020204" pitchFamily="34" charset="0"/>
                <a:cs typeface="Calibri"/>
              </a:rPr>
              <a:t>We are interested in the number of bets it takes to win $1.</a:t>
            </a:r>
          </a:p>
        </p:txBody>
      </p:sp>
    </p:spTree>
    <p:extLst>
      <p:ext uri="{BB962C8B-B14F-4D97-AF65-F5344CB8AC3E}">
        <p14:creationId xmlns:p14="http://schemas.microsoft.com/office/powerpoint/2010/main" val="280296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2470" y="274588"/>
            <a:ext cx="822870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5000" dirty="0">
                <a:solidFill>
                  <a:srgbClr val="000000"/>
                </a:solidFill>
              </a:rPr>
              <a:t>What does the </a:t>
            </a:r>
            <a:r>
              <a:rPr lang="en-US" sz="5000" dirty="0">
                <a:solidFill>
                  <a:srgbClr val="0000FF"/>
                </a:solidFill>
                <a:latin typeface="Courier"/>
                <a:cs typeface="Courier"/>
              </a:rPr>
              <a:t>while</a:t>
            </a:r>
            <a:r>
              <a:rPr lang="en-US" sz="5000" dirty="0">
                <a:solidFill>
                  <a:srgbClr val="000000"/>
                </a:solidFill>
              </a:rPr>
              <a:t> condition check?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34008" y="2002118"/>
            <a:ext cx="7634883" cy="456120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3600" dirty="0">
              <a:latin typeface="Calibri"/>
              <a:cs typeface="Calibri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dirty="0">
                <a:latin typeface="Century Gothic" panose="020B0502020202020204" pitchFamily="34" charset="0"/>
                <a:cs typeface="Calibri"/>
              </a:rPr>
              <a:t>A. The number of bets placed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latin typeface="Century Gothic" panose="020B0502020202020204" pitchFamily="34" charset="0"/>
              <a:cs typeface="Calibri"/>
            </a:endParaRPr>
          </a:p>
          <a:p>
            <a:pPr marL="742950" indent="-742950" eaLnBrk="1" fontAlgn="auto" hangingPunct="1">
              <a:spcAft>
                <a:spcPts val="0"/>
              </a:spcAft>
              <a:buAutoNum type="alphaUcPeriod" startAt="2"/>
              <a:defRPr/>
            </a:pPr>
            <a:r>
              <a:rPr lang="en-US" sz="3600" dirty="0">
                <a:latin typeface="Century Gothic" panose="020B0502020202020204" pitchFamily="34" charset="0"/>
                <a:cs typeface="Calibri"/>
              </a:rPr>
              <a:t>The total amount of money lost</a:t>
            </a:r>
          </a:p>
          <a:p>
            <a:pPr marL="742950" indent="-742950" eaLnBrk="1" fontAlgn="auto" hangingPunct="1">
              <a:spcAft>
                <a:spcPts val="0"/>
              </a:spcAft>
              <a:buAutoNum type="alphaUcPeriod" startAt="2"/>
              <a:defRPr/>
            </a:pPr>
            <a:r>
              <a:rPr lang="en-US" sz="3600" dirty="0">
                <a:latin typeface="Century Gothic" panose="020B0502020202020204" pitchFamily="34" charset="0"/>
                <a:cs typeface="Calibri"/>
              </a:rPr>
              <a:t>The result from a single bet</a:t>
            </a:r>
          </a:p>
        </p:txBody>
      </p:sp>
    </p:spTree>
    <p:extLst>
      <p:ext uri="{BB962C8B-B14F-4D97-AF65-F5344CB8AC3E}">
        <p14:creationId xmlns:p14="http://schemas.microsoft.com/office/powerpoint/2010/main" val="290435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99537" y="678656"/>
            <a:ext cx="8166345" cy="5884664"/>
          </a:xfrm>
        </p:spPr>
        <p:txBody>
          <a:bodyPr/>
          <a:lstStyle/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doubleWhile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function(){</a:t>
            </a:r>
            <a:endParaRPr lang="en-US" sz="2400" dirty="0"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bets = 0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urn = c(-1, 1)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res = -1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while (res &lt; 0)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res = sample(urn, 1)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bets = bets + 1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}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return(bets)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21" y="274588"/>
            <a:ext cx="8228707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err="1"/>
              <a:t>doubleWhile</a:t>
            </a:r>
            <a:r>
              <a:rPr lang="en-US" sz="4000" dirty="0"/>
              <a:t>()  </a:t>
            </a:r>
            <a:br>
              <a:rPr lang="en-US" sz="4000" dirty="0"/>
            </a:br>
            <a:r>
              <a:rPr lang="en-US" sz="4000" dirty="0"/>
              <a:t>suppose draws -1,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9886" y="1559007"/>
          <a:ext cx="8516468" cy="529899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/>
                        <a:t>doubleWhile</a:t>
                      </a:r>
                      <a:r>
                        <a:rPr lang="en-US" sz="2000" dirty="0"/>
                        <a:t> =  </a:t>
                      </a:r>
                      <a:r>
                        <a:rPr lang="en-US" sz="2000"/>
                        <a:t>function(</a:t>
                      </a:r>
                      <a:r>
                        <a:rPr lang="en-US" sz="2000" baseline="0"/>
                        <a:t> ) </a:t>
                      </a:r>
                      <a:r>
                        <a:rPr lang="en-US" sz="2000" dirty="0"/>
                        <a:t>{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bets = 0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urn = c(-1, 1)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res = -1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while (res</a:t>
                      </a:r>
                      <a:r>
                        <a:rPr lang="en-US" sz="2000" baseline="0" dirty="0">
                          <a:latin typeface="Courier"/>
                          <a:cs typeface="Courier"/>
                        </a:rPr>
                        <a:t> &lt; 0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) {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 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res = sample(urn,</a:t>
                      </a:r>
                      <a:r>
                        <a:rPr lang="en-US" sz="2000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1)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   </a:t>
                      </a:r>
                      <a:r>
                        <a:rPr lang="en-US" sz="2000" baseline="0" dirty="0">
                          <a:latin typeface="Courier"/>
                          <a:cs typeface="Courier"/>
                        </a:rPr>
                        <a:t>bets = bets + 1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return(bets)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9131">
                <a:tc>
                  <a:txBody>
                    <a:bodyPr/>
                    <a:lstStyle/>
                    <a:p>
                      <a:r>
                        <a:rPr lang="en-US" sz="2000" dirty="0"/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1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4163-17CD-9A46-9063-54C9DA2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Constructs</a:t>
            </a:r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SzPct val="125000"/>
              <a:buNone/>
              <a:defRPr/>
            </a:pPr>
            <a:r>
              <a:rPr lang="en-US" dirty="0"/>
              <a:t> </a:t>
            </a:r>
          </a:p>
          <a:p>
            <a:pPr>
              <a:buSzPct val="125000"/>
              <a:buFont typeface="Wingdings" pitchFamily="2" charset="2"/>
              <a:buChar char="Ø"/>
              <a:defRPr/>
            </a:pPr>
            <a:r>
              <a:rPr lang="en-US" dirty="0"/>
              <a:t> for() loop </a:t>
            </a:r>
          </a:p>
          <a:p>
            <a:pPr>
              <a:buSzPct val="125000"/>
              <a:buFont typeface="Wingdings" pitchFamily="2" charset="2"/>
              <a:buChar char="Ø"/>
              <a:defRPr/>
            </a:pPr>
            <a:r>
              <a:rPr lang="en-US" dirty="0"/>
              <a:t> while() loop</a:t>
            </a:r>
          </a:p>
          <a:p>
            <a:pPr>
              <a:buSzPct val="125000"/>
              <a:buFont typeface="Wingdings" pitchFamily="2" charset="2"/>
              <a:buChar char="Ø"/>
              <a:defRPr/>
            </a:pPr>
            <a:r>
              <a:rPr lang="en-US" dirty="0"/>
              <a:t> replicate()</a:t>
            </a:r>
          </a:p>
          <a:p>
            <a:pPr marL="0" indent="0" eaLnBrk="1" hangingPunct="1">
              <a:buSzPct val="12500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68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21" y="274588"/>
            <a:ext cx="8228707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err="1"/>
              <a:t>doubleWhile</a:t>
            </a:r>
            <a:r>
              <a:rPr lang="en-US" sz="4000" dirty="0"/>
              <a:t>()  </a:t>
            </a:r>
            <a:br>
              <a:rPr lang="en-US" sz="4000" dirty="0"/>
            </a:br>
            <a:r>
              <a:rPr lang="en-US" sz="4000" dirty="0"/>
              <a:t>suppose samples from urn: -1, -1,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491029"/>
              </p:ext>
            </p:extLst>
          </p:nvPr>
        </p:nvGraphicFramePr>
        <p:xfrm>
          <a:off x="169886" y="1559007"/>
          <a:ext cx="8516468" cy="529899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/>
                        <a:t>doubleWhile</a:t>
                      </a:r>
                      <a:r>
                        <a:rPr lang="en-US" sz="2000" dirty="0"/>
                        <a:t> =  function(</a:t>
                      </a:r>
                      <a:r>
                        <a:rPr lang="en-US" sz="2000" baseline="0" dirty="0"/>
                        <a:t> ) </a:t>
                      </a:r>
                      <a:r>
                        <a:rPr lang="en-US" sz="2000" dirty="0"/>
                        <a:t>{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bets = 0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urn = c(-1, 1)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res = -1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while (res</a:t>
                      </a:r>
                      <a:r>
                        <a:rPr lang="en-US" sz="2000" baseline="0" dirty="0">
                          <a:latin typeface="Courier"/>
                          <a:cs typeface="Courier"/>
                        </a:rPr>
                        <a:t> &lt; 0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) {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 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res = sample(urn,</a:t>
                      </a:r>
                      <a:r>
                        <a:rPr lang="en-US" sz="2000" baseline="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1)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  </a:t>
                      </a:r>
                      <a:r>
                        <a:rPr lang="en-US" sz="2000" baseline="0" dirty="0">
                          <a:latin typeface="Courier"/>
                          <a:cs typeface="Courier"/>
                        </a:rPr>
                        <a:t>bets = bets + 1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return(bets)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9131">
                <a:tc>
                  <a:txBody>
                    <a:bodyPr/>
                    <a:lstStyle/>
                    <a:p>
                      <a:r>
                        <a:rPr lang="en-US" sz="2000" dirty="0"/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67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310-87AD-DF49-98F4-91146F4D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229E-F504-2143-8E59-68656AC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Write your own summary function, called </a:t>
            </a:r>
            <a:r>
              <a:rPr lang="en-US" dirty="0" err="1"/>
              <a:t>mySummary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Inputs: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x – numeric vector want to summarize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funs = list of functions you want to summarize x with. Default is a list of length 2 – mean and median functions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Output: a vector of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275360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EEAF-489A-0640-8D9E-3D06D3107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64444"/>
            <a:ext cx="8229600" cy="583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mySummary</a:t>
            </a:r>
            <a:r>
              <a:rPr lang="en-US" sz="2000" dirty="0">
                <a:latin typeface="Courier" pitchFamily="2" charset="0"/>
              </a:rPr>
              <a:t> = function(x, funs = list(mean, median)) {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out = vector(mode = "numeric", length = length(funs))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for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in </a:t>
            </a:r>
            <a:r>
              <a:rPr lang="en-US" sz="2000" dirty="0" err="1">
                <a:latin typeface="Courier" pitchFamily="2" charset="0"/>
              </a:rPr>
              <a:t>seq_along</a:t>
            </a:r>
            <a:r>
              <a:rPr lang="en-US" sz="2000" dirty="0">
                <a:latin typeface="Courier" pitchFamily="2" charset="0"/>
              </a:rPr>
              <a:t>(funs))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out[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funs[[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]](x)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return(out)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&gt; z =(c(1:10, 100)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&gt; </a:t>
            </a:r>
            <a:r>
              <a:rPr lang="en-US" sz="2000" dirty="0" err="1">
                <a:latin typeface="Courier" pitchFamily="2" charset="0"/>
              </a:rPr>
              <a:t>mySummary</a:t>
            </a:r>
            <a:r>
              <a:rPr lang="en-US" sz="2000" dirty="0">
                <a:latin typeface="Courier" pitchFamily="2" charset="0"/>
              </a:rPr>
              <a:t>(z, funs=list(min, median, max))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[1]   1   6 100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&gt; </a:t>
            </a:r>
            <a:r>
              <a:rPr lang="en-US" sz="2000" dirty="0" err="1">
                <a:latin typeface="Courier" pitchFamily="2" charset="0"/>
              </a:rPr>
              <a:t>mySummary</a:t>
            </a:r>
            <a:r>
              <a:rPr lang="en-US" sz="2000" dirty="0">
                <a:latin typeface="Courier" pitchFamily="2" charset="0"/>
              </a:rPr>
              <a:t>(z)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[1] 14.09091  6.00000</a:t>
            </a:r>
          </a:p>
        </p:txBody>
      </p:sp>
    </p:spTree>
    <p:extLst>
      <p:ext uri="{BB962C8B-B14F-4D97-AF65-F5344CB8AC3E}">
        <p14:creationId xmlns:p14="http://schemas.microsoft.com/office/powerpoint/2010/main" val="280304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CFD9-8DF1-BB4C-A989-1A026FD2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190465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i="1" dirty="0"/>
              <a:t>Looping</a:t>
            </a:r>
            <a:r>
              <a:rPr lang="en-US" dirty="0"/>
              <a:t> is the repeated evaluation of a block of code.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/>
              <a:t>Much of what is handled using loops in other languages can be more efficiently handled in R using vectorized calculations or one of the apply() mechanisms.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/>
              <a:t>However, certain algorithms, such as those requiring recursion, can only be handled by loops.</a:t>
            </a:r>
          </a:p>
        </p:txBody>
      </p:sp>
    </p:spTree>
    <p:extLst>
      <p:ext uri="{BB962C8B-B14F-4D97-AF65-F5344CB8AC3E}">
        <p14:creationId xmlns:p14="http://schemas.microsoft.com/office/powerpoint/2010/main" val="265952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9284-FC30-FC41-9E08-80E3C6CC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191489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for (</a:t>
            </a:r>
            <a:r>
              <a:rPr lang="en-US" sz="28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in vector) {</a:t>
            </a:r>
            <a:endParaRPr lang="en-US" sz="28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 block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8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/>
              <a:t>For each element in </a:t>
            </a:r>
            <a:r>
              <a:rPr lang="en-US" dirty="0">
                <a:solidFill>
                  <a:schemeClr val="accent1"/>
                </a:solidFill>
              </a:rPr>
              <a:t>vector</a:t>
            </a:r>
            <a:r>
              <a:rPr lang="en-US" dirty="0"/>
              <a:t>, the variable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/>
              <a:t> is set to the value of that element and the block of code is evaluated.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vector</a:t>
            </a:r>
            <a:r>
              <a:rPr lang="en-US" dirty="0"/>
              <a:t> can be any valid type</a:t>
            </a:r>
          </a:p>
        </p:txBody>
      </p:sp>
    </p:spTree>
    <p:extLst>
      <p:ext uri="{BB962C8B-B14F-4D97-AF65-F5344CB8AC3E}">
        <p14:creationId xmlns:p14="http://schemas.microsoft.com/office/powerpoint/2010/main" val="256335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3521-701A-584C-8C68-EA0C1C47A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Distribution of the sum of random uniforms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AC7AB-5409-A748-8AC4-938D9D123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1A87-BA12-4E40-859A-8FB7BB9F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9D82-7323-BC41-815F-20225B3C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an idea of the distribution of the sum of 2 random uniform variables.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X = 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runif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(1000) + 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runif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(1000)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data.frame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(X), 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(x = X)) 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geom_density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9454A-E947-8C4F-AEBE-7E7E483F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76" y="3478717"/>
            <a:ext cx="4018396" cy="32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1004-32FD-AB42-B721-63E3FE29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 to sum of n 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F3D9-B045-1440-A6DA-CEB80C61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sumUnifs</a:t>
            </a:r>
            <a:r>
              <a:rPr lang="en-US" dirty="0">
                <a:latin typeface="Courier" pitchFamily="2" charset="0"/>
              </a:rPr>
              <a:t> = function(n, R = 1000)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x = vector(mode="numeric", length = R)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for (j in 1:n)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x = x + </a:t>
            </a:r>
            <a:r>
              <a:rPr lang="en-US" dirty="0" err="1">
                <a:latin typeface="Courier" pitchFamily="2" charset="0"/>
              </a:rPr>
              <a:t>runif</a:t>
            </a:r>
            <a:r>
              <a:rPr lang="en-US" dirty="0">
                <a:latin typeface="Courier" pitchFamily="2" charset="0"/>
              </a:rPr>
              <a:t>(R)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ggplot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data.frame</a:t>
            </a:r>
            <a:r>
              <a:rPr lang="en-US" dirty="0">
                <a:latin typeface="Courier" pitchFamily="2" charset="0"/>
              </a:rPr>
              <a:t>(x), </a:t>
            </a:r>
            <a:r>
              <a:rPr lang="en-US" dirty="0" err="1">
                <a:latin typeface="Courier" pitchFamily="2" charset="0"/>
              </a:rPr>
              <a:t>aes</a:t>
            </a:r>
            <a:r>
              <a:rPr lang="en-US" dirty="0">
                <a:latin typeface="Courier" pitchFamily="2" charset="0"/>
              </a:rPr>
              <a:t>(x=x)) +         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geom_density</a:t>
            </a:r>
            <a:r>
              <a:rPr lang="en-US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labs(title=paste("sum of ", n," uniforms"))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21" y="274588"/>
            <a:ext cx="8228707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sumUnif</a:t>
            </a:r>
            <a:r>
              <a:rPr lang="en-US" sz="4000" dirty="0"/>
              <a:t>(2)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434635"/>
              </p:ext>
            </p:extLst>
          </p:nvPr>
        </p:nvGraphicFramePr>
        <p:xfrm>
          <a:off x="169886" y="1559007"/>
          <a:ext cx="8516468" cy="373322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/>
                        <a:t>sumUInif</a:t>
                      </a:r>
                      <a:r>
                        <a:rPr lang="en-US" sz="2000" dirty="0"/>
                        <a:t> =  function(n, R = 1000</a:t>
                      </a:r>
                      <a:r>
                        <a:rPr lang="en-US" sz="2000" baseline="0" dirty="0"/>
                        <a:t> ) </a:t>
                      </a:r>
                      <a:r>
                        <a:rPr lang="en-US" sz="2000" dirty="0"/>
                        <a:t>{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 pitchFamily="2" charset="0"/>
                        </a:rPr>
                        <a:t>x = vector(…)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 pitchFamily="2" charset="0"/>
                        </a:rPr>
                        <a:t>for (j in 1:n) {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  x = x + </a:t>
                      </a:r>
                      <a:r>
                        <a:rPr lang="en-US" sz="2000" dirty="0" err="1">
                          <a:latin typeface="Courier" pitchFamily="2" charset="0"/>
                        </a:rPr>
                        <a:t>runif</a:t>
                      </a:r>
                      <a:r>
                        <a:rPr lang="en-US" sz="2000" dirty="0">
                          <a:latin typeface="Courier" pitchFamily="2" charset="0"/>
                        </a:rPr>
                        <a:t>(R)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/>
                          <a:cs typeface="Courier"/>
                        </a:rPr>
                        <a:t>ggplot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(…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2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10055</TotalTime>
  <Words>981</Words>
  <Application>Microsoft Macintosh PowerPoint</Application>
  <PresentationFormat>On-screen Show (4:3)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Gothic</vt:lpstr>
      <vt:lpstr>Century Gothic Regular</vt:lpstr>
      <vt:lpstr>Courier</vt:lpstr>
      <vt:lpstr>Gill Sans</vt:lpstr>
      <vt:lpstr>Monaco</vt:lpstr>
      <vt:lpstr>Wingdings</vt:lpstr>
      <vt:lpstr>Office Theme</vt:lpstr>
      <vt:lpstr>Flow Control - Loops</vt:lpstr>
      <vt:lpstr>Loop Constructs</vt:lpstr>
      <vt:lpstr>Caution</vt:lpstr>
      <vt:lpstr>The for loop</vt:lpstr>
      <vt:lpstr>Explore the Distribution of the sum of random uniforms</vt:lpstr>
      <vt:lpstr>Investigation</vt:lpstr>
      <vt:lpstr>Generalize to sum of n uniforms</vt:lpstr>
      <vt:lpstr>sumUnif(2)  </vt:lpstr>
      <vt:lpstr>The while loop</vt:lpstr>
      <vt:lpstr>Syntax</vt:lpstr>
      <vt:lpstr>replicate()</vt:lpstr>
      <vt:lpstr>Cautions</vt:lpstr>
      <vt:lpstr>Early Termination</vt:lpstr>
      <vt:lpstr>Double the Bet Until We Win</vt:lpstr>
      <vt:lpstr>Game Rules</vt:lpstr>
      <vt:lpstr>Number of bets until win $1</vt:lpstr>
      <vt:lpstr>What does the while condition check?</vt:lpstr>
      <vt:lpstr>PowerPoint Presentation</vt:lpstr>
      <vt:lpstr>doubleWhile()   suppose draws -1, 1</vt:lpstr>
      <vt:lpstr>doubleWhile()   suppose samples from urn: -1, -1, 1</vt:lpstr>
      <vt:lpstr>Your Turn</vt:lpstr>
      <vt:lpstr>PowerPoint Presentation</vt:lpstr>
    </vt:vector>
  </TitlesOfParts>
  <Company>UC Davis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 Data Structures</dc:title>
  <dc:creator>Deborah Nolan</dc:creator>
  <cp:lastModifiedBy>Microsoft Office User</cp:lastModifiedBy>
  <cp:revision>385</cp:revision>
  <cp:lastPrinted>2019-10-17T02:58:06Z</cp:lastPrinted>
  <dcterms:created xsi:type="dcterms:W3CDTF">2012-01-23T03:59:53Z</dcterms:created>
  <dcterms:modified xsi:type="dcterms:W3CDTF">2019-11-14T00:41:54Z</dcterms:modified>
</cp:coreProperties>
</file>