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37"/>
  </p:notesMasterIdLst>
  <p:handoutMasterIdLst>
    <p:handoutMasterId r:id="rId38"/>
  </p:handoutMasterIdLst>
  <p:sldIdLst>
    <p:sldId id="256" r:id="rId3"/>
    <p:sldId id="630" r:id="rId4"/>
    <p:sldId id="627" r:id="rId5"/>
    <p:sldId id="441" r:id="rId6"/>
    <p:sldId id="507" r:id="rId7"/>
    <p:sldId id="511" r:id="rId8"/>
    <p:sldId id="523" r:id="rId9"/>
    <p:sldId id="628" r:id="rId10"/>
    <p:sldId id="525" r:id="rId11"/>
    <p:sldId id="526" r:id="rId12"/>
    <p:sldId id="527" r:id="rId13"/>
    <p:sldId id="528" r:id="rId14"/>
    <p:sldId id="632" r:id="rId15"/>
    <p:sldId id="529" r:id="rId16"/>
    <p:sldId id="531" r:id="rId17"/>
    <p:sldId id="530" r:id="rId18"/>
    <p:sldId id="532" r:id="rId19"/>
    <p:sldId id="682" r:id="rId20"/>
    <p:sldId id="683" r:id="rId21"/>
    <p:sldId id="684" r:id="rId22"/>
    <p:sldId id="692" r:id="rId23"/>
    <p:sldId id="695" r:id="rId24"/>
    <p:sldId id="696" r:id="rId25"/>
    <p:sldId id="701" r:id="rId26"/>
    <p:sldId id="634" r:id="rId27"/>
    <p:sldId id="674" r:id="rId28"/>
    <p:sldId id="675" r:id="rId29"/>
    <p:sldId id="676" r:id="rId30"/>
    <p:sldId id="678" r:id="rId31"/>
    <p:sldId id="680" r:id="rId32"/>
    <p:sldId id="765" r:id="rId33"/>
    <p:sldId id="679" r:id="rId34"/>
    <p:sldId id="764" r:id="rId35"/>
    <p:sldId id="681" r:id="rId36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88051"/>
  </p:normalViewPr>
  <p:slideViewPr>
    <p:cSldViewPr snapToGrid="0" snapToObjects="1">
      <p:cViewPr varScale="1">
        <p:scale>
          <a:sx n="100" d="100"/>
          <a:sy n="100" d="100"/>
        </p:scale>
        <p:origin x="168" y="312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3A391-FCEB-DE42-BDA9-FFA30A5485F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6A7F-8EDC-D942-A86A-7B95024C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15010D5-81C9-C448-82E8-71177EBFEC32}" type="datetimeFigureOut">
              <a:rPr lang="en-US" smtClean="0">
                <a:uFillTx/>
              </a:rPr>
              <a:t>11/24/19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986DF27-AD16-B741-919E-EA3A35DE95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488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3962400" y="2209800"/>
            <a:ext cx="7448400" cy="11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3962400" y="3429000"/>
            <a:ext cx="7448400" cy="6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3920555" y="3381899"/>
            <a:ext cx="7458800" cy="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1780699" y="2785023"/>
            <a:ext cx="1966000" cy="1372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33" b="1" dirty="0">
                <a:solidFill>
                  <a:srgbClr val="003262"/>
                </a:solidFill>
              </a:rPr>
              <a:t>D</a:t>
            </a:r>
            <a:r>
              <a:rPr lang="en-US" sz="2667" b="1" dirty="0">
                <a:solidFill>
                  <a:srgbClr val="003262"/>
                </a:solidFill>
              </a:rPr>
              <a:t>S</a:t>
            </a:r>
            <a:r>
              <a:rPr lang="en-US" sz="2667" b="1" baseline="0" dirty="0">
                <a:solidFill>
                  <a:srgbClr val="003262"/>
                </a:solidFill>
              </a:rPr>
              <a:t> 100</a:t>
            </a:r>
            <a:endParaRPr lang="en" sz="3733" b="1" dirty="0">
              <a:solidFill>
                <a:srgbClr val="00326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C4820E"/>
                </a:solidFill>
              </a:rPr>
              <a:t>Spring 201</a:t>
            </a:r>
            <a:r>
              <a:rPr lang="en-US" sz="2400" b="1" dirty="0">
                <a:solidFill>
                  <a:srgbClr val="C4820E"/>
                </a:solidFill>
              </a:rPr>
              <a:t>7</a:t>
            </a:r>
            <a:endParaRPr lang="en" sz="2400" b="1" dirty="0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9" y="3083903"/>
            <a:ext cx="968300" cy="7746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689628" y="6356967"/>
            <a:ext cx="4461600" cy="46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33"/>
              <a:t>Slides created by John DeNero (denero@berkeley.edu)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533"/>
              </a:spcAft>
              <a:defRPr sz="3200"/>
            </a:lvl1pPr>
            <a:lvl2pPr lvl="1" rtl="0">
              <a:spcBef>
                <a:spcPts val="0"/>
              </a:spcBef>
              <a:spcAft>
                <a:spcPts val="533"/>
              </a:spcAft>
              <a:defRPr sz="3200"/>
            </a:lvl2pPr>
            <a:lvl3pPr lvl="2" rtl="0">
              <a:spcBef>
                <a:spcPts val="0"/>
              </a:spcBef>
              <a:spcAft>
                <a:spcPts val="533"/>
              </a:spcAft>
              <a:defRPr sz="3200"/>
            </a:lvl3pPr>
            <a:lvl4pPr lvl="3" rtl="0">
              <a:spcBef>
                <a:spcPts val="0"/>
              </a:spcBef>
              <a:spcAft>
                <a:spcPts val="533"/>
              </a:spcAft>
              <a:defRPr sz="2400"/>
            </a:lvl4pPr>
            <a:lvl5pPr lvl="4" rtl="0">
              <a:spcBef>
                <a:spcPts val="0"/>
              </a:spcBef>
              <a:spcAft>
                <a:spcPts val="533"/>
              </a:spcAft>
              <a:defRPr sz="2400"/>
            </a:lvl5pPr>
            <a:lvl6pPr lvl="5" rtl="0">
              <a:spcBef>
                <a:spcPts val="0"/>
              </a:spcBef>
              <a:spcAft>
                <a:spcPts val="533"/>
              </a:spcAft>
              <a:defRPr sz="2400"/>
            </a:lvl6pPr>
            <a:lvl7pPr lvl="6" rtl="0">
              <a:spcBef>
                <a:spcPts val="0"/>
              </a:spcBef>
              <a:spcAft>
                <a:spcPts val="533"/>
              </a:spcAft>
              <a:defRPr sz="2400"/>
            </a:lvl7pPr>
            <a:lvl8pPr lvl="7" rtl="0">
              <a:spcBef>
                <a:spcPts val="0"/>
              </a:spcBef>
              <a:spcAft>
                <a:spcPts val="533"/>
              </a:spcAft>
              <a:defRPr sz="2400"/>
            </a:lvl8pPr>
            <a:lvl9pPr lvl="8" rtl="0">
              <a:spcBef>
                <a:spcPts val="0"/>
              </a:spcBef>
              <a:spcAft>
                <a:spcPts val="533"/>
              </a:spcAft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/>
            </a:lvl2pPr>
            <a:lvl3pPr lvl="2" rtl="0">
              <a:spcBef>
                <a:spcPts val="0"/>
              </a:spcBef>
              <a:defRPr sz="3200"/>
            </a:lvl3pPr>
            <a:lvl4pPr lvl="3" rtl="0">
              <a:spcBef>
                <a:spcPts val="0"/>
              </a:spcBef>
              <a:defRPr sz="2400"/>
            </a:lvl4pPr>
            <a:lvl5pPr lvl="4" rtl="0">
              <a:spcBef>
                <a:spcPts val="0"/>
              </a:spcBef>
              <a:defRPr sz="2400"/>
            </a:lvl5pPr>
            <a:lvl6pPr lvl="5" rtl="0">
              <a:spcBef>
                <a:spcPts val="0"/>
              </a:spcBef>
              <a:defRPr sz="2400"/>
            </a:lvl6pPr>
            <a:lvl7pPr lvl="6" rtl="0">
              <a:spcBef>
                <a:spcPts val="0"/>
              </a:spcBef>
              <a:defRPr sz="2400"/>
            </a:lvl7pPr>
            <a:lvl8pPr lvl="7" rtl="0">
              <a:spcBef>
                <a:spcPts val="0"/>
              </a:spcBef>
              <a:defRPr sz="2400"/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625600" y="2978404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11/24/19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11/24/19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3B7EA1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480"/>
              </a:spcBef>
              <a:buClr>
                <a:srgbClr val="C4820E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rgbClr val="C4820E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rgbClr val="C4820E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55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968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7200" i="1" dirty="0">
                <a:solidFill>
                  <a:srgbClr val="0432FF"/>
                </a:solidFill>
              </a:rPr>
              <a:t>Monte Carlo &amp;</a:t>
            </a:r>
            <a:br>
              <a:rPr lang="en-US" sz="7200" i="1" dirty="0">
                <a:solidFill>
                  <a:srgbClr val="0432FF"/>
                </a:solidFill>
              </a:rPr>
            </a:br>
            <a:r>
              <a:rPr lang="en-US" sz="7200" i="1" dirty="0">
                <a:solidFill>
                  <a:srgbClr val="0432FF"/>
                </a:solidFill>
              </a:rPr>
              <a:t>Sampling Distributions</a:t>
            </a:r>
            <a:endParaRPr lang="en-US" sz="6600" i="1" dirty="0">
              <a:solidFill>
                <a:srgbClr val="0432FF"/>
              </a:solidFill>
              <a:uFillTx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– 1000 replications</a:t>
            </a:r>
          </a:p>
        </p:txBody>
      </p:sp>
      <p:pic>
        <p:nvPicPr>
          <p:cNvPr id="6" name="Content Placeholder 5" descr="mean_hist1000v1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pic>
        <p:nvPicPr>
          <p:cNvPr id="7" name="Content Placeholder 6" descr="mean_hist1000v2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6543523" y="1484645"/>
            <a:ext cx="4184953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What happens when we try again?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3523" y="5663180"/>
            <a:ext cx="4668762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Try Again and Get Slightly different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Monte Carlo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we have performed is an example of the Monte Carlo method</a:t>
            </a:r>
          </a:p>
          <a:p>
            <a:r>
              <a:rPr lang="en-US" dirty="0"/>
              <a:t>We repeatedly generate a quantity of interest </a:t>
            </a:r>
          </a:p>
          <a:p>
            <a:pPr lvl="1"/>
            <a:r>
              <a:rPr lang="en-US" dirty="0"/>
              <a:t>In our case sample averages based on a SRS of 100 </a:t>
            </a:r>
          </a:p>
          <a:p>
            <a:r>
              <a:rPr lang="en-US" dirty="0"/>
              <a:t>Examine the distribution of the replicates to gain insights about the probability distribution of the quantity </a:t>
            </a:r>
          </a:p>
        </p:txBody>
      </p:sp>
    </p:spTree>
    <p:extLst>
      <p:ext uri="{BB962C8B-B14F-4D97-AF65-F5344CB8AC3E}">
        <p14:creationId xmlns:p14="http://schemas.microsoft.com/office/powerpoint/2010/main" val="146670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Insights</a:t>
            </a:r>
          </a:p>
        </p:txBody>
      </p:sp>
      <p:pic>
        <p:nvPicPr>
          <p:cNvPr id="6" name="Content Placeholder 5" descr="mean_hist1000v1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Ø"/>
            </a:pPr>
            <a:r>
              <a:rPr lang="en-US" dirty="0"/>
              <a:t>The Average of the 1000 sample averages is 90.07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The SD of the 1000 sample averages is 0.81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The simulated distribution of the sample average appears symmetric, </a:t>
            </a:r>
            <a:r>
              <a:rPr lang="en-US" dirty="0" err="1"/>
              <a:t>unimodal</a:t>
            </a:r>
            <a:r>
              <a:rPr lang="en-US" dirty="0"/>
              <a:t>, possibly normal</a:t>
            </a:r>
          </a:p>
        </p:txBody>
      </p:sp>
    </p:spTree>
    <p:extLst>
      <p:ext uri="{BB962C8B-B14F-4D97-AF65-F5344CB8AC3E}">
        <p14:creationId xmlns:p14="http://schemas.microsoft.com/office/powerpoint/2010/main" val="71299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Simulation Studies to Discover Probability Laws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Another Monte Carlo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dirty="0"/>
              <a:t>We want to study the impact of the sample size on the Sample Average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Consider a sequence of samples sizes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For each sample size generate 1000s of samples of that size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Calculate the sample average 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Plot the results 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7" name="Content Placeholder 6" descr="lln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6" r="1030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7813525" y="2346476"/>
            <a:ext cx="333828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It looks like the sample average gets close to the population average as the sample size grows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0952" y="5829904"/>
            <a:ext cx="633790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How might we convince our selves even more of that property?</a:t>
            </a:r>
          </a:p>
        </p:txBody>
      </p:sp>
    </p:spTree>
    <p:extLst>
      <p:ext uri="{BB962C8B-B14F-4D97-AF65-F5344CB8AC3E}">
        <p14:creationId xmlns:p14="http://schemas.microsoft.com/office/powerpoint/2010/main" val="18539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Repeat the process!</a:t>
            </a:r>
          </a:p>
        </p:txBody>
      </p:sp>
      <p:pic>
        <p:nvPicPr>
          <p:cNvPr id="7" name="Content Placeholder 6" descr="lln_many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3" b="28539"/>
          <a:stretch/>
        </p:blipFill>
        <p:spPr>
          <a:xfrm>
            <a:off x="0" y="1825625"/>
            <a:ext cx="12579350" cy="4778375"/>
          </a:xfrm>
        </p:spPr>
      </p:pic>
      <p:sp>
        <p:nvSpPr>
          <p:cNvPr id="8" name="TextBox 7"/>
          <p:cNvSpPr txBox="1"/>
          <p:nvPr/>
        </p:nvSpPr>
        <p:spPr>
          <a:xfrm>
            <a:off x="7003144" y="1861911"/>
            <a:ext cx="353180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100 replications of the previous process.</a:t>
            </a:r>
          </a:p>
          <a:p>
            <a:r>
              <a:rPr lang="en-US" dirty="0"/>
              <a:t>Lines are drawn with transparency so the we can see the general trend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5280" y="5034340"/>
            <a:ext cx="720852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We have just discovered the Law of Large Numbers!</a:t>
            </a:r>
          </a:p>
          <a:p>
            <a:r>
              <a:rPr lang="en-US" sz="2400" dirty="0"/>
              <a:t>As the sample size grows the sample average approaches the population average.</a:t>
            </a:r>
          </a:p>
        </p:txBody>
      </p:sp>
    </p:spTree>
    <p:extLst>
      <p:ext uri="{BB962C8B-B14F-4D97-AF65-F5344CB8AC3E}">
        <p14:creationId xmlns:p14="http://schemas.microsoft.com/office/powerpoint/2010/main" val="36411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Yet Another Monte Carlo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dirty="0"/>
              <a:t>We want to study the impact of the sample size on the SE of the Sample Average 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Consider a sequence of samples sizes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For a sample size, generate 1000 samples of that size and find the mean of each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Calculate the standard deviation of the 1000 sample averages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5" name="Content Placeholder 4" descr="sqrt_law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r="8322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6460288" y="1479728"/>
            <a:ext cx="489351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This study is for sampling with replacement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5946131"/>
            <a:ext cx="582990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We confirmed the Square Root Law!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03831"/>
              </p:ext>
            </p:extLst>
          </p:nvPr>
        </p:nvGraphicFramePr>
        <p:xfrm>
          <a:off x="8835646" y="3606630"/>
          <a:ext cx="2000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4" imgW="800100" imgH="419100" progId="Equation.3">
                  <p:embed/>
                </p:oleObj>
              </mc:Choice>
              <mc:Fallback>
                <p:oleObj name="Equation" r:id="rId4" imgW="800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35646" y="3606630"/>
                        <a:ext cx="20002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6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histogram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6" r="10306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And Still Another Monte Carlo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dirty="0"/>
              <a:t>We want to study the impact on Sampling Distribution of the Sample Average 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Consider a sequence of samples sizes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For a sample size, generate 1000 samples of that size and find the mean of each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Overlay histograms of the 1000 sample averages for each sample size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5946131"/>
            <a:ext cx="582990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We discovered the Central Limit Theorem!</a:t>
            </a:r>
          </a:p>
        </p:txBody>
      </p:sp>
    </p:spTree>
    <p:extLst>
      <p:ext uri="{BB962C8B-B14F-4D97-AF65-F5344CB8AC3E}">
        <p14:creationId xmlns:p14="http://schemas.microsoft.com/office/powerpoint/2010/main" val="247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Basic Urn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the Box model in </a:t>
            </a:r>
          </a:p>
          <a:p>
            <a:r>
              <a:rPr lang="en-US" i="1" dirty="0"/>
              <a:t>Statistics</a:t>
            </a:r>
            <a:r>
              <a:rPr lang="en-US" dirty="0"/>
              <a:t> by Freedman, </a:t>
            </a:r>
            <a:r>
              <a:rPr lang="en-US" dirty="0" err="1"/>
              <a:t>Pisani</a:t>
            </a:r>
            <a:r>
              <a:rPr lang="en-US" dirty="0"/>
              <a:t>, Purves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Urn =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Marbles:</a:t>
            </a:r>
          </a:p>
          <a:p>
            <a:pPr lvl="1"/>
            <a:r>
              <a:rPr lang="en-US" dirty="0"/>
              <a:t>What values do we write on the marbles?</a:t>
            </a:r>
          </a:p>
          <a:p>
            <a:pPr lvl="1"/>
            <a:r>
              <a:rPr lang="en-US" dirty="0"/>
              <a:t>How many marbles of each value do we have?</a:t>
            </a:r>
          </a:p>
          <a:p>
            <a:r>
              <a:rPr lang="en-US" dirty="0"/>
              <a:t>Draws:</a:t>
            </a:r>
          </a:p>
          <a:p>
            <a:pPr lvl="1"/>
            <a:r>
              <a:rPr lang="en-US" dirty="0"/>
              <a:t>How many draws do we take from the urn?</a:t>
            </a:r>
          </a:p>
          <a:p>
            <a:pPr lvl="1"/>
            <a:r>
              <a:rPr lang="en-US" dirty="0"/>
              <a:t>Do we replace marble between draws? </a:t>
            </a:r>
          </a:p>
          <a:p>
            <a:r>
              <a:rPr lang="en-US" dirty="0"/>
              <a:t>Summary/Statistic:</a:t>
            </a:r>
          </a:p>
          <a:p>
            <a:pPr lvl="1"/>
            <a:r>
              <a:rPr lang="en-US" dirty="0"/>
              <a:t>How do we summarize the values drawn?</a:t>
            </a:r>
          </a:p>
        </p:txBody>
      </p:sp>
    </p:spTree>
    <p:extLst>
      <p:ext uri="{BB962C8B-B14F-4D97-AF65-F5344CB8AC3E}">
        <p14:creationId xmlns:p14="http://schemas.microsoft.com/office/powerpoint/2010/main" val="3639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uFillTx/>
              </a:rPr>
            </a:br>
            <a:br>
              <a:rPr lang="en-US" dirty="0"/>
            </a:br>
            <a:r>
              <a:rPr lang="en-US" sz="6700" dirty="0"/>
              <a:t>Scenario:</a:t>
            </a:r>
            <a:br>
              <a:rPr lang="en-US" sz="6700" dirty="0"/>
            </a:br>
            <a:endParaRPr lang="en-US" sz="6700" i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8637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Population</a:t>
            </a:r>
            <a:r>
              <a:rPr lang="en-US" dirty="0"/>
              <a:t> – Group that we want to generalize our findings to (What we expect)</a:t>
            </a:r>
          </a:p>
          <a:p>
            <a:pPr marL="528637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Data Production </a:t>
            </a:r>
            <a:r>
              <a:rPr lang="en-US" dirty="0"/>
              <a:t>– How the sample is generated from the population</a:t>
            </a:r>
          </a:p>
          <a:p>
            <a:pPr marL="528637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Sample</a:t>
            </a:r>
            <a:r>
              <a:rPr lang="en-US" dirty="0"/>
              <a:t> – What we get</a:t>
            </a:r>
          </a:p>
          <a:p>
            <a:pPr marL="528637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Statistic</a:t>
            </a:r>
            <a:r>
              <a:rPr lang="en-US" dirty="0"/>
              <a:t> - computed from the Sample as an estimate for the population</a:t>
            </a:r>
          </a:p>
          <a:p>
            <a:pPr marL="528637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Sampling Distribution </a:t>
            </a:r>
            <a:r>
              <a:rPr lang="en-US" dirty="0"/>
              <a:t>– What we might have gotten</a:t>
            </a:r>
          </a:p>
        </p:txBody>
      </p:sp>
    </p:spTree>
    <p:extLst>
      <p:ext uri="{BB962C8B-B14F-4D97-AF65-F5344CB8AC3E}">
        <p14:creationId xmlns:p14="http://schemas.microsoft.com/office/powerpoint/2010/main" val="6629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the Urn in R: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an urn variable</a:t>
            </a:r>
          </a:p>
          <a:p>
            <a:r>
              <a:rPr lang="en-US" dirty="0"/>
              <a:t>Sample from the urn (specify number of draws and with or without replacement)</a:t>
            </a:r>
          </a:p>
          <a:p>
            <a:r>
              <a:rPr lang="en-US" dirty="0"/>
              <a:t>Summarize the results, e.g. take average or sum</a:t>
            </a:r>
          </a:p>
          <a:p>
            <a:r>
              <a:rPr lang="en-US" dirty="0"/>
              <a:t>Repeat many, many, many times</a:t>
            </a:r>
          </a:p>
          <a:p>
            <a:r>
              <a:rPr lang="en-US" dirty="0"/>
              <a:t>Use empirical distribution to approximate true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6408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Connection to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Urn model is a simple chance process</a:t>
            </a:r>
          </a:p>
          <a:p>
            <a:r>
              <a:rPr lang="en-US" dirty="0"/>
              <a:t>Consider the first draw:</a:t>
            </a:r>
          </a:p>
          <a:p>
            <a:pPr lvl="1"/>
            <a:r>
              <a:rPr lang="en-US" dirty="0"/>
              <a:t>Value drawn is random</a:t>
            </a:r>
          </a:p>
          <a:p>
            <a:r>
              <a:rPr lang="en-US" dirty="0" err="1"/>
              <a:t>Avg</a:t>
            </a:r>
            <a:r>
              <a:rPr lang="en-US" dirty="0"/>
              <a:t> of urn  = Expected value for one draw</a:t>
            </a:r>
          </a:p>
          <a:p>
            <a:r>
              <a:rPr lang="en-US" dirty="0"/>
              <a:t>SD of urn = SD for one draw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6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Why use the Urn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Connects statistical techniques, </a:t>
            </a:r>
          </a:p>
          <a:p>
            <a:pPr lvl="1"/>
            <a:r>
              <a:rPr lang="en-US" dirty="0"/>
              <a:t>Hypothesis Tests  </a:t>
            </a:r>
          </a:p>
          <a:p>
            <a:pPr lvl="1"/>
            <a:r>
              <a:rPr lang="en-US" dirty="0"/>
              <a:t>Confidence Interval</a:t>
            </a:r>
          </a:p>
          <a:p>
            <a:pPr marL="0" indent="0">
              <a:buNone/>
            </a:pPr>
            <a:r>
              <a:rPr lang="en-US" dirty="0"/>
              <a:t>    to underlying chance process</a:t>
            </a:r>
          </a:p>
          <a:p>
            <a:r>
              <a:rPr lang="en-US" dirty="0"/>
              <a:t>If clear on the chance process then clear on the statistical method to apply</a:t>
            </a:r>
          </a:p>
          <a:p>
            <a:r>
              <a:rPr lang="en-US" dirty="0"/>
              <a:t>Simulation study powerful tool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6860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Why use the Urn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study powerful tool for understanding a chance process</a:t>
            </a:r>
          </a:p>
          <a:p>
            <a:r>
              <a:rPr lang="en-US" dirty="0"/>
              <a:t>Discover important properties – law of large numbers, CLT, etc.</a:t>
            </a:r>
          </a:p>
          <a:p>
            <a:r>
              <a:rPr lang="en-US" dirty="0"/>
              <a:t>Offer alternative approach to learning concepts</a:t>
            </a:r>
          </a:p>
          <a:p>
            <a:r>
              <a:rPr lang="en-US" dirty="0"/>
              <a:t>Help student discover features of a chance process, e.g. root(n) behavior</a:t>
            </a:r>
          </a:p>
        </p:txBody>
      </p:sp>
    </p:spTree>
    <p:extLst>
      <p:ext uri="{BB962C8B-B14F-4D97-AF65-F5344CB8AC3E}">
        <p14:creationId xmlns:p14="http://schemas.microsoft.com/office/powerpoint/2010/main" val="221422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Terence’s Stuff: </a:t>
            </a:r>
            <a:r>
              <a:rPr lang="en-US" dirty="0">
                <a:solidFill>
                  <a:srgbClr val="0000FF"/>
                </a:solidFill>
              </a:rPr>
              <a:t>Simulation </a:t>
            </a:r>
            <a:r>
              <a:rPr lang="en-US" sz="2000" dirty="0">
                <a:solidFill>
                  <a:srgbClr val="0000FF"/>
                </a:solidFill>
              </a:rPr>
              <a:t>IMS Bulletin May 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now seems to me that we are heading into an era when </a:t>
            </a:r>
            <a:r>
              <a:rPr lang="en-US" i="1" dirty="0"/>
              <a:t>all </a:t>
            </a:r>
            <a:r>
              <a:rPr lang="en-US" dirty="0"/>
              <a:t>statistical analysis can be done by simulation. </a:t>
            </a:r>
          </a:p>
          <a:p>
            <a:pPr marL="0" indent="0">
              <a:buNone/>
            </a:pPr>
            <a:r>
              <a:rPr lang="en-US" dirty="0"/>
              <a:t>We don’t need likelihood functions; we just need to know how to simulate from the models we entertain for our data. </a:t>
            </a:r>
          </a:p>
          <a:p>
            <a:pPr marL="0" indent="0">
              <a:buNone/>
            </a:pPr>
            <a:r>
              <a:rPr lang="en-US" dirty="0"/>
              <a:t>That’s been a </a:t>
            </a:r>
            <a:r>
              <a:rPr lang="en-US" i="1" dirty="0"/>
              <a:t>sine qua non </a:t>
            </a:r>
            <a:r>
              <a:rPr lang="en-US" dirty="0"/>
              <a:t>of statistical analysis for some time now. …</a:t>
            </a:r>
          </a:p>
          <a:p>
            <a:pPr marL="0" indent="0">
              <a:buNone/>
            </a:pPr>
            <a:r>
              <a:rPr lang="en-US" dirty="0"/>
              <a:t>We don’t need theory to tell us our method works; we just need to simulate and see.</a:t>
            </a:r>
          </a:p>
        </p:txBody>
      </p:sp>
    </p:spTree>
    <p:extLst>
      <p:ext uri="{BB962C8B-B14F-4D97-AF65-F5344CB8AC3E}">
        <p14:creationId xmlns:p14="http://schemas.microsoft.com/office/powerpoint/2010/main" val="208047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7200" i="1" dirty="0">
                <a:solidFill>
                  <a:srgbClr val="0432FF"/>
                </a:solidFill>
              </a:rPr>
              <a:t>Urn Model &amp; Testing</a:t>
            </a:r>
            <a:endParaRPr lang="en-US" sz="6600" i="1" dirty="0">
              <a:solidFill>
                <a:srgbClr val="0432FF"/>
              </a:solidFill>
              <a:uFillTx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Calcium and blood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Study the effect of calcium supplements on blood pressure for male subjects</a:t>
            </a:r>
          </a:p>
          <a:p>
            <a:r>
              <a:rPr lang="en-US" dirty="0"/>
              <a:t>Randomized into 2 groups – </a:t>
            </a:r>
          </a:p>
          <a:p>
            <a:pPr lvl="1"/>
            <a:r>
              <a:rPr lang="en-US" dirty="0"/>
              <a:t>One received calcium supplements for 12 wks</a:t>
            </a:r>
          </a:p>
          <a:p>
            <a:pPr lvl="1"/>
            <a:r>
              <a:rPr lang="en-US" dirty="0"/>
              <a:t>One received a placebo for 12 wks</a:t>
            </a:r>
          </a:p>
          <a:p>
            <a:r>
              <a:rPr lang="en-US" dirty="0"/>
              <a:t>Double-blind experiment</a:t>
            </a:r>
          </a:p>
          <a:p>
            <a:r>
              <a:rPr lang="en-US" dirty="0"/>
              <a:t>Response: reduction in blood pressure:</a:t>
            </a:r>
          </a:p>
          <a:p>
            <a:pPr>
              <a:buNone/>
            </a:pPr>
            <a:r>
              <a:rPr lang="en-US" dirty="0"/>
              <a:t>				(initial </a:t>
            </a:r>
            <a:r>
              <a:rPr lang="en-US" dirty="0" err="1"/>
              <a:t>bp</a:t>
            </a:r>
            <a:r>
              <a:rPr lang="en-US" dirty="0"/>
              <a:t> – </a:t>
            </a:r>
            <a:r>
              <a:rPr lang="en-US" dirty="0" err="1"/>
              <a:t>bp</a:t>
            </a:r>
            <a:r>
              <a:rPr lang="en-US" dirty="0"/>
              <a:t> after 12 wks)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Outcome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Treatment group: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            7, -4, 18, 17, -3, -5, 1, 10, 11, -2</a:t>
            </a:r>
          </a:p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The first person’s blood pressure decreased by 7 mm Hg from the start to the end of the program.</a:t>
            </a:r>
          </a:p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The second person’s increased by 4 mm Hg, the third decreased by 18, and so on.</a:t>
            </a:r>
          </a:p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Control group:    </a:t>
            </a:r>
          </a:p>
          <a:p>
            <a:pPr marL="14287" indent="0">
              <a:buNone/>
            </a:pPr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	-1, 12, -1, -3, 3, -5, 5, 2, -11, -1, -3</a:t>
            </a:r>
          </a:p>
          <a:p>
            <a:pPr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17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Informal Analysis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Those in the calcium group reduced their blood pressure on average by 5, but..</a:t>
            </a:r>
          </a:p>
          <a:p>
            <a:pPr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651" name="Picture 3" descr="CalciumB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2849563"/>
            <a:ext cx="6426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92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Scenario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What if the calcium makes no difference, and it’s just by chance that in the random assignment the calcium group got more people who had a lower blood pressure after 12 weeks?   </a:t>
            </a:r>
          </a:p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We can use an urn model to examine this chance process.</a:t>
            </a:r>
          </a:p>
          <a:p>
            <a:pPr>
              <a:buFont typeface="Arial" charset="0"/>
              <a:buNone/>
            </a:pPr>
            <a:endParaRPr lang="en-US" dirty="0">
              <a:latin typeface="Century Gothic" panose="020B0502020202020204" pitchFamily="34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Food Safety Scores for SF Restaurants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Urn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ASSUMPTION: If the calcium supplement has no effect, then all subjects would have their same responses whether or not they received the supplement </a:t>
            </a:r>
          </a:p>
          <a:p>
            <a:r>
              <a:rPr lang="en-US" sz="3500" dirty="0"/>
              <a:t>We write each response (change in blood pressure) on a marble and put it in an urn</a:t>
            </a:r>
          </a:p>
        </p:txBody>
      </p:sp>
    </p:spTree>
    <p:extLst>
      <p:ext uri="{BB962C8B-B14F-4D97-AF65-F5344CB8AC3E}">
        <p14:creationId xmlns:p14="http://schemas.microsoft.com/office/powerpoint/2010/main" val="304090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Urn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Draw marbles at random without replacement from the urn</a:t>
            </a:r>
          </a:p>
          <a:p>
            <a:r>
              <a:rPr lang="en-US" sz="3500" dirty="0"/>
              <a:t>Ten marbles drawn are the `treatment’ and the ones that remain are the `control’</a:t>
            </a:r>
          </a:p>
          <a:p>
            <a:r>
              <a:rPr lang="en-US" sz="3500" dirty="0"/>
              <a:t>Compute the average change in blood pressure for the treatment (the test statistic)</a:t>
            </a:r>
          </a:p>
          <a:p>
            <a:r>
              <a:rPr lang="en-US" sz="3500" dirty="0"/>
              <a:t>Repeat to get the sampling distribution of this statistic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1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Urn Model in Code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970462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Marbles: </a:t>
            </a:r>
            <a:r>
              <a:rPr lang="en-US" dirty="0">
                <a:latin typeface="Century Gothic" panose="020B0502020202020204" pitchFamily="34" charset="0"/>
                <a:ea typeface="ＭＳ Ｐゴシック" charset="0"/>
              </a:rPr>
              <a:t>one for each subject</a:t>
            </a:r>
            <a:endParaRPr lang="en-US" dirty="0">
              <a:latin typeface="Century Gothic" panose="020B0502020202020204" pitchFamily="34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  <a:ea typeface="ＭＳ Ｐゴシック" charset="0"/>
              </a:rPr>
              <a:t>Values: blood pressure change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urn = c(7, -4, 18, 17, -3, -5, 1, 10, 11, -2, -1, 12, -1, -3, 3, -5, 5, 2, -11, -1, -3)</a:t>
            </a:r>
          </a:p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Draws: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ea typeface="ＭＳ Ｐゴシック" charset="0"/>
              </a:rPr>
              <a:t>10 draws from the urn (the calcium treatment)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expt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 sample(urn, 10, replace = FALSE)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entury Gothic" panose="020B0502020202020204" pitchFamily="34" charset="0"/>
                <a:ea typeface="ＭＳ Ｐゴシック" charset="0"/>
                <a:cs typeface="ＭＳ Ｐゴシック" charset="0"/>
              </a:rPr>
              <a:t>Statistic: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ea typeface="ＭＳ Ｐゴシック" charset="0"/>
              </a:rPr>
              <a:t>Average change in blood pressure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expt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600201"/>
            <a:ext cx="10096500" cy="499055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avgs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 replicate(100000, 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           mean(sample(urn, 10, 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                      replace = FALSE)))</a:t>
            </a:r>
          </a:p>
          <a:p>
            <a:pPr>
              <a:buNone/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8877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200" dirty="0">
                <a:solidFill>
                  <a:srgbClr val="0000FF"/>
                </a:solidFill>
              </a:rPr>
              <a:t>&gt; sum(</a:t>
            </a:r>
            <a:r>
              <a:rPr lang="en-US" sz="3200" dirty="0" err="1">
                <a:solidFill>
                  <a:srgbClr val="0000FF"/>
                </a:solidFill>
              </a:rPr>
              <a:t>avgs</a:t>
            </a:r>
            <a:r>
              <a:rPr lang="en-US" sz="3200" dirty="0">
                <a:solidFill>
                  <a:srgbClr val="0000FF"/>
                </a:solidFill>
              </a:rPr>
              <a:t> &gt;=5)/100000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>
                <a:solidFill>
                  <a:srgbClr val="0000FF"/>
                </a:solidFill>
              </a:rPr>
              <a:t>[1] 0.065</a:t>
            </a:r>
          </a:p>
        </p:txBody>
      </p:sp>
      <p:pic>
        <p:nvPicPr>
          <p:cNvPr id="32770" name="Content Placeholder 4" descr="Rplot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r="3879"/>
          <a:stretch>
            <a:fillRect/>
          </a:stretch>
        </p:blipFill>
        <p:spPr>
          <a:xfrm>
            <a:off x="1114425" y="1851025"/>
            <a:ext cx="9677400" cy="4351339"/>
          </a:xfrm>
        </p:spPr>
      </p:pic>
    </p:spTree>
    <p:extLst>
      <p:ext uri="{BB962C8B-B14F-4D97-AF65-F5344CB8AC3E}">
        <p14:creationId xmlns:p14="http://schemas.microsoft.com/office/powerpoint/2010/main" val="42737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r>
              <a:rPr lang="en-US" dirty="0"/>
              <a:t>All 4543 inspected restaurants in San Francisco in 2016</a:t>
            </a:r>
          </a:p>
          <a:p>
            <a:r>
              <a:rPr lang="en-US" dirty="0"/>
              <a:t>Measurement of interest: inspection score</a:t>
            </a:r>
          </a:p>
          <a:p>
            <a:r>
              <a:rPr lang="en-US" dirty="0"/>
              <a:t>Note this is an administrative data set</a:t>
            </a:r>
          </a:p>
          <a:p>
            <a:r>
              <a:rPr lang="en-US" dirty="0"/>
              <a:t>AND it is the population of interest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Population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46943" cy="4351339"/>
          </a:xfrm>
        </p:spPr>
        <p:txBody>
          <a:bodyPr>
            <a:normAutofit lnSpcReduction="10000"/>
          </a:bodyPr>
          <a:lstStyle/>
          <a:p>
            <a:pPr marL="14287" indent="0">
              <a:buNone/>
            </a:pPr>
            <a:r>
              <a:rPr lang="en-US" dirty="0"/>
              <a:t>52: 0.022</a:t>
            </a:r>
          </a:p>
          <a:p>
            <a:pPr marL="14287" indent="0">
              <a:buNone/>
            </a:pPr>
            <a:r>
              <a:rPr lang="en-US" dirty="0"/>
              <a:t>55: 0.066</a:t>
            </a:r>
          </a:p>
          <a:p>
            <a:pPr marL="14287" indent="0">
              <a:buNone/>
            </a:pPr>
            <a:r>
              <a:rPr lang="en-US" dirty="0"/>
              <a:t>56: 0.044</a:t>
            </a:r>
          </a:p>
          <a:p>
            <a:pPr marL="14287" indent="0">
              <a:buNone/>
            </a:pPr>
            <a:r>
              <a:rPr lang="en-US" dirty="0"/>
              <a:t>58: 0.022</a:t>
            </a:r>
          </a:p>
          <a:p>
            <a:pPr marL="14287" indent="0">
              <a:buNone/>
            </a:pPr>
            <a:r>
              <a:rPr lang="en-US" dirty="0"/>
              <a:t>59: 0.088</a:t>
            </a:r>
          </a:p>
          <a:p>
            <a:pPr marL="14287" indent="0">
              <a:buNone/>
            </a:pPr>
            <a:r>
              <a:rPr lang="en-US" dirty="0"/>
              <a:t>60: 0.066</a:t>
            </a:r>
          </a:p>
          <a:p>
            <a:pPr marL="14287" indent="0">
              <a:buNone/>
            </a:pPr>
            <a:r>
              <a:rPr lang="en-US" dirty="0"/>
              <a:t>61: 0.110</a:t>
            </a:r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96029" y="1825625"/>
            <a:ext cx="2202543" cy="4351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Font typeface="Wingdings" charset="2"/>
              <a:buNone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14287"/>
            <a:r>
              <a:rPr lang="en-US" dirty="0"/>
              <a:t>88: 4.182</a:t>
            </a:r>
          </a:p>
          <a:p>
            <a:pPr marL="14287"/>
            <a:r>
              <a:rPr lang="en-US" dirty="0"/>
              <a:t>90: 6.934</a:t>
            </a:r>
          </a:p>
          <a:p>
            <a:pPr marL="14287"/>
            <a:r>
              <a:rPr lang="en-US" dirty="0"/>
              <a:t>92: 8.695</a:t>
            </a:r>
          </a:p>
          <a:p>
            <a:pPr marL="14287"/>
            <a:r>
              <a:rPr lang="en-US" dirty="0"/>
              <a:t>94: 8.871</a:t>
            </a:r>
          </a:p>
          <a:p>
            <a:pPr marL="14287"/>
            <a:r>
              <a:rPr lang="en-US" dirty="0"/>
              <a:t>96: 11.534</a:t>
            </a:r>
          </a:p>
          <a:p>
            <a:pPr marL="14287"/>
            <a:r>
              <a:rPr lang="en-US" dirty="0"/>
              <a:t>98: 6.692</a:t>
            </a:r>
          </a:p>
          <a:p>
            <a:pPr marL="14287"/>
            <a:r>
              <a:rPr lang="en-US" dirty="0"/>
              <a:t>100: 14.440</a:t>
            </a:r>
          </a:p>
          <a:p>
            <a:pPr marL="14287"/>
            <a:endParaRPr lang="en-US" dirty="0"/>
          </a:p>
          <a:p>
            <a:pPr marL="14287"/>
            <a:endParaRPr lang="en-US" dirty="0"/>
          </a:p>
          <a:p>
            <a:pPr marL="14287"/>
            <a:endParaRPr lang="en-US" dirty="0"/>
          </a:p>
        </p:txBody>
      </p:sp>
      <p:pic>
        <p:nvPicPr>
          <p:cNvPr id="4" name="Content Placeholder 3" descr="barplot_percent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12" b="-16312"/>
          <a:stretch>
            <a:fillRect/>
          </a:stretch>
        </p:blipFill>
        <p:spPr>
          <a:xfrm>
            <a:off x="4772781" y="508000"/>
            <a:ext cx="6581019" cy="6144381"/>
          </a:xfrm>
        </p:spPr>
      </p:pic>
      <p:sp>
        <p:nvSpPr>
          <p:cNvPr id="6" name="TextBox 5"/>
          <p:cNvSpPr txBox="1"/>
          <p:nvPr/>
        </p:nvSpPr>
        <p:spPr>
          <a:xfrm>
            <a:off x="7466390" y="692131"/>
            <a:ext cx="289681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Percentages are more useful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28954" y="1833563"/>
            <a:ext cx="4538472" cy="129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Font typeface="Wingdings" charset="2"/>
              <a:buNone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Population mean = 90</a:t>
            </a:r>
          </a:p>
          <a:p>
            <a:r>
              <a:rPr lang="en-US"/>
              <a:t>Population SD = 8.3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Simple Random Sample of 100 restaurants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02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barplot_samp100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Our Sample of 100</a:t>
            </a:r>
          </a:p>
        </p:txBody>
      </p:sp>
      <p:pic>
        <p:nvPicPr>
          <p:cNvPr id="6" name="Content Placeholder 5" descr="barplot_pop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4" b="-11074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1693333" y="1861910"/>
            <a:ext cx="352869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Empirical Distribution of </a:t>
            </a:r>
          </a:p>
          <a:p>
            <a:r>
              <a:rPr lang="en-US" dirty="0"/>
              <a:t>100 Sample Restaurant Scores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86" y="1861910"/>
            <a:ext cx="296747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Population Distribution of </a:t>
            </a:r>
          </a:p>
          <a:p>
            <a:r>
              <a:rPr lang="en-US" dirty="0"/>
              <a:t>4543  Restaurant Scores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1835" y="5914571"/>
            <a:ext cx="30247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These are similar in shape,  but not identical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0019" y="5914571"/>
            <a:ext cx="358814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Simple Random Samples tend to look like the population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3333" y="2975429"/>
            <a:ext cx="169333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Sample Mean:  89.8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0686" y="3098801"/>
            <a:ext cx="169333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Population Mean:  90.0</a:t>
            </a:r>
          </a:p>
        </p:txBody>
      </p:sp>
    </p:spTree>
    <p:extLst>
      <p:ext uri="{BB962C8B-B14F-4D97-AF65-F5344CB8AC3E}">
        <p14:creationId xmlns:p14="http://schemas.microsoft.com/office/powerpoint/2010/main" val="96092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432FF"/>
                </a:solidFill>
              </a:rPr>
              <a:t>Statistic of Interest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Interested in the Sampling Distribution of this Statistic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88893"/>
              </p:ext>
            </p:extLst>
          </p:nvPr>
        </p:nvGraphicFramePr>
        <p:xfrm>
          <a:off x="1359050" y="2250849"/>
          <a:ext cx="1169177" cy="125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9050" y="2250849"/>
                        <a:ext cx="1169177" cy="1259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7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>
                <a:solidFill>
                  <a:srgbClr val="0432FF"/>
                </a:solidFill>
              </a:rPr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sample gives us one sample mean</a:t>
            </a:r>
          </a:p>
          <a:p>
            <a:r>
              <a:rPr lang="en-US" dirty="0"/>
              <a:t>If we want to get a sense of the distribution of the sample mean, we need to look at more than one sample</a:t>
            </a:r>
          </a:p>
          <a:p>
            <a:r>
              <a:rPr lang="en-US" dirty="0"/>
              <a:t>We can simulate the process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Take a sample of 100 from the population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Compute the mean of the sample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1000 times to get 1000 sample means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23295"/>
              </p:ext>
            </p:extLst>
          </p:nvPr>
        </p:nvGraphicFramePr>
        <p:xfrm>
          <a:off x="650269" y="320675"/>
          <a:ext cx="1169177" cy="125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269" y="320675"/>
                        <a:ext cx="1169177" cy="1259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066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1 — Join" id="{AD498554-4B14-8A4F-91BB-B3B06F5B68A8}" vid="{A58C0276-1026-FB43-8E92-B6A58B7285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50491</TotalTime>
  <Words>1383</Words>
  <Application>Microsoft Macintosh PowerPoint</Application>
  <PresentationFormat>Widescreen</PresentationFormat>
  <Paragraphs>178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ＭＳ Ｐゴシック</vt:lpstr>
      <vt:lpstr>Arial</vt:lpstr>
      <vt:lpstr>Calibri</vt:lpstr>
      <vt:lpstr>Century Gothic</vt:lpstr>
      <vt:lpstr>Courier</vt:lpstr>
      <vt:lpstr>Courier New</vt:lpstr>
      <vt:lpstr>Helvetica Neue</vt:lpstr>
      <vt:lpstr>Helvetica Neue Light</vt:lpstr>
      <vt:lpstr>Monaco</vt:lpstr>
      <vt:lpstr>Wingdings</vt:lpstr>
      <vt:lpstr>1_Office Theme</vt:lpstr>
      <vt:lpstr>Custom Theme</vt:lpstr>
      <vt:lpstr>Equation</vt:lpstr>
      <vt:lpstr>Monte Carlo &amp; Sampling Distributions</vt:lpstr>
      <vt:lpstr>  Scenario: </vt:lpstr>
      <vt:lpstr>Food Safety Scores for SF Restaurants</vt:lpstr>
      <vt:lpstr>Population</vt:lpstr>
      <vt:lpstr>Population Distribution</vt:lpstr>
      <vt:lpstr>Simple Random Sample of 100 restaurants</vt:lpstr>
      <vt:lpstr>Our Sample of 100</vt:lpstr>
      <vt:lpstr>Statistic of Interest </vt:lpstr>
      <vt:lpstr>        Sampling Distribution</vt:lpstr>
      <vt:lpstr>Simulation – 1000 replications</vt:lpstr>
      <vt:lpstr>Monte Carlo</vt:lpstr>
      <vt:lpstr>Simulation Insights</vt:lpstr>
      <vt:lpstr>Simulation Studies to Discover Probability Laws</vt:lpstr>
      <vt:lpstr>Another Monte Carlo Study</vt:lpstr>
      <vt:lpstr>Repeat the process!</vt:lpstr>
      <vt:lpstr>Yet Another Monte Carlo Study</vt:lpstr>
      <vt:lpstr>And Still Another Monte Carlo Study</vt:lpstr>
      <vt:lpstr>Basic Urn Model</vt:lpstr>
      <vt:lpstr>Urn = Population</vt:lpstr>
      <vt:lpstr>Using the Urn in R: Simulation</vt:lpstr>
      <vt:lpstr>Connection to Probability</vt:lpstr>
      <vt:lpstr>Why use the Urn Model?</vt:lpstr>
      <vt:lpstr>Why use the Urn Model?</vt:lpstr>
      <vt:lpstr>Terence’s Stuff: Simulation IMS Bulletin May 2011</vt:lpstr>
      <vt:lpstr>Urn Model &amp; Testing</vt:lpstr>
      <vt:lpstr>Calcium and blood pressure</vt:lpstr>
      <vt:lpstr>Outcome</vt:lpstr>
      <vt:lpstr>Informal Analysis</vt:lpstr>
      <vt:lpstr>Scenario</vt:lpstr>
      <vt:lpstr>Urn Model</vt:lpstr>
      <vt:lpstr>Urn Model</vt:lpstr>
      <vt:lpstr>Urn Model in Code</vt:lpstr>
      <vt:lpstr>Repeat</vt:lpstr>
      <vt:lpstr>&gt; sum(avgs &gt;=5)/100000 [1] 0.065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Microsoft Office User</cp:lastModifiedBy>
  <cp:revision>1325</cp:revision>
  <cp:lastPrinted>2017-09-19T17:53:05Z</cp:lastPrinted>
  <dcterms:created xsi:type="dcterms:W3CDTF">2016-06-11T00:34:45Z</dcterms:created>
  <dcterms:modified xsi:type="dcterms:W3CDTF">2019-11-24T12:21:36Z</dcterms:modified>
</cp:coreProperties>
</file>