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49"/>
  </p:notesMasterIdLst>
  <p:handoutMasterIdLst>
    <p:handoutMasterId r:id="rId50"/>
  </p:handoutMasterIdLst>
  <p:sldIdLst>
    <p:sldId id="256" r:id="rId3"/>
    <p:sldId id="635" r:id="rId4"/>
    <p:sldId id="441" r:id="rId5"/>
    <p:sldId id="507" r:id="rId6"/>
    <p:sldId id="523" r:id="rId7"/>
    <p:sldId id="535" r:id="rId8"/>
    <p:sldId id="537" r:id="rId9"/>
    <p:sldId id="538" r:id="rId10"/>
    <p:sldId id="553" r:id="rId11"/>
    <p:sldId id="547" r:id="rId12"/>
    <p:sldId id="548" r:id="rId13"/>
    <p:sldId id="549" r:id="rId14"/>
    <p:sldId id="550" r:id="rId15"/>
    <p:sldId id="551" r:id="rId16"/>
    <p:sldId id="552" r:id="rId17"/>
    <p:sldId id="554" r:id="rId18"/>
    <p:sldId id="629" r:id="rId19"/>
    <p:sldId id="578" r:id="rId20"/>
    <p:sldId id="579" r:id="rId21"/>
    <p:sldId id="580" r:id="rId22"/>
    <p:sldId id="581" r:id="rId23"/>
    <p:sldId id="596" r:id="rId24"/>
    <p:sldId id="601" r:id="rId25"/>
    <p:sldId id="602" r:id="rId26"/>
    <p:sldId id="603" r:id="rId27"/>
    <p:sldId id="633" r:id="rId28"/>
    <p:sldId id="621" r:id="rId29"/>
    <p:sldId id="701" r:id="rId30"/>
    <p:sldId id="729" r:id="rId31"/>
    <p:sldId id="695" r:id="rId32"/>
    <p:sldId id="772" r:id="rId33"/>
    <p:sldId id="761" r:id="rId34"/>
    <p:sldId id="779" r:id="rId35"/>
    <p:sldId id="711" r:id="rId36"/>
    <p:sldId id="762" r:id="rId37"/>
    <p:sldId id="754" r:id="rId38"/>
    <p:sldId id="710" r:id="rId39"/>
    <p:sldId id="691" r:id="rId40"/>
    <p:sldId id="604" r:id="rId41"/>
    <p:sldId id="611" r:id="rId42"/>
    <p:sldId id="613" r:id="rId43"/>
    <p:sldId id="614" r:id="rId44"/>
    <p:sldId id="616" r:id="rId45"/>
    <p:sldId id="617" r:id="rId46"/>
    <p:sldId id="618" r:id="rId47"/>
    <p:sldId id="619" r:id="rId48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/>
    <p:restoredTop sz="87995"/>
  </p:normalViewPr>
  <p:slideViewPr>
    <p:cSldViewPr snapToGrid="0" snapToObjects="1">
      <p:cViewPr>
        <p:scale>
          <a:sx n="99" d="100"/>
          <a:sy n="99" d="100"/>
        </p:scale>
        <p:origin x="280" y="456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3A391-FCEB-DE42-BDA9-FFA30A5485F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6A7F-8EDC-D942-A86A-7B95024C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15010D5-81C9-C448-82E8-71177EBFEC32}" type="datetimeFigureOut">
              <a:rPr lang="en-US" smtClean="0">
                <a:uFillTx/>
              </a:rPr>
              <a:t>11/24/19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986DF27-AD16-B741-919E-EA3A35DE95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0488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60C48-67EC-4549-94B4-CED6E89E28E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189" indent="0" algn="ctr">
              <a:buNone/>
              <a:defRPr sz="2000">
                <a:uFillTx/>
              </a:defRPr>
            </a:lvl2pPr>
            <a:lvl3pPr marL="914377" indent="0" algn="ctr">
              <a:buNone/>
              <a:defRPr sz="1800">
                <a:uFillTx/>
              </a:defRPr>
            </a:lvl3pPr>
            <a:lvl4pPr marL="1371566" indent="0" algn="ctr">
              <a:buNone/>
              <a:defRPr sz="1600">
                <a:uFillTx/>
              </a:defRPr>
            </a:lvl4pPr>
            <a:lvl5pPr marL="1828754" indent="0" algn="ctr">
              <a:buNone/>
              <a:defRPr sz="1600">
                <a:uFillTx/>
              </a:defRPr>
            </a:lvl5pPr>
            <a:lvl6pPr marL="2285943" indent="0" algn="ctr">
              <a:buNone/>
              <a:defRPr sz="1600">
                <a:uFillTx/>
              </a:defRPr>
            </a:lvl6pPr>
            <a:lvl7pPr marL="2743131" indent="0" algn="ctr">
              <a:buNone/>
              <a:defRPr sz="1600">
                <a:uFillTx/>
              </a:defRPr>
            </a:lvl7pPr>
            <a:lvl8pPr marL="3200320" indent="0" algn="ctr">
              <a:buNone/>
              <a:defRPr sz="1600">
                <a:uFillTx/>
              </a:defRPr>
            </a:lvl8pPr>
            <a:lvl9pPr marL="3657509" indent="0" algn="ctr">
              <a:buNone/>
              <a:defRPr sz="16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11/24/19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3962400" y="2209800"/>
            <a:ext cx="7448400" cy="11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3962400" y="3429000"/>
            <a:ext cx="7448400" cy="6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8" name="Shape 38"/>
          <p:cNvCxnSpPr/>
          <p:nvPr/>
        </p:nvCxnSpPr>
        <p:spPr>
          <a:xfrm rot="10800000" flipH="1">
            <a:off x="3920555" y="3381899"/>
            <a:ext cx="7458800" cy="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/>
          <p:nvPr/>
        </p:nvSpPr>
        <p:spPr>
          <a:xfrm>
            <a:off x="1780699" y="2785023"/>
            <a:ext cx="1966000" cy="1372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733" b="1" dirty="0">
                <a:solidFill>
                  <a:srgbClr val="003262"/>
                </a:solidFill>
              </a:rPr>
              <a:t>D</a:t>
            </a:r>
            <a:r>
              <a:rPr lang="en-US" sz="2667" b="1" dirty="0">
                <a:solidFill>
                  <a:srgbClr val="003262"/>
                </a:solidFill>
              </a:rPr>
              <a:t>S</a:t>
            </a:r>
            <a:r>
              <a:rPr lang="en-US" sz="2667" b="1" baseline="0" dirty="0">
                <a:solidFill>
                  <a:srgbClr val="003262"/>
                </a:solidFill>
              </a:rPr>
              <a:t> 100</a:t>
            </a:r>
            <a:endParaRPr lang="en" sz="3733" b="1" dirty="0">
              <a:solidFill>
                <a:srgbClr val="00326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C4820E"/>
                </a:solidFill>
              </a:rPr>
              <a:t>Spring 201</a:t>
            </a:r>
            <a:r>
              <a:rPr lang="en-US" sz="2400" b="1" dirty="0">
                <a:solidFill>
                  <a:srgbClr val="C4820E"/>
                </a:solidFill>
              </a:rPr>
              <a:t>7</a:t>
            </a:r>
            <a:endParaRPr lang="en" sz="2400" b="1" dirty="0">
              <a:solidFill>
                <a:srgbClr val="C4820E"/>
              </a:solidFill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99" y="3083903"/>
            <a:ext cx="968300" cy="77463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7689628" y="6356967"/>
            <a:ext cx="4461600" cy="46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33"/>
              <a:t>Slides created by John DeNero (denero@berkeley.edu)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533"/>
              </a:spcAft>
              <a:defRPr sz="3200"/>
            </a:lvl1pPr>
            <a:lvl2pPr lvl="1" rtl="0">
              <a:spcBef>
                <a:spcPts val="0"/>
              </a:spcBef>
              <a:spcAft>
                <a:spcPts val="533"/>
              </a:spcAft>
              <a:defRPr sz="3200"/>
            </a:lvl2pPr>
            <a:lvl3pPr lvl="2" rtl="0">
              <a:spcBef>
                <a:spcPts val="0"/>
              </a:spcBef>
              <a:spcAft>
                <a:spcPts val="533"/>
              </a:spcAft>
              <a:defRPr sz="3200"/>
            </a:lvl3pPr>
            <a:lvl4pPr lvl="3" rtl="0">
              <a:spcBef>
                <a:spcPts val="0"/>
              </a:spcBef>
              <a:spcAft>
                <a:spcPts val="533"/>
              </a:spcAft>
              <a:defRPr sz="2400"/>
            </a:lvl4pPr>
            <a:lvl5pPr lvl="4" rtl="0">
              <a:spcBef>
                <a:spcPts val="0"/>
              </a:spcBef>
              <a:spcAft>
                <a:spcPts val="533"/>
              </a:spcAft>
              <a:defRPr sz="2400"/>
            </a:lvl5pPr>
            <a:lvl6pPr lvl="5" rtl="0">
              <a:spcBef>
                <a:spcPts val="0"/>
              </a:spcBef>
              <a:spcAft>
                <a:spcPts val="533"/>
              </a:spcAft>
              <a:defRPr sz="2400"/>
            </a:lvl6pPr>
            <a:lvl7pPr lvl="6" rtl="0">
              <a:spcBef>
                <a:spcPts val="0"/>
              </a:spcBef>
              <a:spcAft>
                <a:spcPts val="533"/>
              </a:spcAft>
              <a:defRPr sz="2400"/>
            </a:lvl7pPr>
            <a:lvl8pPr lvl="7" rtl="0">
              <a:spcBef>
                <a:spcPts val="0"/>
              </a:spcBef>
              <a:spcAft>
                <a:spcPts val="533"/>
              </a:spcAft>
              <a:defRPr sz="2400"/>
            </a:lvl8pPr>
            <a:lvl9pPr lvl="8" rtl="0">
              <a:spcBef>
                <a:spcPts val="0"/>
              </a:spcBef>
              <a:spcAft>
                <a:spcPts val="533"/>
              </a:spcAft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3200"/>
            </a:lvl2pPr>
            <a:lvl3pPr lvl="2" rtl="0">
              <a:spcBef>
                <a:spcPts val="0"/>
              </a:spcBef>
              <a:defRPr sz="3200"/>
            </a:lvl3pPr>
            <a:lvl4pPr lvl="3" rtl="0">
              <a:spcBef>
                <a:spcPts val="0"/>
              </a:spcBef>
              <a:defRPr sz="2400"/>
            </a:lvl4pPr>
            <a:lvl5pPr lvl="4" rtl="0">
              <a:spcBef>
                <a:spcPts val="0"/>
              </a:spcBef>
              <a:defRPr sz="2400"/>
            </a:lvl5pPr>
            <a:lvl6pPr lvl="5" rtl="0">
              <a:spcBef>
                <a:spcPts val="0"/>
              </a:spcBef>
              <a:defRPr sz="2400"/>
            </a:lvl6pPr>
            <a:lvl7pPr lvl="6" rtl="0">
              <a:spcBef>
                <a:spcPts val="0"/>
              </a:spcBef>
              <a:defRPr sz="2400"/>
            </a:lvl7pPr>
            <a:lvl8pPr lvl="7" rtl="0">
              <a:spcBef>
                <a:spcPts val="0"/>
              </a:spcBef>
              <a:defRPr sz="2400"/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197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625600" y="2978404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025"/>
            <a:ext cx="10515600" cy="4150940"/>
          </a:xfrm>
        </p:spPr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Todo</a:t>
            </a:r>
            <a:r>
              <a:rPr lang="en-US" dirty="0">
                <a:uFillTx/>
              </a:rPr>
              <a:t> Slide</a:t>
            </a:r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 rot="2080315">
            <a:off x="8030560" y="740354"/>
            <a:ext cx="5319706" cy="461665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effectLst>
                  <a:glow rad="368300">
                    <a:srgbClr val="FFC000">
                      <a:alpha val="76000"/>
                    </a:srgbClr>
                  </a:glow>
                </a:effectLst>
                <a:uFillTx/>
              </a:rPr>
              <a:t>Under Construction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1pPr>
            <a:lvl2pPr marL="45720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2pPr>
            <a:lvl3pPr marL="10620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3pPr>
            <a:lvl4pPr marL="159385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4pPr>
            <a:lvl5pPr marL="20526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11/24/19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11/24/19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11/24/19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200"/>
        </a:spcBef>
        <a:buFont typeface="Wingdings" charset="2"/>
        <a:buNone/>
        <a:defRPr sz="2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3B7EA1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480"/>
              </a:spcBef>
              <a:buClr>
                <a:srgbClr val="C4820E"/>
              </a:buClr>
              <a:buSzPct val="1000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rgbClr val="C4820E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rgbClr val="C4820E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rgbClr val="C4820E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rgbClr val="C4820E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rgbClr val="C4820E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rgbClr val="C4820E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rgbClr val="C4820E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rgbClr val="C4820E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557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968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emf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emf"/><Relationship Id="rId11" Type="http://schemas.openxmlformats.org/officeDocument/2006/relationships/image" Target="../media/image33.e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7200" i="1" dirty="0">
                <a:solidFill>
                  <a:srgbClr val="0432FF"/>
                </a:solidFill>
              </a:rPr>
              <a:t>The </a:t>
            </a:r>
            <a:r>
              <a:rPr lang="en-US" sz="6600" i="1" dirty="0">
                <a:solidFill>
                  <a:srgbClr val="0432FF"/>
                </a:solidFill>
                <a:uFillTx/>
              </a:rPr>
              <a:t>Bootstrap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Our Data Generation Gives Us an Approach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861" y="4067024"/>
            <a:ext cx="1036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How does the average vary? 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Standard Error of AVG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What are the likely values?  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Sampling Distribution of the AVG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71357" y="1781180"/>
            <a:ext cx="10954272" cy="1078400"/>
            <a:chOff x="353518" y="1781180"/>
            <a:chExt cx="8215704" cy="1078400"/>
          </a:xfrm>
        </p:grpSpPr>
        <p:grpSp>
          <p:nvGrpSpPr>
            <p:cNvPr id="11" name="Group 10"/>
            <p:cNvGrpSpPr/>
            <p:nvPr/>
          </p:nvGrpSpPr>
          <p:grpSpPr>
            <a:xfrm>
              <a:off x="353518" y="1781180"/>
              <a:ext cx="6127641" cy="940021"/>
              <a:chOff x="353518" y="1622000"/>
              <a:chExt cx="6127641" cy="94002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818316" y="2042670"/>
                <a:ext cx="1662843" cy="51935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5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53518" y="1622000"/>
                <a:ext cx="3181660" cy="562213"/>
              </a:xfrm>
              <a:prstGeom prst="cloud">
                <a:avLst/>
              </a:prstGeom>
              <a:solidFill>
                <a:schemeClr val="accent2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704533" flipV="1">
              <a:off x="3443525" y="2045220"/>
              <a:ext cx="1374791" cy="550247"/>
            </a:xfrm>
            <a:prstGeom prst="rightArrow">
              <a:avLst/>
            </a:prstGeom>
            <a:solidFill>
              <a:srgbClr val="00000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 flipV="1">
              <a:off x="6481159" y="2309333"/>
              <a:ext cx="1191067" cy="550247"/>
            </a:xfrm>
            <a:prstGeom prst="rightArrow">
              <a:avLst/>
            </a:prstGeom>
            <a:solidFill>
              <a:srgbClr val="000000">
                <a:alpha val="56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18554" y="1864456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Population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67300" y="2212483"/>
              <a:ext cx="125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Sample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72226" y="2259536"/>
              <a:ext cx="896996" cy="46166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AVG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300440" y="2741816"/>
            <a:ext cx="284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chosen with Replacement from Population</a:t>
            </a:r>
          </a:p>
        </p:txBody>
      </p:sp>
      <p:pic>
        <p:nvPicPr>
          <p:cNvPr id="15" name="Content Placeholder 5" descr="barplot_pop.pd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>
          <a:xfrm>
            <a:off x="1152676" y="2043341"/>
            <a:ext cx="2657324" cy="22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With Simulation Studies we repeat the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process many times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2554" y="2006210"/>
            <a:ext cx="11039847" cy="1344040"/>
            <a:chOff x="319441" y="2189150"/>
            <a:chExt cx="8279885" cy="1344040"/>
          </a:xfrm>
        </p:grpSpPr>
        <p:grpSp>
          <p:nvGrpSpPr>
            <p:cNvPr id="11" name="Group 10"/>
            <p:cNvGrpSpPr/>
            <p:nvPr/>
          </p:nvGrpSpPr>
          <p:grpSpPr>
            <a:xfrm>
              <a:off x="319441" y="2201850"/>
              <a:ext cx="7994355" cy="1331340"/>
              <a:chOff x="319441" y="2042670"/>
              <a:chExt cx="7994355" cy="133134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818316" y="2042670"/>
                <a:ext cx="1662843" cy="51935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5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19441" y="2811797"/>
                <a:ext cx="3181660" cy="562213"/>
              </a:xfrm>
              <a:prstGeom prst="cloud">
                <a:avLst/>
              </a:prstGeom>
              <a:solidFill>
                <a:schemeClr val="accent2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672226" y="2112732"/>
                <a:ext cx="641570" cy="369332"/>
              </a:xfrm>
              <a:prstGeom prst="rect">
                <a:avLst/>
              </a:prstGeom>
              <a:solidFill>
                <a:srgbClr val="008000">
                  <a:alpha val="54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21083201" flipV="1">
              <a:off x="3350786" y="2375693"/>
              <a:ext cx="1374791" cy="550247"/>
            </a:xfrm>
            <a:prstGeom prst="rightArrow">
              <a:avLst/>
            </a:prstGeom>
            <a:solidFill>
              <a:srgbClr val="00000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 flipV="1">
              <a:off x="6481159" y="2309333"/>
              <a:ext cx="1191067" cy="550247"/>
            </a:xfrm>
            <a:prstGeom prst="rightArrow">
              <a:avLst/>
            </a:prstGeom>
            <a:solidFill>
              <a:srgbClr val="000000">
                <a:alpha val="56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90600" y="3029438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Population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67300" y="2212483"/>
              <a:ext cx="125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Sample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02330" y="2189150"/>
              <a:ext cx="896996" cy="461665"/>
            </a:xfrm>
            <a:prstGeom prst="rect">
              <a:avLst/>
            </a:prstGeom>
            <a:solidFill>
              <a:srgbClr val="558ED5">
                <a:alpha val="66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AVG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72832" y="2890512"/>
            <a:ext cx="6874403" cy="670430"/>
            <a:chOff x="3443524" y="2189150"/>
            <a:chExt cx="5155802" cy="670430"/>
          </a:xfrm>
        </p:grpSpPr>
        <p:grpSp>
          <p:nvGrpSpPr>
            <p:cNvPr id="19" name="Group 18"/>
            <p:cNvGrpSpPr/>
            <p:nvPr/>
          </p:nvGrpSpPr>
          <p:grpSpPr>
            <a:xfrm>
              <a:off x="4818316" y="2201850"/>
              <a:ext cx="3495480" cy="519351"/>
              <a:chOff x="4818316" y="2042670"/>
              <a:chExt cx="3495480" cy="51935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818316" y="2042670"/>
                <a:ext cx="1662843" cy="51935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5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672226" y="2112732"/>
                <a:ext cx="641570" cy="369332"/>
              </a:xfrm>
              <a:prstGeom prst="rect">
                <a:avLst/>
              </a:prstGeom>
              <a:solidFill>
                <a:srgbClr val="008000">
                  <a:alpha val="54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21216086" flipV="1">
              <a:off x="3443524" y="2275119"/>
              <a:ext cx="1374791" cy="550247"/>
            </a:xfrm>
            <a:prstGeom prst="rightArrow">
              <a:avLst/>
            </a:prstGeom>
            <a:solidFill>
              <a:srgbClr val="00000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flipV="1">
              <a:off x="6481159" y="2309333"/>
              <a:ext cx="1191067" cy="550247"/>
            </a:xfrm>
            <a:prstGeom prst="rightArrow">
              <a:avLst/>
            </a:prstGeom>
            <a:solidFill>
              <a:srgbClr val="000000">
                <a:alpha val="56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67300" y="2212483"/>
              <a:ext cx="125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02330" y="2189150"/>
              <a:ext cx="896996" cy="461665"/>
            </a:xfrm>
            <a:prstGeom prst="rect">
              <a:avLst/>
            </a:prstGeom>
            <a:solidFill>
              <a:srgbClr val="558ED5">
                <a:alpha val="62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AVG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6399" y="3807659"/>
            <a:ext cx="6874401" cy="814360"/>
            <a:chOff x="3443525" y="2045220"/>
            <a:chExt cx="5155801" cy="814360"/>
          </a:xfrm>
        </p:grpSpPr>
        <p:grpSp>
          <p:nvGrpSpPr>
            <p:cNvPr id="29" name="Group 28"/>
            <p:cNvGrpSpPr/>
            <p:nvPr/>
          </p:nvGrpSpPr>
          <p:grpSpPr>
            <a:xfrm>
              <a:off x="4818316" y="2201850"/>
              <a:ext cx="3495480" cy="519351"/>
              <a:chOff x="4818316" y="2042670"/>
              <a:chExt cx="3495480" cy="51935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818316" y="2042670"/>
                <a:ext cx="1662843" cy="51935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5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672226" y="2112732"/>
                <a:ext cx="641570" cy="369332"/>
              </a:xfrm>
              <a:prstGeom prst="rect">
                <a:avLst/>
              </a:prstGeom>
              <a:solidFill>
                <a:srgbClr val="008000">
                  <a:alpha val="54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 rot="704533" flipV="1">
              <a:off x="3443525" y="2045220"/>
              <a:ext cx="1374791" cy="550247"/>
            </a:xfrm>
            <a:prstGeom prst="rightArrow">
              <a:avLst/>
            </a:prstGeom>
            <a:solidFill>
              <a:srgbClr val="00000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31" name="TextBox 30"/>
            <p:cNvSpPr txBox="1"/>
            <p:nvPr/>
          </p:nvSpPr>
          <p:spPr>
            <a:xfrm flipV="1">
              <a:off x="6481159" y="2309333"/>
              <a:ext cx="1191067" cy="550247"/>
            </a:xfrm>
            <a:prstGeom prst="rightArrow">
              <a:avLst/>
            </a:prstGeom>
            <a:solidFill>
              <a:srgbClr val="000000">
                <a:alpha val="56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7300" y="2212483"/>
              <a:ext cx="125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Sample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02330" y="2189150"/>
              <a:ext cx="896996" cy="461665"/>
            </a:xfrm>
            <a:prstGeom prst="rect">
              <a:avLst/>
            </a:prstGeom>
            <a:solidFill>
              <a:srgbClr val="558ED5">
                <a:alpha val="6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AVG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09600" y="4687414"/>
            <a:ext cx="6874401" cy="814360"/>
            <a:chOff x="3443525" y="2045220"/>
            <a:chExt cx="5155801" cy="814360"/>
          </a:xfrm>
        </p:grpSpPr>
        <p:grpSp>
          <p:nvGrpSpPr>
            <p:cNvPr id="49" name="Group 48"/>
            <p:cNvGrpSpPr/>
            <p:nvPr/>
          </p:nvGrpSpPr>
          <p:grpSpPr>
            <a:xfrm>
              <a:off x="4818316" y="2201850"/>
              <a:ext cx="3495480" cy="519351"/>
              <a:chOff x="4818316" y="2042670"/>
              <a:chExt cx="3495480" cy="519351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818316" y="2042670"/>
                <a:ext cx="1662843" cy="51935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5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72226" y="2112732"/>
                <a:ext cx="641570" cy="369332"/>
              </a:xfrm>
              <a:prstGeom prst="rect">
                <a:avLst/>
              </a:prstGeom>
              <a:solidFill>
                <a:srgbClr val="008000">
                  <a:alpha val="54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 rot="704533" flipV="1">
              <a:off x="3443525" y="2045220"/>
              <a:ext cx="1374791" cy="550247"/>
            </a:xfrm>
            <a:prstGeom prst="rightArrow">
              <a:avLst/>
            </a:prstGeom>
            <a:solidFill>
              <a:srgbClr val="00000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51" name="TextBox 50"/>
            <p:cNvSpPr txBox="1"/>
            <p:nvPr/>
          </p:nvSpPr>
          <p:spPr>
            <a:xfrm flipV="1">
              <a:off x="6481159" y="2309333"/>
              <a:ext cx="1191067" cy="550247"/>
            </a:xfrm>
            <a:prstGeom prst="rightArrow">
              <a:avLst/>
            </a:prstGeom>
            <a:solidFill>
              <a:srgbClr val="000000">
                <a:alpha val="56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67300" y="2212483"/>
              <a:ext cx="125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Sample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02330" y="2189150"/>
              <a:ext cx="896996" cy="461665"/>
            </a:xfrm>
            <a:prstGeom prst="rect">
              <a:avLst/>
            </a:prstGeom>
            <a:solidFill>
              <a:srgbClr val="558ED5">
                <a:alpha val="62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AVG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72680" y="5316342"/>
            <a:ext cx="550812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Collect together the AVGs, make histogram of the AVGs,  and answer the questions</a:t>
            </a:r>
          </a:p>
        </p:txBody>
      </p:sp>
      <p:pic>
        <p:nvPicPr>
          <p:cNvPr id="38" name="Content Placeholder 5" descr="barplot_pop.pd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>
          <a:xfrm>
            <a:off x="1152676" y="3118658"/>
            <a:ext cx="2657324" cy="22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Now We don’t know the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that the sample looks like the underlying population (data generator)</a:t>
            </a:r>
          </a:p>
          <a:p>
            <a:r>
              <a:rPr lang="en-US" dirty="0"/>
              <a:t>Create a </a:t>
            </a:r>
            <a:r>
              <a:rPr lang="en-US" i="1" dirty="0"/>
              <a:t>Bootstrap Population</a:t>
            </a:r>
            <a:r>
              <a:rPr lang="en-US" dirty="0"/>
              <a:t> from the sample</a:t>
            </a:r>
          </a:p>
          <a:p>
            <a:r>
              <a:rPr lang="en-US" dirty="0"/>
              <a:t>Mimic the process of generating samples – draws from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92538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7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Apply the Chance Process to the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Bootstrap Population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9186" y="1900196"/>
            <a:ext cx="10542508" cy="1488576"/>
            <a:chOff x="406915" y="2083136"/>
            <a:chExt cx="7906881" cy="1488576"/>
          </a:xfrm>
        </p:grpSpPr>
        <p:grpSp>
          <p:nvGrpSpPr>
            <p:cNvPr id="11" name="Group 10"/>
            <p:cNvGrpSpPr/>
            <p:nvPr/>
          </p:nvGrpSpPr>
          <p:grpSpPr>
            <a:xfrm>
              <a:off x="406915" y="2201850"/>
              <a:ext cx="7906881" cy="1274496"/>
              <a:chOff x="406915" y="2042670"/>
              <a:chExt cx="7906881" cy="127449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818316" y="2042670"/>
                <a:ext cx="1662843" cy="519351"/>
              </a:xfrm>
              <a:prstGeom prst="ellipse">
                <a:avLst/>
              </a:prstGeom>
              <a:solidFill>
                <a:srgbClr val="660066">
                  <a:alpha val="5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6915" y="2754953"/>
                <a:ext cx="3181660" cy="562213"/>
              </a:xfrm>
              <a:prstGeom prst="cloud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672226" y="2112732"/>
                <a:ext cx="641570" cy="369332"/>
              </a:xfrm>
              <a:prstGeom prst="rect">
                <a:avLst/>
              </a:prstGeom>
              <a:solidFill>
                <a:srgbClr val="660066">
                  <a:alpha val="54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21083201" flipV="1">
              <a:off x="3350786" y="2375693"/>
              <a:ext cx="1374791" cy="550247"/>
            </a:xfrm>
            <a:prstGeom prst="rightArrow">
              <a:avLst/>
            </a:prstGeom>
            <a:solidFill>
              <a:srgbClr val="00000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 flipV="1">
              <a:off x="6481159" y="2309333"/>
              <a:ext cx="1191067" cy="550247"/>
            </a:xfrm>
            <a:prstGeom prst="rightArrow">
              <a:avLst/>
            </a:prstGeom>
            <a:solidFill>
              <a:srgbClr val="000000">
                <a:alpha val="56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90600" y="2740715"/>
              <a:ext cx="167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Bootstrap</a:t>
              </a:r>
            </a:p>
            <a:p>
              <a:r>
                <a:rPr lang="en-US" sz="2400" dirty="0"/>
                <a:t>Population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18317" y="2083136"/>
              <a:ext cx="1581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Bootstrap</a:t>
              </a:r>
            </a:p>
            <a:p>
              <a:r>
                <a:rPr lang="en-US" sz="2400" dirty="0"/>
                <a:t>Sample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72832" y="2812089"/>
            <a:ext cx="6493696" cy="830997"/>
            <a:chOff x="3443524" y="2110727"/>
            <a:chExt cx="4870272" cy="830997"/>
          </a:xfrm>
        </p:grpSpPr>
        <p:grpSp>
          <p:nvGrpSpPr>
            <p:cNvPr id="19" name="Group 18"/>
            <p:cNvGrpSpPr/>
            <p:nvPr/>
          </p:nvGrpSpPr>
          <p:grpSpPr>
            <a:xfrm>
              <a:off x="4818316" y="2201850"/>
              <a:ext cx="3495480" cy="519351"/>
              <a:chOff x="4818316" y="2042670"/>
              <a:chExt cx="3495480" cy="51935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818316" y="2042670"/>
                <a:ext cx="1662843" cy="519351"/>
              </a:xfrm>
              <a:prstGeom prst="ellipse">
                <a:avLst/>
              </a:prstGeom>
              <a:solidFill>
                <a:srgbClr val="660066">
                  <a:alpha val="5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672226" y="2112732"/>
                <a:ext cx="641570" cy="369332"/>
              </a:xfrm>
              <a:prstGeom prst="rect">
                <a:avLst/>
              </a:prstGeom>
              <a:solidFill>
                <a:srgbClr val="660066">
                  <a:alpha val="54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21216086" flipV="1">
              <a:off x="3443524" y="2275119"/>
              <a:ext cx="1374791" cy="550247"/>
            </a:xfrm>
            <a:prstGeom prst="rightArrow">
              <a:avLst/>
            </a:prstGeom>
            <a:solidFill>
              <a:srgbClr val="00000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flipV="1">
              <a:off x="6481159" y="2309333"/>
              <a:ext cx="1191067" cy="550247"/>
            </a:xfrm>
            <a:prstGeom prst="rightArrow">
              <a:avLst/>
            </a:prstGeom>
            <a:solidFill>
              <a:srgbClr val="000000">
                <a:alpha val="56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8490" y="2110727"/>
              <a:ext cx="15140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Bootstrap</a:t>
              </a:r>
            </a:p>
            <a:p>
              <a:r>
                <a:rPr lang="en-US" sz="2400" dirty="0"/>
                <a:t>Sample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6399" y="3807660"/>
            <a:ext cx="6493695" cy="883349"/>
            <a:chOff x="3443525" y="2045220"/>
            <a:chExt cx="4870271" cy="883349"/>
          </a:xfrm>
        </p:grpSpPr>
        <p:grpSp>
          <p:nvGrpSpPr>
            <p:cNvPr id="29" name="Group 28"/>
            <p:cNvGrpSpPr/>
            <p:nvPr/>
          </p:nvGrpSpPr>
          <p:grpSpPr>
            <a:xfrm>
              <a:off x="4818316" y="2201850"/>
              <a:ext cx="3495480" cy="519351"/>
              <a:chOff x="4818316" y="2042670"/>
              <a:chExt cx="3495480" cy="51935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818316" y="2042670"/>
                <a:ext cx="1662843" cy="519351"/>
              </a:xfrm>
              <a:prstGeom prst="ellipse">
                <a:avLst/>
              </a:prstGeom>
              <a:solidFill>
                <a:srgbClr val="660066">
                  <a:alpha val="5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672226" y="2112732"/>
                <a:ext cx="641570" cy="369332"/>
              </a:xfrm>
              <a:prstGeom prst="rect">
                <a:avLst/>
              </a:prstGeom>
              <a:solidFill>
                <a:srgbClr val="660066">
                  <a:alpha val="54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 rot="704533" flipV="1">
              <a:off x="3443525" y="2045220"/>
              <a:ext cx="1374791" cy="550247"/>
            </a:xfrm>
            <a:prstGeom prst="rightArrow">
              <a:avLst/>
            </a:prstGeom>
            <a:solidFill>
              <a:srgbClr val="00000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31" name="TextBox 30"/>
            <p:cNvSpPr txBox="1"/>
            <p:nvPr/>
          </p:nvSpPr>
          <p:spPr>
            <a:xfrm flipV="1">
              <a:off x="6481159" y="2309333"/>
              <a:ext cx="1191067" cy="550247"/>
            </a:xfrm>
            <a:prstGeom prst="rightArrow">
              <a:avLst/>
            </a:prstGeom>
            <a:solidFill>
              <a:srgbClr val="000000">
                <a:alpha val="56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36940" y="2097572"/>
              <a:ext cx="15662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Bootstrap</a:t>
              </a:r>
            </a:p>
            <a:p>
              <a:r>
                <a:rPr lang="en-US" sz="2400" dirty="0"/>
                <a:t>Sample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09599" y="4687415"/>
            <a:ext cx="6888492" cy="1137646"/>
            <a:chOff x="3443525" y="2045220"/>
            <a:chExt cx="5166369" cy="1137646"/>
          </a:xfrm>
        </p:grpSpPr>
        <p:grpSp>
          <p:nvGrpSpPr>
            <p:cNvPr id="49" name="Group 48"/>
            <p:cNvGrpSpPr/>
            <p:nvPr/>
          </p:nvGrpSpPr>
          <p:grpSpPr>
            <a:xfrm>
              <a:off x="4818316" y="2201850"/>
              <a:ext cx="3495480" cy="519351"/>
              <a:chOff x="4818316" y="2042670"/>
              <a:chExt cx="3495480" cy="519351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818316" y="2042670"/>
                <a:ext cx="1662843" cy="519351"/>
              </a:xfrm>
              <a:prstGeom prst="ellipse">
                <a:avLst/>
              </a:prstGeom>
              <a:solidFill>
                <a:srgbClr val="660066">
                  <a:alpha val="5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72226" y="2112732"/>
                <a:ext cx="641570" cy="369332"/>
              </a:xfrm>
              <a:prstGeom prst="rect">
                <a:avLst/>
              </a:prstGeom>
              <a:solidFill>
                <a:srgbClr val="660066">
                  <a:alpha val="54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 rot="704533" flipV="1">
              <a:off x="3443525" y="2045220"/>
              <a:ext cx="1374791" cy="550247"/>
            </a:xfrm>
            <a:prstGeom prst="rightArrow">
              <a:avLst/>
            </a:prstGeom>
            <a:solidFill>
              <a:srgbClr val="00000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51" name="TextBox 50"/>
            <p:cNvSpPr txBox="1"/>
            <p:nvPr/>
          </p:nvSpPr>
          <p:spPr>
            <a:xfrm flipV="1">
              <a:off x="6481159" y="2309333"/>
              <a:ext cx="1191067" cy="550247"/>
            </a:xfrm>
            <a:prstGeom prst="rightArrow">
              <a:avLst/>
            </a:prstGeom>
            <a:solidFill>
              <a:srgbClr val="000000">
                <a:alpha val="56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baseline="30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36940" y="2201851"/>
              <a:ext cx="1743086" cy="84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Bootstrap</a:t>
              </a:r>
            </a:p>
            <a:p>
              <a:r>
                <a:rPr lang="en-US" sz="2400" dirty="0"/>
                <a:t>Sample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12898" y="2721201"/>
              <a:ext cx="896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02096" y="2088971"/>
            <a:ext cx="10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05347" y="2973273"/>
            <a:ext cx="10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44667" y="4034351"/>
            <a:ext cx="10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47867" y="4914106"/>
            <a:ext cx="10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1868" y="5708023"/>
            <a:ext cx="284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Mimic the process of choosing samples</a:t>
            </a:r>
          </a:p>
        </p:txBody>
      </p:sp>
      <p:pic>
        <p:nvPicPr>
          <p:cNvPr id="41" name="Content Placeholder 11" descr="barplot_samp100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>
          <a:xfrm>
            <a:off x="918548" y="3171108"/>
            <a:ext cx="2935514" cy="2465149"/>
          </a:xfrm>
        </p:spPr>
      </p:pic>
    </p:spTree>
    <p:extLst>
      <p:ext uri="{BB962C8B-B14F-4D97-AF65-F5344CB8AC3E}">
        <p14:creationId xmlns:p14="http://schemas.microsoft.com/office/powerpoint/2010/main" val="62030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Core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generate bootstrap samples from the bootstrap population in a similar manner as the way the sample was generated from the population – </a:t>
            </a:r>
          </a:p>
          <a:p>
            <a:r>
              <a:rPr lang="en-US" dirty="0">
                <a:solidFill>
                  <a:srgbClr val="3366FF"/>
                </a:solidFill>
              </a:rPr>
              <a:t>To Do This We Ned To Understand the Chance Process That Generated Our Data </a:t>
            </a:r>
          </a:p>
          <a:p>
            <a:r>
              <a:rPr lang="en-US" dirty="0"/>
              <a:t>We compute the bootstrap statistic from the bootstrap sample, in the same way we compute the statistic from the sample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Core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bootstrap population  ≈ 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bootstrap sample relates to bootstrap population</a:t>
            </a:r>
          </a:p>
          <a:p>
            <a:pPr marL="0" indent="0">
              <a:buNone/>
            </a:pPr>
            <a:r>
              <a:rPr lang="en-US" dirty="0"/>
              <a:t>          ≈  sample relates to the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bootstrap statistic’s distribution shape &amp; variability  </a:t>
            </a:r>
          </a:p>
          <a:p>
            <a:pPr marL="0" indent="0">
              <a:buNone/>
            </a:pPr>
            <a:r>
              <a:rPr lang="en-US" dirty="0"/>
              <a:t>         ≈  statistic’s distribution shape and variability </a:t>
            </a:r>
          </a:p>
        </p:txBody>
      </p:sp>
    </p:spTree>
    <p:extLst>
      <p:ext uri="{BB962C8B-B14F-4D97-AF65-F5344CB8AC3E}">
        <p14:creationId xmlns:p14="http://schemas.microsoft.com/office/powerpoint/2010/main" val="212855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otstrap_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76" y="1020032"/>
            <a:ext cx="73152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Bootstrap the sample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353911"/>
            <a:ext cx="10515600" cy="4351339"/>
          </a:xfrm>
        </p:spPr>
        <p:txBody>
          <a:bodyPr>
            <a:normAutofit/>
          </a:bodyPr>
          <a:lstStyle/>
          <a:p>
            <a:pPr marL="14287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1707" y="2106084"/>
            <a:ext cx="2431143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What is the average of this bootstrapped distribution?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228" y="5289751"/>
            <a:ext cx="430106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The average of the original sample</a:t>
            </a:r>
          </a:p>
        </p:txBody>
      </p:sp>
    </p:spTree>
    <p:extLst>
      <p:ext uri="{BB962C8B-B14F-4D97-AF65-F5344CB8AC3E}">
        <p14:creationId xmlns:p14="http://schemas.microsoft.com/office/powerpoint/2010/main" val="35364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Bootstrapping other statistics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Bootstrapping the sample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dirty="0"/>
              <a:t>Use the sample as the bootstrap population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Draw a sample of 100 with replacement from the bootstrap population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Calculate the proportion of scores over 95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Repeat steps 2 and 3 many times</a:t>
            </a:r>
          </a:p>
        </p:txBody>
      </p:sp>
      <p:pic>
        <p:nvPicPr>
          <p:cNvPr id="5" name="Content Placeholder 6" descr="bootstrap_hist_prop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r="9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55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Bootstrap sample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Notice that our bootstrap proportions look roughly normal but there are funny gaps</a:t>
            </a:r>
          </a:p>
          <a:p>
            <a:r>
              <a:rPr lang="en-US" dirty="0"/>
              <a:t>The red dot is the true population proportion</a:t>
            </a:r>
          </a:p>
          <a:p>
            <a:r>
              <a:rPr lang="en-US" dirty="0"/>
              <a:t>The green interval is the inner 95% of the bootstrapped distribution (0.22, 0.40)</a:t>
            </a:r>
          </a:p>
        </p:txBody>
      </p:sp>
      <p:pic>
        <p:nvPicPr>
          <p:cNvPr id="7" name="Content Placeholder 6" descr="bootstrap_hist_prop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r="9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26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Recap – Simulation Topic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population</a:t>
            </a:r>
          </a:p>
          <a:p>
            <a:r>
              <a:rPr lang="en-US" dirty="0"/>
              <a:t>We have a probability mechanism for generating our sample</a:t>
            </a:r>
          </a:p>
          <a:p>
            <a:r>
              <a:rPr lang="en-US" dirty="0"/>
              <a:t>We can use theory or simulation to understand the sampling behavior of our statistic</a:t>
            </a:r>
          </a:p>
          <a:p>
            <a:r>
              <a:rPr lang="en-US" dirty="0"/>
              <a:t>BUT – what happens when we don’t know the population? Which is the case most of the time!</a:t>
            </a:r>
          </a:p>
        </p:txBody>
      </p:sp>
    </p:spTree>
    <p:extLst>
      <p:ext uri="{BB962C8B-B14F-4D97-AF65-F5344CB8AC3E}">
        <p14:creationId xmlns:p14="http://schemas.microsoft.com/office/powerpoint/2010/main" val="47080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Bootstrap Percentile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green interval is the inner 95% of the bootstrapped distribution (0.22, 0.40)</a:t>
            </a:r>
          </a:p>
          <a:p>
            <a:r>
              <a:rPr lang="en-US" dirty="0"/>
              <a:t>It’s a confidence interval for the true proportion.</a:t>
            </a:r>
          </a:p>
          <a:p>
            <a:r>
              <a:rPr lang="en-US" dirty="0"/>
              <a:t>Notice that the true proportion is in the interval</a:t>
            </a:r>
          </a:p>
          <a:p>
            <a:r>
              <a:rPr lang="en-US" dirty="0"/>
              <a:t>Does this always happen?</a:t>
            </a:r>
          </a:p>
        </p:txBody>
      </p:sp>
      <p:pic>
        <p:nvPicPr>
          <p:cNvPr id="7" name="Content Placeholder 6" descr="bootstrap_hist_prop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r="9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283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Simulate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Bootstrap Confidence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Intervals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72" y="2019149"/>
            <a:ext cx="5181600" cy="435133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a SRS of 100 from our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4000 sample proportions from this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2.5 percentile and 97.5 percentile of the bootstrap sampling distribution</a:t>
            </a:r>
          </a:p>
          <a:p>
            <a:r>
              <a:rPr lang="en-US" dirty="0"/>
              <a:t>Repeat many times</a:t>
            </a:r>
          </a:p>
        </p:txBody>
      </p:sp>
      <p:pic>
        <p:nvPicPr>
          <p:cNvPr id="5" name="Content Placeholder 4" descr="bootstrap_prop_ci.pd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1" b="11750"/>
          <a:stretch/>
        </p:blipFill>
        <p:spPr>
          <a:xfrm>
            <a:off x="6019800" y="102961"/>
            <a:ext cx="5181600" cy="6851801"/>
          </a:xfrm>
        </p:spPr>
      </p:pic>
    </p:spTree>
    <p:extLst>
      <p:ext uri="{BB962C8B-B14F-4D97-AF65-F5344CB8AC3E}">
        <p14:creationId xmlns:p14="http://schemas.microsoft.com/office/powerpoint/2010/main" val="36199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Bootstrapping the 75</a:t>
            </a:r>
            <a:r>
              <a:rPr lang="en-US" i="1" baseline="30000" dirty="0">
                <a:solidFill>
                  <a:srgbClr val="0432FF"/>
                </a:solidFill>
              </a:rPr>
              <a:t>th</a:t>
            </a:r>
            <a:r>
              <a:rPr lang="en-US" i="1" dirty="0">
                <a:solidFill>
                  <a:srgbClr val="0432FF"/>
                </a:solidFill>
              </a:rPr>
              <a:t> Percentile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75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Bootstrap the 75</a:t>
            </a:r>
            <a:r>
              <a:rPr lang="en-US" baseline="30000" dirty="0">
                <a:solidFill>
                  <a:srgbClr val="0432FF"/>
                </a:solidFill>
              </a:rPr>
              <a:t>th</a:t>
            </a:r>
            <a:r>
              <a:rPr lang="en-US" dirty="0">
                <a:solidFill>
                  <a:srgbClr val="0432FF"/>
                </a:solidFill>
              </a:rPr>
              <a:t> percentile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Notice that due to the separation of the values in the population, the 75</a:t>
            </a:r>
            <a:r>
              <a:rPr lang="en-US" baseline="30000" dirty="0"/>
              <a:t>th</a:t>
            </a:r>
            <a:r>
              <a:rPr lang="en-US" dirty="0"/>
              <a:t> percentile are quite separated. </a:t>
            </a:r>
          </a:p>
          <a:p>
            <a:r>
              <a:rPr lang="en-US" dirty="0"/>
              <a:t>Nearly 6000 of the 10000 bootstrap 75</a:t>
            </a:r>
            <a:r>
              <a:rPr lang="en-US" baseline="30000" dirty="0"/>
              <a:t>th</a:t>
            </a:r>
            <a:r>
              <a:rPr lang="en-US" dirty="0"/>
              <a:t> percentiles are 96</a:t>
            </a:r>
          </a:p>
          <a:p>
            <a:r>
              <a:rPr lang="en-US" dirty="0"/>
              <a:t>The 95% confidence interval is (94, 100) – the whole range</a:t>
            </a:r>
          </a:p>
        </p:txBody>
      </p:sp>
      <p:pic>
        <p:nvPicPr>
          <p:cNvPr id="7" name="Content Placeholder 6" descr="bootstrap_hist_UQ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67" b="-110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680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ootstrap_ci_UQ.pd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74" r="-26774"/>
          <a:stretch/>
        </p:blipFill>
        <p:spPr>
          <a:xfrm>
            <a:off x="6172200" y="320675"/>
            <a:ext cx="5181600" cy="674914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95% Confidence Intervals for the 75</a:t>
            </a:r>
            <a:r>
              <a:rPr lang="en-US" baseline="30000" dirty="0">
                <a:solidFill>
                  <a:srgbClr val="0432FF"/>
                </a:solidFill>
              </a:rPr>
              <a:t>th</a:t>
            </a:r>
            <a:r>
              <a:rPr lang="en-US" dirty="0">
                <a:solidFill>
                  <a:srgbClr val="0432FF"/>
                </a:solidFill>
              </a:rPr>
              <a:t> percentile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due to the separation of the values the intervals are sometimes quite short and other times quite long</a:t>
            </a:r>
          </a:p>
          <a:p>
            <a:r>
              <a:rPr lang="en-US" dirty="0"/>
              <a:t>All 100 of them include the true value, but for many the true value is at the endpoint of the interval</a:t>
            </a:r>
          </a:p>
        </p:txBody>
      </p:sp>
    </p:spTree>
    <p:extLst>
      <p:ext uri="{BB962C8B-B14F-4D97-AF65-F5344CB8AC3E}">
        <p14:creationId xmlns:p14="http://schemas.microsoft.com/office/powerpoint/2010/main" val="38115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Bootstrapping is powerful BUT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the original sample is </a:t>
            </a:r>
            <a:r>
              <a:rPr lang="en-US" i="1" dirty="0"/>
              <a:t>large and random </a:t>
            </a:r>
            <a:r>
              <a:rPr lang="en-US" dirty="0"/>
              <a:t>so that the sample resembles the population</a:t>
            </a:r>
          </a:p>
          <a:p>
            <a:r>
              <a:rPr lang="en-US" dirty="0"/>
              <a:t>Repeat the bootstrap process many times. Typically 10000 replications is a reasonable number</a:t>
            </a:r>
          </a:p>
          <a:p>
            <a:r>
              <a:rPr lang="en-US" dirty="0"/>
              <a:t>The bootstrap tends to have difficulties when</a:t>
            </a:r>
          </a:p>
          <a:p>
            <a:pPr lvl="1"/>
            <a:r>
              <a:rPr lang="en-US" dirty="0"/>
              <a:t>Parameter estimate is influenced by outliers</a:t>
            </a:r>
          </a:p>
          <a:p>
            <a:pPr lvl="1"/>
            <a:r>
              <a:rPr lang="en-US" dirty="0"/>
              <a:t>Parameter is based on extreme values of the distribution</a:t>
            </a:r>
          </a:p>
          <a:p>
            <a:pPr lvl="1"/>
            <a:r>
              <a:rPr lang="en-US" dirty="0"/>
              <a:t>Sampling distribution of the statistic is far from bell-shaped</a:t>
            </a:r>
          </a:p>
        </p:txBody>
      </p:sp>
    </p:spTree>
    <p:extLst>
      <p:ext uri="{BB962C8B-B14F-4D97-AF65-F5344CB8AC3E}">
        <p14:creationId xmlns:p14="http://schemas.microsoft.com/office/powerpoint/2010/main" val="12481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Other Kinds of Bootstrapping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432FF"/>
                </a:solidFill>
              </a:rPr>
              <a:t>Bootstrapping in  Regression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23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508000"/>
            <a:ext cx="4203700" cy="2882900"/>
          </a:xfrm>
        </p:spPr>
        <p:txBody>
          <a:bodyPr>
            <a:normAutofit/>
          </a:bodyPr>
          <a:lstStyle/>
          <a:p>
            <a:pPr marL="14287" indent="0">
              <a:buNone/>
            </a:pPr>
            <a:r>
              <a:rPr lang="en-US" sz="3200" dirty="0"/>
              <a:t>Question: Do 720   5-kg cats produce more heat than 1 3600 kg elephant?</a:t>
            </a:r>
          </a:p>
        </p:txBody>
      </p:sp>
      <p:pic>
        <p:nvPicPr>
          <p:cNvPr id="4" name="Picture 3" descr="ca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90941"/>
            <a:ext cx="5909495" cy="48409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77900" y="5557811"/>
            <a:ext cx="9055100" cy="639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42913" algn="l" defTabSz="914377" rtl="0" eaLnBrk="1" latinLnBrk="0" hangingPunct="1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  <a:buFont typeface="Wingdings" charset="2"/>
              <a:buChar char="Ø"/>
              <a:defRPr sz="2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1pPr>
            <a:lvl2pPr marL="914400" indent="-4572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2pPr>
            <a:lvl3pPr marL="1373188" indent="-31115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0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3pPr>
            <a:lvl4pPr marL="1830388" indent="-2365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4pPr>
            <a:lvl5pPr marL="2287588" indent="-23495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14287" indent="0">
              <a:buFont typeface="Wingdings" charset="2"/>
              <a:buNone/>
            </a:pPr>
            <a:r>
              <a:rPr lang="en-US" sz="3200" dirty="0"/>
              <a:t>Or, the story of the spherical cat</a:t>
            </a:r>
          </a:p>
        </p:txBody>
      </p:sp>
    </p:spTree>
    <p:extLst>
      <p:ext uri="{BB962C8B-B14F-4D97-AF65-F5344CB8AC3E}">
        <p14:creationId xmlns:p14="http://schemas.microsoft.com/office/powerpoint/2010/main" val="33764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432FF"/>
                </a:solidFill>
              </a:rPr>
              <a:t>Kleiber’s</a:t>
            </a:r>
            <a:r>
              <a:rPr lang="en-US" dirty="0">
                <a:solidFill>
                  <a:srgbClr val="0432FF"/>
                </a:solidFill>
              </a:rPr>
              <a:t>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horse produce more heat per day </a:t>
            </a:r>
            <a:r>
              <a:rPr lang="en-US" i="1" dirty="0"/>
              <a:t>per kilogram </a:t>
            </a:r>
            <a:r>
              <a:rPr lang="en-US" dirty="0"/>
              <a:t>of body mass than a rat? </a:t>
            </a:r>
          </a:p>
          <a:p>
            <a:r>
              <a:rPr lang="en-US" dirty="0"/>
              <a:t>This is a question studied by </a:t>
            </a:r>
            <a:r>
              <a:rPr lang="en-US" dirty="0" err="1"/>
              <a:t>Kleiber</a:t>
            </a:r>
            <a:r>
              <a:rPr lang="en-US" dirty="0"/>
              <a:t> (1947), Clarke (2010) </a:t>
            </a:r>
          </a:p>
          <a:p>
            <a:r>
              <a:rPr lang="en-US" dirty="0"/>
              <a:t>Metabolic Rate:  kilocalories per day</a:t>
            </a:r>
          </a:p>
          <a:p>
            <a:r>
              <a:rPr lang="en-US" dirty="0"/>
              <a:t>Mass in kg</a:t>
            </a:r>
          </a:p>
          <a:p>
            <a:r>
              <a:rPr lang="en-US" dirty="0"/>
              <a:t>He measured 19 animals (mouse, dog, cat, goat, man, cow, elephant…)</a:t>
            </a:r>
          </a:p>
        </p:txBody>
      </p:sp>
    </p:spTree>
    <p:extLst>
      <p:ext uri="{BB962C8B-B14F-4D97-AF65-F5344CB8AC3E}">
        <p14:creationId xmlns:p14="http://schemas.microsoft.com/office/powerpoint/2010/main" val="312612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432FF"/>
                </a:solidFill>
              </a:rPr>
              <a:t>Food Safety Scores for SF Restaurants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93463"/>
          </a:xfrm>
        </p:spPr>
        <p:txBody>
          <a:bodyPr>
            <a:normAutofit/>
          </a:bodyPr>
          <a:lstStyle/>
          <a:p>
            <a:r>
              <a:rPr lang="en-US" dirty="0"/>
              <a:t>All inspected restaurants in San Francisco in 2016</a:t>
            </a:r>
          </a:p>
          <a:p>
            <a:r>
              <a:rPr lang="en-US" dirty="0"/>
              <a:t>Measurement of interest: inspection score</a:t>
            </a:r>
          </a:p>
          <a:p>
            <a:r>
              <a:rPr lang="en-US" dirty="0"/>
              <a:t>Note this is an administrative data set</a:t>
            </a:r>
          </a:p>
          <a:p>
            <a:r>
              <a:rPr lang="en-US" dirty="0"/>
              <a:t>AND it is the population of interest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17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Scatter plot and fitted 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08" y="1740864"/>
            <a:ext cx="6292557" cy="46823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F12C1-A6E3-2144-A0EC-06DD86FCC4FC}"/>
              </a:ext>
            </a:extLst>
          </p:cNvPr>
          <p:cNvSpPr txBox="1"/>
          <p:nvPr/>
        </p:nvSpPr>
        <p:spPr>
          <a:xfrm rot="17072833">
            <a:off x="-8826" y="3408219"/>
            <a:ext cx="202449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119E8-00D5-4D44-98A5-5B786C465310}"/>
              </a:ext>
            </a:extLst>
          </p:cNvPr>
          <p:cNvSpPr txBox="1"/>
          <p:nvPr/>
        </p:nvSpPr>
        <p:spPr>
          <a:xfrm>
            <a:off x="6170676" y="5961529"/>
            <a:ext cx="202449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Explanatory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E60E7-1A46-A34F-A8E8-5B48F5B9D94B}"/>
              </a:ext>
            </a:extLst>
          </p:cNvPr>
          <p:cNvSpPr txBox="1"/>
          <p:nvPr/>
        </p:nvSpPr>
        <p:spPr>
          <a:xfrm>
            <a:off x="8455023" y="2269471"/>
            <a:ext cx="1689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Line has slope 0.75</a:t>
            </a:r>
          </a:p>
          <a:p>
            <a:endParaRPr lang="en-US" dirty="0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1FCDFD7C-5CEE-C04C-96D1-38D5C2F80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58846"/>
              </p:ext>
            </p:extLst>
          </p:nvPr>
        </p:nvGraphicFramePr>
        <p:xfrm>
          <a:off x="8195171" y="4156128"/>
          <a:ext cx="30622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4" imgW="914400" imgH="203200" progId="Equation.3">
                  <p:embed/>
                </p:oleObj>
              </mc:Choice>
              <mc:Fallback>
                <p:oleObj name="Equation" r:id="rId4" imgW="914400" imgH="203200" progId="Equation.3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5171" y="4156128"/>
                        <a:ext cx="306228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649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1229B-A10B-404E-BEAA-9415A014E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Inference &amp; Bootstrapping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4865E-9C90-5E42-8276-88033238F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051"/>
            <a:ext cx="9144000" cy="1655763"/>
          </a:xfrm>
        </p:spPr>
        <p:txBody>
          <a:bodyPr>
            <a:normAutofit/>
          </a:bodyPr>
          <a:lstStyle/>
          <a:p>
            <a:r>
              <a:rPr lang="en-US" sz="3600" dirty="0"/>
              <a:t>Why is the slope ¾?</a:t>
            </a:r>
          </a:p>
        </p:txBody>
      </p:sp>
    </p:spTree>
    <p:extLst>
      <p:ext uri="{BB962C8B-B14F-4D97-AF65-F5344CB8AC3E}">
        <p14:creationId xmlns:p14="http://schemas.microsoft.com/office/powerpoint/2010/main" val="139131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Why is the slope 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alternative theory is that the exponent should be  2/3 because of the relationship between mass and surface area.</a:t>
            </a:r>
          </a:p>
          <a:p>
            <a:r>
              <a:rPr lang="en-US" dirty="0"/>
              <a:t>The </a:t>
            </a:r>
            <a:r>
              <a:rPr lang="en-US" b="1" dirty="0"/>
              <a:t>spherical cat</a:t>
            </a:r>
            <a:r>
              <a:rPr lang="en-US" dirty="0"/>
              <a:t>:  </a:t>
            </a:r>
          </a:p>
        </p:txBody>
      </p:sp>
      <p:sp>
        <p:nvSpPr>
          <p:cNvPr id="5" name="Oval 4"/>
          <p:cNvSpPr/>
          <p:nvPr/>
        </p:nvSpPr>
        <p:spPr>
          <a:xfrm>
            <a:off x="8692625" y="2820410"/>
            <a:ext cx="1946033" cy="20151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orange_cat_curled_up_napp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51" y="2856265"/>
            <a:ext cx="2944633" cy="19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53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5380F1-9864-D949-B057-99394B71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Explain 2/3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172A9E-5ED6-E54A-853A-8D35A70B46EB}"/>
              </a:ext>
            </a:extLst>
          </p:cNvPr>
          <p:cNvGrpSpPr/>
          <p:nvPr/>
        </p:nvGrpSpPr>
        <p:grpSpPr>
          <a:xfrm>
            <a:off x="6686444" y="4277725"/>
            <a:ext cx="4890666" cy="2078396"/>
            <a:chOff x="6087928" y="4493856"/>
            <a:chExt cx="4890666" cy="2078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940D54-A297-C04F-B960-8B5A22906D19}"/>
                </a:ext>
              </a:extLst>
            </p:cNvPr>
            <p:cNvSpPr/>
            <p:nvPr/>
          </p:nvSpPr>
          <p:spPr>
            <a:xfrm>
              <a:off x="9032561" y="4493856"/>
              <a:ext cx="1946033" cy="2015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 descr="orange_cat_curled_up_napping.jpg">
              <a:extLst>
                <a:ext uri="{FF2B5EF4-FFF2-40B4-BE49-F238E27FC236}">
                  <a16:creationId xmlns:a16="http://schemas.microsoft.com/office/drawing/2014/main" id="{02C5CE5A-FEDB-CE43-9DEA-B0B0887F7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928" y="4628794"/>
              <a:ext cx="2944633" cy="1943458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AE2A798-AB2A-D049-A662-E41CE121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83" y="4106487"/>
            <a:ext cx="4368800" cy="717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5A053-7DC4-1943-B9EF-E77E8A8B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08" y="2775450"/>
            <a:ext cx="6731000" cy="689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EB652-C42D-4540-BC92-EE385028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008" y="1709276"/>
            <a:ext cx="5765800" cy="618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073F28-06C9-1A42-BC21-5056B8F42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008" y="5162141"/>
            <a:ext cx="3048000" cy="6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 the hypothesis: slope = 2/3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dirty="0"/>
              <a:t>Null Hypothesis: true slope is 2/3 AND</a:t>
            </a:r>
          </a:p>
          <a:p>
            <a:pPr marL="14287" indent="0">
              <a:buNone/>
            </a:pPr>
            <a:r>
              <a:rPr lang="en-US" dirty="0"/>
              <a:t>the observed difference between fitted coefficient and the true coefficient of 2/3  is </a:t>
            </a:r>
            <a:r>
              <a:rPr lang="en-US" i="1" dirty="0"/>
              <a:t>due to chance </a:t>
            </a:r>
            <a:r>
              <a:rPr lang="en-US" dirty="0"/>
              <a:t>in the sampling of the mammals</a:t>
            </a:r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r>
              <a:rPr lang="en-US" dirty="0"/>
              <a:t>How to get a sense of this chance?</a:t>
            </a:r>
          </a:p>
        </p:txBody>
      </p:sp>
    </p:spTree>
    <p:extLst>
      <p:ext uri="{BB962C8B-B14F-4D97-AF65-F5344CB8AC3E}">
        <p14:creationId xmlns:p14="http://schemas.microsoft.com/office/powerpoint/2010/main" val="3494676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Content Placeholder 3">
            <a:extLst>
              <a:ext uri="{FF2B5EF4-FFF2-40B4-BE49-F238E27FC236}">
                <a16:creationId xmlns:a16="http://schemas.microsoft.com/office/drawing/2014/main" id="{B92C01A4-6F46-8C43-BBB5-44500179B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88" y="3506872"/>
            <a:ext cx="3335273" cy="180027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75380F1-9864-D949-B057-99394B71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16" y="85186"/>
            <a:ext cx="1080135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0432FF"/>
                </a:solidFill>
              </a:rPr>
              <a:t>Bootstrapping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B50DA8-3C3D-004D-8E02-E00084156F4A}"/>
              </a:ext>
            </a:extLst>
          </p:cNvPr>
          <p:cNvGrpSpPr/>
          <p:nvPr/>
        </p:nvGrpSpPr>
        <p:grpSpPr>
          <a:xfrm>
            <a:off x="5749052" y="3687823"/>
            <a:ext cx="2365120" cy="862857"/>
            <a:chOff x="4879168" y="3716131"/>
            <a:chExt cx="5445488" cy="210042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04FB63-F612-4E46-BF14-EBDE4541E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0125" y="3716131"/>
              <a:ext cx="1234531" cy="182399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341428A-9528-364D-9F16-0D370A6B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1167" y="4534391"/>
              <a:ext cx="989584" cy="122769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5967B5-90A3-614A-B1DA-D333F752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5503" y="4555427"/>
              <a:ext cx="989584" cy="122769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C098155-A959-F642-BD6A-5A3434C1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497" y="4715239"/>
              <a:ext cx="764233" cy="87692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29083F9-D389-DC4C-B017-779B159B2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0914" y="4663112"/>
              <a:ext cx="764233" cy="8769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0D1E663-F6D1-514A-8670-6080BB856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9168" y="4588865"/>
              <a:ext cx="989584" cy="122769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DAC272-AFD2-0B48-8C8B-8FDB1C63F69E}"/>
              </a:ext>
            </a:extLst>
          </p:cNvPr>
          <p:cNvGrpSpPr/>
          <p:nvPr/>
        </p:nvGrpSpPr>
        <p:grpSpPr>
          <a:xfrm>
            <a:off x="5804741" y="2510326"/>
            <a:ext cx="2319483" cy="1218481"/>
            <a:chOff x="5699803" y="-1081890"/>
            <a:chExt cx="4490934" cy="311442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3674D9B-75C9-B64D-BA41-C1975125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46683" y="-721025"/>
              <a:ext cx="1126754" cy="10698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E66FB86-F682-D841-958E-CCE9CCAEF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64427" y="-1081890"/>
              <a:ext cx="1606849" cy="210461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2082486-600F-5A4C-935D-FF0D9EDE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9803" y="-819623"/>
              <a:ext cx="1646040" cy="236768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6511823-0DA4-7942-8163-F09BBAF4D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6504" y="616016"/>
              <a:ext cx="764233" cy="8769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EBBF42D-3F8C-1948-8E27-6E6DCF9E7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9768" y="588348"/>
              <a:ext cx="764233" cy="8769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CC444D7-55BB-7E4E-AB8B-666078A6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001" y="208535"/>
              <a:ext cx="1234531" cy="18239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5EE8FCA6-EE0B-CB41-A2AB-6232A7A44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1243" y="4764105"/>
            <a:ext cx="63500" cy="4191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1D058D02-0E2D-2140-B665-6ACEB207222E}"/>
              </a:ext>
            </a:extLst>
          </p:cNvPr>
          <p:cNvGrpSpPr/>
          <p:nvPr/>
        </p:nvGrpSpPr>
        <p:grpSpPr>
          <a:xfrm>
            <a:off x="280107" y="681340"/>
            <a:ext cx="3763334" cy="3744546"/>
            <a:chOff x="280107" y="681340"/>
            <a:chExt cx="3763334" cy="37445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8FDDE2-6ADD-444C-9236-92E168F60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6502" y="1098947"/>
              <a:ext cx="3326939" cy="3326939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0D8346-78B2-7F45-B6C5-A9FD9B7A5791}"/>
                </a:ext>
              </a:extLst>
            </p:cNvPr>
            <p:cNvSpPr txBox="1"/>
            <p:nvPr/>
          </p:nvSpPr>
          <p:spPr>
            <a:xfrm>
              <a:off x="280107" y="681340"/>
              <a:ext cx="2159702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Population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8AC1A3-A4D7-C94B-8EF7-32565DBE1309}"/>
              </a:ext>
            </a:extLst>
          </p:cNvPr>
          <p:cNvGrpSpPr/>
          <p:nvPr/>
        </p:nvGrpSpPr>
        <p:grpSpPr>
          <a:xfrm>
            <a:off x="247643" y="4411497"/>
            <a:ext cx="3044197" cy="2446502"/>
            <a:chOff x="247643" y="4411497"/>
            <a:chExt cx="3044197" cy="2446502"/>
          </a:xfrm>
        </p:grpSpPr>
        <p:sp>
          <p:nvSpPr>
            <p:cNvPr id="27" name="Donut 26">
              <a:extLst>
                <a:ext uri="{FF2B5EF4-FFF2-40B4-BE49-F238E27FC236}">
                  <a16:creationId xmlns:a16="http://schemas.microsoft.com/office/drawing/2014/main" id="{8D86F451-0B4B-164D-AC16-C7D013640E97}"/>
                </a:ext>
              </a:extLst>
            </p:cNvPr>
            <p:cNvSpPr/>
            <p:nvPr/>
          </p:nvSpPr>
          <p:spPr>
            <a:xfrm>
              <a:off x="914400" y="4559452"/>
              <a:ext cx="2377440" cy="2298547"/>
            </a:xfrm>
            <a:prstGeom prst="donut">
              <a:avLst/>
            </a:prstGeom>
            <a:noFill/>
            <a:ln w="38100"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B1A5E84-9790-E943-974E-4ECCB887CBF3}"/>
                </a:ext>
              </a:extLst>
            </p:cNvPr>
            <p:cNvGrpSpPr/>
            <p:nvPr/>
          </p:nvGrpSpPr>
          <p:grpSpPr>
            <a:xfrm>
              <a:off x="1121180" y="5230215"/>
              <a:ext cx="1924050" cy="1084114"/>
              <a:chOff x="4476750" y="1226823"/>
              <a:chExt cx="5735551" cy="194176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14FF051-20D0-C84E-88B9-8DC23A4A2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6750" y="1251296"/>
                <a:ext cx="2133600" cy="17145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B5F4CB7-A8CC-B949-879D-E080EFC87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6881" y="1810114"/>
                <a:ext cx="1600200" cy="132080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02646BD4-9E55-CB4E-B96A-D79F04568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4388" y="2279592"/>
                <a:ext cx="1282700" cy="8890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E21FDF8-A11B-1F48-8A15-7DDE55388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9501" y="1226823"/>
                <a:ext cx="2082800" cy="1524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CBFAAB3-912D-E04F-B27F-E462876D9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7692" y="2073075"/>
                <a:ext cx="990600" cy="635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EF37B51-3EF6-F04C-AB09-012EAFB03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6250" y="1331654"/>
                <a:ext cx="1460500" cy="774700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0A5975-0511-C948-BA96-5D8456DCB952}"/>
                </a:ext>
              </a:extLst>
            </p:cNvPr>
            <p:cNvSpPr txBox="1"/>
            <p:nvPr/>
          </p:nvSpPr>
          <p:spPr>
            <a:xfrm>
              <a:off x="247643" y="4411497"/>
              <a:ext cx="2159702" cy="95410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Bootstrap</a:t>
              </a:r>
            </a:p>
            <a:p>
              <a:r>
                <a:rPr lang="en-US" sz="2800" dirty="0"/>
                <a:t>Population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17E21DB-4935-0140-A978-678EECCD0C62}"/>
              </a:ext>
            </a:extLst>
          </p:cNvPr>
          <p:cNvGrpSpPr/>
          <p:nvPr/>
        </p:nvGrpSpPr>
        <p:grpSpPr>
          <a:xfrm>
            <a:off x="4242522" y="1232514"/>
            <a:ext cx="2672628" cy="1804440"/>
            <a:chOff x="4242522" y="1232514"/>
            <a:chExt cx="2672628" cy="18044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CD8543-883B-7F44-BA93-BA8F5633BDD7}"/>
                </a:ext>
              </a:extLst>
            </p:cNvPr>
            <p:cNvGrpSpPr/>
            <p:nvPr/>
          </p:nvGrpSpPr>
          <p:grpSpPr>
            <a:xfrm>
              <a:off x="4991100" y="1232514"/>
              <a:ext cx="1924050" cy="1084114"/>
              <a:chOff x="4476750" y="1226823"/>
              <a:chExt cx="5735551" cy="194176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76D30C7-2CC6-3340-A9FD-727B3D523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6750" y="1251296"/>
                <a:ext cx="2133600" cy="17145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7B9E5C6-BA30-3F49-8C23-F0A876A29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6881" y="1810114"/>
                <a:ext cx="1600200" cy="13208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FF9CC67-D4A8-7A40-891A-E9DA89C83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4388" y="2279592"/>
                <a:ext cx="1282700" cy="8890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1242F88-C080-7C4E-8425-6034F3260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9501" y="1226823"/>
                <a:ext cx="2082800" cy="15240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2836390-A9B9-634C-9D6E-3E1DC143C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7692" y="2073075"/>
                <a:ext cx="990600" cy="6350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2E1487F-376E-FB48-A573-78D4B426B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6250" y="1331654"/>
                <a:ext cx="1460500" cy="77470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2B17CD6-FAA4-2940-AD55-9F3E76AEB2FB}"/>
                </a:ext>
              </a:extLst>
            </p:cNvPr>
            <p:cNvSpPr txBox="1"/>
            <p:nvPr/>
          </p:nvSpPr>
          <p:spPr>
            <a:xfrm>
              <a:off x="4242522" y="2082847"/>
              <a:ext cx="2159702" cy="95410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My Sample</a:t>
              </a:r>
            </a:p>
            <a:p>
              <a:endParaRPr lang="en-US" sz="2800" dirty="0"/>
            </a:p>
          </p:txBody>
        </p:sp>
      </p:grpSp>
      <p:sp>
        <p:nvSpPr>
          <p:cNvPr id="73" name="Right Arrow 72">
            <a:extLst>
              <a:ext uri="{FF2B5EF4-FFF2-40B4-BE49-F238E27FC236}">
                <a16:creationId xmlns:a16="http://schemas.microsoft.com/office/drawing/2014/main" id="{7AA3A9B0-2882-B844-BEAC-D14C61C7489E}"/>
              </a:ext>
            </a:extLst>
          </p:cNvPr>
          <p:cNvSpPr/>
          <p:nvPr/>
        </p:nvSpPr>
        <p:spPr>
          <a:xfrm>
            <a:off x="3958942" y="1688059"/>
            <a:ext cx="831365" cy="3430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9E4B6A2-C59D-DC45-9C2A-40D23812DC6A}"/>
              </a:ext>
            </a:extLst>
          </p:cNvPr>
          <p:cNvSpPr/>
          <p:nvPr/>
        </p:nvSpPr>
        <p:spPr>
          <a:xfrm rot="7555847">
            <a:off x="2523662" y="3758861"/>
            <a:ext cx="3282590" cy="3430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3618621-7D23-BA42-AD86-943410C28281}"/>
              </a:ext>
            </a:extLst>
          </p:cNvPr>
          <p:cNvGrpSpPr/>
          <p:nvPr/>
        </p:nvGrpSpPr>
        <p:grpSpPr>
          <a:xfrm>
            <a:off x="7020192" y="1179266"/>
            <a:ext cx="1353220" cy="909745"/>
            <a:chOff x="7020192" y="1179266"/>
            <a:chExt cx="1353220" cy="90974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E47AEF8-8079-B341-A3CA-D3437EDCD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09514" y="1179266"/>
              <a:ext cx="363898" cy="909745"/>
            </a:xfrm>
            <a:prstGeom prst="rect">
              <a:avLst/>
            </a:prstGeom>
          </p:spPr>
        </p:pic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F708C799-6C47-614B-94E1-E7F3E3B8ED87}"/>
                </a:ext>
              </a:extLst>
            </p:cNvPr>
            <p:cNvSpPr/>
            <p:nvPr/>
          </p:nvSpPr>
          <p:spPr>
            <a:xfrm>
              <a:off x="7020192" y="1609967"/>
              <a:ext cx="831365" cy="34307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ight Brace 76">
            <a:extLst>
              <a:ext uri="{FF2B5EF4-FFF2-40B4-BE49-F238E27FC236}">
                <a16:creationId xmlns:a16="http://schemas.microsoft.com/office/drawing/2014/main" id="{22A2EC91-B4A6-4845-AA80-917662FC92FE}"/>
              </a:ext>
            </a:extLst>
          </p:cNvPr>
          <p:cNvSpPr/>
          <p:nvPr/>
        </p:nvSpPr>
        <p:spPr>
          <a:xfrm rot="10800000" flipH="1">
            <a:off x="9044359" y="3070074"/>
            <a:ext cx="422152" cy="2816068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C103BED-7FD5-314B-9993-D15753C5123B}"/>
              </a:ext>
            </a:extLst>
          </p:cNvPr>
          <p:cNvCxnSpPr/>
          <p:nvPr/>
        </p:nvCxnSpPr>
        <p:spPr>
          <a:xfrm flipV="1">
            <a:off x="3291840" y="3506872"/>
            <a:ext cx="2487424" cy="2379271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7D5E493-9679-DB44-8147-360EE55B15F8}"/>
              </a:ext>
            </a:extLst>
          </p:cNvPr>
          <p:cNvCxnSpPr>
            <a:cxnSpLocks/>
          </p:cNvCxnSpPr>
          <p:nvPr/>
        </p:nvCxnSpPr>
        <p:spPr>
          <a:xfrm flipV="1">
            <a:off x="3324352" y="4411497"/>
            <a:ext cx="2371763" cy="1474646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3E0F5A20-0AF3-F149-A66D-8182A005C5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8171" y="4711668"/>
            <a:ext cx="63500" cy="419100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556BC-1512-2F48-AB53-091DBF42F353}"/>
              </a:ext>
            </a:extLst>
          </p:cNvPr>
          <p:cNvGrpSpPr/>
          <p:nvPr/>
        </p:nvGrpSpPr>
        <p:grpSpPr>
          <a:xfrm>
            <a:off x="3291840" y="5386199"/>
            <a:ext cx="4590108" cy="1412013"/>
            <a:chOff x="3291840" y="5386199"/>
            <a:chExt cx="4590108" cy="141201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6B7CD5D-AB14-9749-BF71-11B6DA2078C3}"/>
                </a:ext>
              </a:extLst>
            </p:cNvPr>
            <p:cNvGrpSpPr/>
            <p:nvPr/>
          </p:nvGrpSpPr>
          <p:grpSpPr>
            <a:xfrm>
              <a:off x="5751990" y="5386199"/>
              <a:ext cx="2129958" cy="1042681"/>
              <a:chOff x="6764660" y="1696631"/>
              <a:chExt cx="5427340" cy="2481224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8F08C13E-5B43-3B48-AC86-07F7224AE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67741" y="1710111"/>
                <a:ext cx="1606849" cy="210461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EAB90B2-5A5F-784F-90D4-D3389DD1A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054" y="2963818"/>
                <a:ext cx="764233" cy="87692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0123E74-26A5-8441-97A9-0729F7247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4660" y="2203405"/>
                <a:ext cx="1126754" cy="1069844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B429CFC1-BA3F-394C-BDB9-4C6486134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2114" y="2950165"/>
                <a:ext cx="989584" cy="122769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4135FAA-F9CC-2C47-BFA1-19214BC8A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85151" y="1696631"/>
                <a:ext cx="1606849" cy="210461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43EEDED5-EB9C-0548-93F9-7907004C1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8142" y="2175057"/>
                <a:ext cx="1126754" cy="1069844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6BC5A03-B2AB-F249-8AD2-E26CEC5E82E5}"/>
                </a:ext>
              </a:extLst>
            </p:cNvPr>
            <p:cNvCxnSpPr>
              <a:cxnSpLocks/>
            </p:cNvCxnSpPr>
            <p:nvPr/>
          </p:nvCxnSpPr>
          <p:spPr>
            <a:xfrm>
              <a:off x="3291840" y="5889608"/>
              <a:ext cx="2513893" cy="1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CDC1989-B129-B74B-B7F4-2AA35A3930D8}"/>
                </a:ext>
              </a:extLst>
            </p:cNvPr>
            <p:cNvSpPr txBox="1"/>
            <p:nvPr/>
          </p:nvSpPr>
          <p:spPr>
            <a:xfrm>
              <a:off x="5569921" y="6428880"/>
              <a:ext cx="227615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Bootstrap Samples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59ABF05-F81C-3C48-9109-4FAD293DA16C}"/>
              </a:ext>
            </a:extLst>
          </p:cNvPr>
          <p:cNvGrpSpPr/>
          <p:nvPr/>
        </p:nvGrpSpPr>
        <p:grpSpPr>
          <a:xfrm>
            <a:off x="8058950" y="2838396"/>
            <a:ext cx="2276156" cy="4041118"/>
            <a:chOff x="8058950" y="2838396"/>
            <a:chExt cx="2276156" cy="404111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76CB7B5-D8AF-1C47-9320-0026D4A14CAF}"/>
                </a:ext>
              </a:extLst>
            </p:cNvPr>
            <p:cNvGrpSpPr/>
            <p:nvPr/>
          </p:nvGrpSpPr>
          <p:grpSpPr>
            <a:xfrm>
              <a:off x="8446684" y="2838396"/>
              <a:ext cx="454009" cy="3264564"/>
              <a:chOff x="9240360" y="2853439"/>
              <a:chExt cx="454009" cy="3264564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7761C09-D5BB-B64C-8002-C655317B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51469" y="2853439"/>
                <a:ext cx="342900" cy="44450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723873D0-52D0-3548-B573-35F36AF7C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86673" y="3526072"/>
                <a:ext cx="342900" cy="44450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D156267-9101-7C4F-A3F3-B4BEF716B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40360" y="5673503"/>
                <a:ext cx="342900" cy="444500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D729467-08A7-EB44-9466-4A3913347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8310" y="4744352"/>
                <a:ext cx="63500" cy="419100"/>
              </a:xfrm>
              <a:prstGeom prst="rect">
                <a:avLst/>
              </a:prstGeom>
            </p:spPr>
          </p:pic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53A11F2-B362-FA40-8909-0D8D5D22F167}"/>
                </a:ext>
              </a:extLst>
            </p:cNvPr>
            <p:cNvSpPr txBox="1"/>
            <p:nvPr/>
          </p:nvSpPr>
          <p:spPr>
            <a:xfrm>
              <a:off x="8058950" y="6233183"/>
              <a:ext cx="2276156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Bootstrap Coefficients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A8AB60D-2074-3940-A647-65B81E054ECE}"/>
              </a:ext>
            </a:extLst>
          </p:cNvPr>
          <p:cNvSpPr txBox="1"/>
          <p:nvPr/>
        </p:nvSpPr>
        <p:spPr>
          <a:xfrm>
            <a:off x="9490844" y="5437368"/>
            <a:ext cx="2562706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Bootstrap Sampling Distribution of the Coefficient</a:t>
            </a:r>
          </a:p>
        </p:txBody>
      </p:sp>
    </p:spTree>
    <p:extLst>
      <p:ext uri="{BB962C8B-B14F-4D97-AF65-F5344CB8AC3E}">
        <p14:creationId xmlns:p14="http://schemas.microsoft.com/office/powerpoint/2010/main" val="40695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7" grpId="0" animBg="1"/>
      <p:bldP spid="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Bootstrap the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Bootstrap population: 19 (</a:t>
            </a:r>
            <a:r>
              <a:rPr lang="en-US" dirty="0" err="1"/>
              <a:t>x,y</a:t>
            </a:r>
            <a:r>
              <a:rPr lang="en-US" dirty="0"/>
              <a:t>) pairs of mass and metabolic rate</a:t>
            </a:r>
          </a:p>
          <a:p>
            <a:r>
              <a:rPr lang="en-US" dirty="0"/>
              <a:t>Bootstrap sample gives us a bootstrap statistic - the slope of the regression line</a:t>
            </a:r>
          </a:p>
          <a:p>
            <a:r>
              <a:rPr lang="en-US" dirty="0"/>
              <a:t>Take 10,000 bootstrap samples from the bootstrap population</a:t>
            </a:r>
          </a:p>
          <a:p>
            <a:r>
              <a:rPr lang="en-US" dirty="0"/>
              <a:t>Examine the distribution of bootstrapped coefficients.</a:t>
            </a:r>
          </a:p>
          <a:p>
            <a:r>
              <a:rPr lang="en-US" dirty="0"/>
              <a:t>If 2/3 is not within the (0.025, 0.975) percentiles of the bootstrapped distribution of the coefficient, then reject the hypothesis</a:t>
            </a:r>
          </a:p>
        </p:txBody>
      </p:sp>
    </p:spTree>
    <p:extLst>
      <p:ext uri="{BB962C8B-B14F-4D97-AF65-F5344CB8AC3E}">
        <p14:creationId xmlns:p14="http://schemas.microsoft.com/office/powerpoint/2010/main" val="14620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Bootstrap Sampling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242344"/>
            <a:ext cx="6629400" cy="3517900"/>
          </a:xfrm>
        </p:spPr>
      </p:pic>
      <p:sp>
        <p:nvSpPr>
          <p:cNvPr id="5" name="TextBox 4"/>
          <p:cNvSpPr txBox="1"/>
          <p:nvPr/>
        </p:nvSpPr>
        <p:spPr>
          <a:xfrm>
            <a:off x="8655484" y="2857719"/>
            <a:ext cx="2605414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Why does it look like that?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699" y="4509370"/>
            <a:ext cx="217587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Does this mean that we shouldn’t be doing </a:t>
            </a:r>
            <a:r>
              <a:rPr lang="en-US"/>
              <a:t>the bootstrap?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614" y="4997885"/>
            <a:ext cx="3231715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Percentiles:</a:t>
            </a:r>
          </a:p>
          <a:p>
            <a:r>
              <a:rPr lang="en-US" dirty="0"/>
              <a:t>0.025 percentile is 0.673 </a:t>
            </a:r>
          </a:p>
          <a:p>
            <a:r>
              <a:rPr lang="en-US" dirty="0"/>
              <a:t>0.975  percentile is 0.799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6823" y="1746975"/>
            <a:ext cx="441376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Based on these percentiles we would reject the hypothesis that the slope is 2/3.  But…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Kleiber’s</a:t>
            </a:r>
            <a:r>
              <a:rPr lang="en-US" dirty="0">
                <a:solidFill>
                  <a:srgbClr val="0000FF"/>
                </a:solidFill>
              </a:rPr>
              <a:t> rule studied by Clarke (2010)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1" y="1646238"/>
            <a:ext cx="7044118" cy="5211762"/>
          </a:xfrm>
        </p:spPr>
      </p:pic>
      <p:sp>
        <p:nvSpPr>
          <p:cNvPr id="5" name="TextBox 4"/>
          <p:cNvSpPr txBox="1"/>
          <p:nvPr/>
        </p:nvSpPr>
        <p:spPr>
          <a:xfrm>
            <a:off x="8271669" y="2294440"/>
            <a:ext cx="2046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Slope remains 3/4</a:t>
            </a:r>
          </a:p>
        </p:txBody>
      </p:sp>
    </p:spTree>
    <p:extLst>
      <p:ext uri="{BB962C8B-B14F-4D97-AF65-F5344CB8AC3E}">
        <p14:creationId xmlns:p14="http://schemas.microsoft.com/office/powerpoint/2010/main" val="562112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The </a:t>
            </a:r>
            <a:r>
              <a:rPr lang="en-US" dirty="0" err="1">
                <a:solidFill>
                  <a:srgbClr val="0432FF"/>
                </a:solidFill>
              </a:rPr>
              <a:t>Studentized</a:t>
            </a:r>
            <a:r>
              <a:rPr lang="en-US" dirty="0">
                <a:solidFill>
                  <a:srgbClr val="0432FF"/>
                </a:solidFill>
              </a:rPr>
              <a:t>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432FF"/>
                </a:solidFill>
              </a:rPr>
              <a:t>Population Distribution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46943" cy="4351339"/>
          </a:xfrm>
        </p:spPr>
        <p:txBody>
          <a:bodyPr>
            <a:normAutofit lnSpcReduction="10000"/>
          </a:bodyPr>
          <a:lstStyle/>
          <a:p>
            <a:pPr marL="14287" indent="0">
              <a:buNone/>
            </a:pPr>
            <a:r>
              <a:rPr lang="en-US" dirty="0"/>
              <a:t>52: 0.022</a:t>
            </a:r>
          </a:p>
          <a:p>
            <a:pPr marL="14287" indent="0">
              <a:buNone/>
            </a:pPr>
            <a:r>
              <a:rPr lang="en-US" dirty="0"/>
              <a:t>55: 0.066</a:t>
            </a:r>
          </a:p>
          <a:p>
            <a:pPr marL="14287" indent="0">
              <a:buNone/>
            </a:pPr>
            <a:r>
              <a:rPr lang="en-US" dirty="0"/>
              <a:t>56: 0.044</a:t>
            </a:r>
          </a:p>
          <a:p>
            <a:pPr marL="14287" indent="0">
              <a:buNone/>
            </a:pPr>
            <a:r>
              <a:rPr lang="en-US" dirty="0"/>
              <a:t>58: 0.022</a:t>
            </a:r>
          </a:p>
          <a:p>
            <a:pPr marL="14287" indent="0">
              <a:buNone/>
            </a:pPr>
            <a:r>
              <a:rPr lang="en-US" dirty="0"/>
              <a:t>59: 0.088</a:t>
            </a:r>
          </a:p>
          <a:p>
            <a:pPr marL="14287" indent="0">
              <a:buNone/>
            </a:pPr>
            <a:r>
              <a:rPr lang="en-US" dirty="0"/>
              <a:t>60: 0.066</a:t>
            </a:r>
          </a:p>
          <a:p>
            <a:pPr marL="14287" indent="0">
              <a:buNone/>
            </a:pPr>
            <a:r>
              <a:rPr lang="en-US" dirty="0"/>
              <a:t>61: 0.110</a:t>
            </a:r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96029" y="1825625"/>
            <a:ext cx="2202543" cy="4351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200"/>
              </a:spcBef>
              <a:buFont typeface="Wingdings" charset="2"/>
              <a:buNone/>
              <a:defRPr sz="2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0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14287"/>
            <a:r>
              <a:rPr lang="en-US" dirty="0"/>
              <a:t>88: 4.182</a:t>
            </a:r>
          </a:p>
          <a:p>
            <a:pPr marL="14287"/>
            <a:r>
              <a:rPr lang="en-US" dirty="0"/>
              <a:t>90: 6.934</a:t>
            </a:r>
          </a:p>
          <a:p>
            <a:pPr marL="14287"/>
            <a:r>
              <a:rPr lang="en-US" dirty="0"/>
              <a:t>92: 8.695</a:t>
            </a:r>
          </a:p>
          <a:p>
            <a:pPr marL="14287"/>
            <a:r>
              <a:rPr lang="en-US" dirty="0"/>
              <a:t>94: 8.871</a:t>
            </a:r>
          </a:p>
          <a:p>
            <a:pPr marL="14287"/>
            <a:r>
              <a:rPr lang="en-US" dirty="0"/>
              <a:t>96: 11.534</a:t>
            </a:r>
          </a:p>
          <a:p>
            <a:pPr marL="14287"/>
            <a:r>
              <a:rPr lang="en-US" dirty="0"/>
              <a:t>98: 6.692</a:t>
            </a:r>
          </a:p>
          <a:p>
            <a:pPr marL="14287"/>
            <a:r>
              <a:rPr lang="en-US" dirty="0"/>
              <a:t>100: 14.440</a:t>
            </a:r>
          </a:p>
          <a:p>
            <a:pPr marL="14287"/>
            <a:endParaRPr lang="en-US" dirty="0"/>
          </a:p>
          <a:p>
            <a:pPr marL="14287"/>
            <a:endParaRPr lang="en-US" dirty="0"/>
          </a:p>
          <a:p>
            <a:pPr marL="14287"/>
            <a:endParaRPr lang="en-US" dirty="0"/>
          </a:p>
        </p:txBody>
      </p:sp>
      <p:pic>
        <p:nvPicPr>
          <p:cNvPr id="4" name="Content Placeholder 3" descr="barplot_percent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12" b="-16312"/>
          <a:stretch>
            <a:fillRect/>
          </a:stretch>
        </p:blipFill>
        <p:spPr>
          <a:xfrm>
            <a:off x="4772781" y="508000"/>
            <a:ext cx="6581019" cy="6144381"/>
          </a:xfrm>
        </p:spPr>
      </p:pic>
      <p:sp>
        <p:nvSpPr>
          <p:cNvPr id="6" name="TextBox 5"/>
          <p:cNvSpPr txBox="1"/>
          <p:nvPr/>
        </p:nvSpPr>
        <p:spPr>
          <a:xfrm>
            <a:off x="7898190" y="320675"/>
            <a:ext cx="2757715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Percentages will be more useful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28954" y="1833563"/>
            <a:ext cx="4538472" cy="1295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200"/>
              </a:spcBef>
              <a:buFont typeface="Wingdings" charset="2"/>
              <a:buNone/>
              <a:defRPr sz="2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0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Population mean = 90</a:t>
            </a:r>
          </a:p>
          <a:p>
            <a:r>
              <a:rPr lang="en-US"/>
              <a:t>Population SD = 8.3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1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432FF"/>
                </a:solidFill>
              </a:rPr>
              <a:t>We often </a:t>
            </a:r>
            <a:r>
              <a:rPr lang="en-US" dirty="0" err="1">
                <a:solidFill>
                  <a:srgbClr val="0432FF"/>
                </a:solidFill>
              </a:rPr>
              <a:t>studentize</a:t>
            </a:r>
            <a:r>
              <a:rPr lang="en-US" dirty="0">
                <a:solidFill>
                  <a:srgbClr val="0432FF"/>
                </a:solidFill>
              </a:rPr>
              <a:t> our statistic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before we bootstrap: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95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Bootstrap the </a:t>
            </a:r>
            <a:r>
              <a:rPr lang="en-US" dirty="0" err="1"/>
              <a:t>studentized</a:t>
            </a:r>
            <a:r>
              <a:rPr lang="en-US" dirty="0"/>
              <a:t> statistic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Bootstrap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find the 2.5 and 97.5 %-tiles of the </a:t>
            </a:r>
            <a:r>
              <a:rPr lang="en-US" dirty="0" err="1"/>
              <a:t>studentized</a:t>
            </a:r>
            <a:r>
              <a:rPr lang="en-US" dirty="0"/>
              <a:t> distribution and use them to create an interval for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499684" y="1252622"/>
          <a:ext cx="1673058" cy="177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7" name="Equation" r:id="rId3" imgW="431800" imgH="457200" progId="Equation.3">
                  <p:embed/>
                </p:oleObj>
              </mc:Choice>
              <mc:Fallback>
                <p:oleObj name="Equation" r:id="rId3" imgW="431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9684" y="1252622"/>
                        <a:ext cx="1673058" cy="1771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4409"/>
              </p:ext>
            </p:extLst>
          </p:nvPr>
        </p:nvGraphicFramePr>
        <p:xfrm>
          <a:off x="4036339" y="2807369"/>
          <a:ext cx="201771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8" name="Equation" r:id="rId5" imgW="520700" imgH="457200" progId="Equation.3">
                  <p:embed/>
                </p:oleObj>
              </mc:Choice>
              <mc:Fallback>
                <p:oleObj name="Equation" r:id="rId5" imgW="520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6339" y="2807369"/>
                        <a:ext cx="2017713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450985"/>
              </p:ext>
            </p:extLst>
          </p:nvPr>
        </p:nvGraphicFramePr>
        <p:xfrm>
          <a:off x="3543074" y="5905652"/>
          <a:ext cx="600075" cy="698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Equation" r:id="rId7" imgW="127000" imgH="177800" progId="Equation.3">
                  <p:embed/>
                </p:oleObj>
              </mc:Choice>
              <mc:Fallback>
                <p:oleObj name="Equation" r:id="rId7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3074" y="5905652"/>
                        <a:ext cx="600075" cy="698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141219"/>
              </p:ext>
            </p:extLst>
          </p:nvPr>
        </p:nvGraphicFramePr>
        <p:xfrm>
          <a:off x="9257758" y="320675"/>
          <a:ext cx="600075" cy="7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" name="Equation" r:id="rId9" imgW="127000" imgH="177800" progId="Equation.3">
                  <p:embed/>
                </p:oleObj>
              </mc:Choice>
              <mc:Fallback>
                <p:oleObj name="Equation" r:id="rId9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57758" y="320675"/>
                        <a:ext cx="600075" cy="7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28089" y="3111056"/>
            <a:ext cx="162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* Statistic for bootstrap population Typically 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53126" y="3203483"/>
            <a:ext cx="787557" cy="29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42584" y="4400431"/>
            <a:ext cx="204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Estimating the SE may require a second bootstrap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815263" y="4318911"/>
            <a:ext cx="2727321" cy="260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559171"/>
              </p:ext>
            </p:extLst>
          </p:nvPr>
        </p:nvGraphicFramePr>
        <p:xfrm>
          <a:off x="7832976" y="3884624"/>
          <a:ext cx="3095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" name="Equation" r:id="rId10" imgW="127000" imgH="215900" progId="Equation.3">
                  <p:embed/>
                </p:oleObj>
              </mc:Choice>
              <mc:Fallback>
                <p:oleObj name="Equation" r:id="rId10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32976" y="3884624"/>
                        <a:ext cx="3095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432FF"/>
                </a:solidFill>
              </a:rPr>
              <a:t>Response Times for Network Service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35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 Commission monitors response time for service repairs in the state</a:t>
            </a:r>
          </a:p>
          <a:p>
            <a:r>
              <a:rPr lang="en-US" dirty="0"/>
              <a:t>The commission requests data on the repair times for a 3-month time period</a:t>
            </a:r>
          </a:p>
          <a:p>
            <a:r>
              <a:rPr lang="en-US" dirty="0"/>
              <a:t>They are interested in average repair time</a:t>
            </a:r>
          </a:p>
        </p:txBody>
      </p:sp>
    </p:spTree>
    <p:extLst>
      <p:ext uri="{BB962C8B-B14F-4D97-AF65-F5344CB8AC3E}">
        <p14:creationId xmlns:p14="http://schemas.microsoft.com/office/powerpoint/2010/main" val="363059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Wait time Distribution </a:t>
            </a:r>
          </a:p>
        </p:txBody>
      </p:sp>
      <p:pic>
        <p:nvPicPr>
          <p:cNvPr id="10" name="Content Placeholder 7" descr="repairTimeLog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162070"/>
            <a:ext cx="5181600" cy="3678447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see a spike at 0, indicating many repairs are completed immediately</a:t>
            </a:r>
          </a:p>
          <a:p>
            <a:r>
              <a:rPr lang="en-US" dirty="0"/>
              <a:t>Gap around 10, indicating that some repairs wait to the next day</a:t>
            </a:r>
          </a:p>
          <a:p>
            <a:r>
              <a:rPr lang="en-US" dirty="0"/>
              <a:t>Large mode - Most repairs completed in a day</a:t>
            </a:r>
          </a:p>
        </p:txBody>
      </p:sp>
    </p:spTree>
    <p:extLst>
      <p:ext uri="{BB962C8B-B14F-4D97-AF65-F5344CB8AC3E}">
        <p14:creationId xmlns:p14="http://schemas.microsoft.com/office/powerpoint/2010/main" val="208350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Average Repair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AVG = 9.4 hours</a:t>
            </a:r>
          </a:p>
          <a:p>
            <a:r>
              <a:rPr lang="en-US" dirty="0"/>
              <a:t>Another time period will have a different average time</a:t>
            </a:r>
          </a:p>
          <a:p>
            <a:r>
              <a:rPr lang="en-US" dirty="0"/>
              <a:t>Would like to give an interval estimate of the repair time</a:t>
            </a:r>
          </a:p>
          <a:p>
            <a:r>
              <a:rPr lang="en-US" dirty="0"/>
              <a:t>The interval reflects the typical deviation in average repair time</a:t>
            </a:r>
          </a:p>
          <a:p>
            <a:r>
              <a:rPr lang="en-US" dirty="0"/>
              <a:t>SE ≈ SD(sample)/√n = 0.36 hours </a:t>
            </a:r>
          </a:p>
        </p:txBody>
      </p:sp>
    </p:spTree>
    <p:extLst>
      <p:ext uri="{BB962C8B-B14F-4D97-AF65-F5344CB8AC3E}">
        <p14:creationId xmlns:p14="http://schemas.microsoft.com/office/powerpoint/2010/main" val="636322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Average Repair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expect the distribution of repair times will be similar to our sample </a:t>
            </a:r>
          </a:p>
          <a:p>
            <a:r>
              <a:rPr lang="en-US" dirty="0"/>
              <a:t>We can use our sample as the population of repair times </a:t>
            </a:r>
          </a:p>
          <a:p>
            <a:r>
              <a:rPr lang="en-US" dirty="0"/>
              <a:t>We generate new samples of repair times from this “population” and examine the variability in the average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Bootstrapped Sampling Distribution of the </a:t>
            </a:r>
            <a:r>
              <a:rPr lang="en-US" dirty="0" err="1">
                <a:solidFill>
                  <a:srgbClr val="0432FF"/>
                </a:solidFill>
              </a:rPr>
              <a:t>studentized</a:t>
            </a:r>
            <a:r>
              <a:rPr lang="en-US" dirty="0">
                <a:solidFill>
                  <a:srgbClr val="0432FF"/>
                </a:solidFill>
              </a:rPr>
              <a:t> sample average</a:t>
            </a:r>
          </a:p>
        </p:txBody>
      </p:sp>
      <p:pic>
        <p:nvPicPr>
          <p:cNvPr id="4" name="Content Placeholder 3" descr="bootstrapHi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63" y="2081194"/>
            <a:ext cx="5384800" cy="3822700"/>
          </a:xfrm>
        </p:spPr>
      </p:pic>
      <p:sp>
        <p:nvSpPr>
          <p:cNvPr id="5" name="TextBox 4"/>
          <p:cNvSpPr txBox="1"/>
          <p:nvPr/>
        </p:nvSpPr>
        <p:spPr>
          <a:xfrm>
            <a:off x="1981200" y="1911686"/>
            <a:ext cx="2818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2.5%  is -2.16</a:t>
            </a:r>
          </a:p>
          <a:p>
            <a:r>
              <a:rPr lang="en-US" sz="2800" dirty="0"/>
              <a:t>97.5% is 1.81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4527" y="3355475"/>
            <a:ext cx="2914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9.4 - 1.81*0.36</a:t>
            </a:r>
          </a:p>
          <a:p>
            <a:r>
              <a:rPr lang="en-US" sz="2800" dirty="0"/>
              <a:t>9.4 + 2.16 *0.36</a:t>
            </a:r>
          </a:p>
          <a:p>
            <a:endParaRPr lang="en-US" sz="2800" dirty="0"/>
          </a:p>
          <a:p>
            <a:r>
              <a:rPr lang="en-US" sz="2800" dirty="0"/>
              <a:t>Or </a:t>
            </a:r>
          </a:p>
          <a:p>
            <a:r>
              <a:rPr lang="en-US" sz="2800" dirty="0"/>
              <a:t>(8.7, 10.2) hours</a:t>
            </a:r>
          </a:p>
        </p:txBody>
      </p:sp>
    </p:spTree>
    <p:extLst>
      <p:ext uri="{BB962C8B-B14F-4D97-AF65-F5344CB8AC3E}">
        <p14:creationId xmlns:p14="http://schemas.microsoft.com/office/powerpoint/2010/main" val="79758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barplot_samp100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Our Sample of 100</a:t>
            </a:r>
          </a:p>
        </p:txBody>
      </p:sp>
      <p:pic>
        <p:nvPicPr>
          <p:cNvPr id="6" name="Content Placeholder 5" descr="barplot_pop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1693333" y="1861910"/>
            <a:ext cx="3528693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Empirical Distribution of </a:t>
            </a:r>
          </a:p>
          <a:p>
            <a:r>
              <a:rPr lang="en-US" dirty="0"/>
              <a:t>100 Sample Restaurant Scores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86" y="1861910"/>
            <a:ext cx="296747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Population Distribution of </a:t>
            </a:r>
          </a:p>
          <a:p>
            <a:r>
              <a:rPr lang="en-US" dirty="0"/>
              <a:t>4543  Restaurant Scores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1835" y="5914571"/>
            <a:ext cx="280609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These are very close, </a:t>
            </a:r>
          </a:p>
          <a:p>
            <a:r>
              <a:rPr lang="en-US" dirty="0"/>
              <a:t>but not identical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0019" y="5914571"/>
            <a:ext cx="358814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Simple Random Samples tend to look like the population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3333" y="2975429"/>
            <a:ext cx="169333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Sample Mean:  89.8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00686" y="3098801"/>
            <a:ext cx="169333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Population Mean:  90.0</a:t>
            </a:r>
          </a:p>
        </p:txBody>
      </p:sp>
    </p:spTree>
    <p:extLst>
      <p:ext uri="{BB962C8B-B14F-4D97-AF65-F5344CB8AC3E}">
        <p14:creationId xmlns:p14="http://schemas.microsoft.com/office/powerpoint/2010/main" val="96092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BUT, We Got One Sample….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 we use this to make statements about the population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34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Here it is!</a:t>
            </a:r>
          </a:p>
        </p:txBody>
      </p:sp>
      <p:pic>
        <p:nvPicPr>
          <p:cNvPr id="4" name="Content Placeholder 3" descr="barplot_samp100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2" r="-33072"/>
          <a:stretch>
            <a:fillRect/>
          </a:stretch>
        </p:blipFill>
        <p:spPr>
          <a:xfrm>
            <a:off x="426962" y="1825625"/>
            <a:ext cx="10515600" cy="4351339"/>
          </a:xfrm>
        </p:spPr>
      </p:pic>
      <p:sp>
        <p:nvSpPr>
          <p:cNvPr id="5" name="TextBox 4"/>
          <p:cNvSpPr txBox="1"/>
          <p:nvPr/>
        </p:nvSpPr>
        <p:spPr>
          <a:xfrm>
            <a:off x="838200" y="2588381"/>
            <a:ext cx="1846943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NOW WHAT?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3904" y="810381"/>
            <a:ext cx="299961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Note: If we only want to make statements about the sample, then we simply use the average loss, etc.</a:t>
            </a:r>
          </a:p>
        </p:txBody>
      </p:sp>
    </p:spTree>
    <p:extLst>
      <p:ext uri="{BB962C8B-B14F-4D97-AF65-F5344CB8AC3E}">
        <p14:creationId xmlns:p14="http://schemas.microsoft.com/office/powerpoint/2010/main" val="123194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Now What?</a:t>
            </a:r>
          </a:p>
        </p:txBody>
      </p:sp>
      <p:pic>
        <p:nvPicPr>
          <p:cNvPr id="4" name="Content Placeholder 3" descr="barplot_samp100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6" r="9066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know: </a:t>
            </a:r>
          </a:p>
          <a:p>
            <a:r>
              <a:rPr lang="en-US" dirty="0"/>
              <a:t>the sample should look like the population</a:t>
            </a:r>
          </a:p>
          <a:p>
            <a:r>
              <a:rPr lang="en-US" dirty="0"/>
              <a:t>The Sample Average is an estimator for the population mean</a:t>
            </a:r>
          </a:p>
          <a:p>
            <a:r>
              <a:rPr lang="en-US" dirty="0"/>
              <a:t>For large n, the sampling distribution of the Sample Average looks roughly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8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But What If:</a:t>
            </a:r>
          </a:p>
        </p:txBody>
      </p:sp>
      <p:pic>
        <p:nvPicPr>
          <p:cNvPr id="4" name="Content Placeholder 3" descr="barplot_samp100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6" r="9066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sample size is large, but is it large enough?</a:t>
            </a:r>
          </a:p>
          <a:p>
            <a:r>
              <a:rPr lang="en-US" dirty="0"/>
              <a:t>We are interested in a statistic and parameter other than the Sample Average?  </a:t>
            </a:r>
          </a:p>
        </p:txBody>
      </p:sp>
    </p:spTree>
    <p:extLst>
      <p:ext uri="{BB962C8B-B14F-4D97-AF65-F5344CB8AC3E}">
        <p14:creationId xmlns:p14="http://schemas.microsoft.com/office/powerpoint/2010/main" val="5505761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1 — Join" id="{AD498554-4B14-8A4F-91BB-B3B06F5B68A8}" vid="{A58C0276-1026-FB43-8E92-B6A58B7285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48280</TotalTime>
  <Words>1452</Words>
  <Application>Microsoft Macintosh PowerPoint</Application>
  <PresentationFormat>Widescreen</PresentationFormat>
  <Paragraphs>232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Century Gothic</vt:lpstr>
      <vt:lpstr>Courier New</vt:lpstr>
      <vt:lpstr>Helvetica Neue</vt:lpstr>
      <vt:lpstr>Helvetica Neue Light</vt:lpstr>
      <vt:lpstr>Monaco</vt:lpstr>
      <vt:lpstr>Wingdings</vt:lpstr>
      <vt:lpstr>1_Office Theme</vt:lpstr>
      <vt:lpstr>Custom Theme</vt:lpstr>
      <vt:lpstr>Equation</vt:lpstr>
      <vt:lpstr>The Bootstrap</vt:lpstr>
      <vt:lpstr>Recap – Simulation Topic </vt:lpstr>
      <vt:lpstr>Food Safety Scores for SF Restaurants</vt:lpstr>
      <vt:lpstr>Population Distribution</vt:lpstr>
      <vt:lpstr>Our Sample of 100</vt:lpstr>
      <vt:lpstr>BUT, We Got One Sample….</vt:lpstr>
      <vt:lpstr>Here it is!</vt:lpstr>
      <vt:lpstr>Now What?</vt:lpstr>
      <vt:lpstr>But What If:</vt:lpstr>
      <vt:lpstr>Our Data Generation Gives Us an Approach</vt:lpstr>
      <vt:lpstr>With Simulation Studies we repeat the  process many times</vt:lpstr>
      <vt:lpstr>Now We don’t know the Population</vt:lpstr>
      <vt:lpstr>Apply the Chance Process to the  Bootstrap Population</vt:lpstr>
      <vt:lpstr>Core Idea</vt:lpstr>
      <vt:lpstr>Core Idea</vt:lpstr>
      <vt:lpstr>Bootstrap the sample mean</vt:lpstr>
      <vt:lpstr>Bootstrapping other statistics</vt:lpstr>
      <vt:lpstr>Bootstrapping the sample proportion</vt:lpstr>
      <vt:lpstr>Bootstrap sample proportion</vt:lpstr>
      <vt:lpstr>Bootstrap Percentile Confidence Interval</vt:lpstr>
      <vt:lpstr>Simulate Bootstrap Confidence Intervals </vt:lpstr>
      <vt:lpstr>Bootstrapping the 75th Percentile</vt:lpstr>
      <vt:lpstr>Bootstrap the 75th percentile</vt:lpstr>
      <vt:lpstr>95% Confidence Intervals for the 75th percentile</vt:lpstr>
      <vt:lpstr>Bootstrapping is powerful BUT</vt:lpstr>
      <vt:lpstr>Other Kinds of Bootstrapping </vt:lpstr>
      <vt:lpstr>Bootstrapping in  Regression </vt:lpstr>
      <vt:lpstr>PowerPoint Presentation</vt:lpstr>
      <vt:lpstr>Kleiber’s Equation</vt:lpstr>
      <vt:lpstr>Scatter plot and fitted line</vt:lpstr>
      <vt:lpstr>Inference &amp; Bootstrapping</vt:lpstr>
      <vt:lpstr>Why is the slope ¾?</vt:lpstr>
      <vt:lpstr>Explain 2/3</vt:lpstr>
      <vt:lpstr>Test the hypothesis: slope = 2/3</vt:lpstr>
      <vt:lpstr>Bootstrapping</vt:lpstr>
      <vt:lpstr>Bootstrap the coefficient</vt:lpstr>
      <vt:lpstr>Bootstrap Sampling Distribution</vt:lpstr>
      <vt:lpstr>Kleiber’s rule studied by Clarke (2010)</vt:lpstr>
      <vt:lpstr>The Studentized Bootstrap</vt:lpstr>
      <vt:lpstr>We often studentize our statistic  before we bootstrap:</vt:lpstr>
      <vt:lpstr>Response Times for Network Service</vt:lpstr>
      <vt:lpstr>PowerPoint Presentation</vt:lpstr>
      <vt:lpstr>Wait time Distribution </vt:lpstr>
      <vt:lpstr>Average Repair Time</vt:lpstr>
      <vt:lpstr>Average Repair Time</vt:lpstr>
      <vt:lpstr>Bootstrapped Sampling Distribution of the studentized sample average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Low-Latency Online Prediction Serving System</dc:title>
  <dc:creator>Joseph Gonzalez</dc:creator>
  <cp:lastModifiedBy>Microsoft Office User</cp:lastModifiedBy>
  <cp:revision>1310</cp:revision>
  <cp:lastPrinted>2017-09-19T17:53:05Z</cp:lastPrinted>
  <dcterms:created xsi:type="dcterms:W3CDTF">2016-06-11T00:34:45Z</dcterms:created>
  <dcterms:modified xsi:type="dcterms:W3CDTF">2019-11-24T13:15:17Z</dcterms:modified>
</cp:coreProperties>
</file>