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961" r:id="rId3"/>
    <p:sldId id="957" r:id="rId4"/>
    <p:sldId id="946" r:id="rId5"/>
    <p:sldId id="947" r:id="rId6"/>
    <p:sldId id="948" r:id="rId7"/>
    <p:sldId id="949" r:id="rId8"/>
    <p:sldId id="950" r:id="rId9"/>
    <p:sldId id="951" r:id="rId10"/>
    <p:sldId id="956" r:id="rId11"/>
    <p:sldId id="967" r:id="rId12"/>
    <p:sldId id="968" r:id="rId13"/>
    <p:sldId id="952" r:id="rId14"/>
    <p:sldId id="953" r:id="rId15"/>
    <p:sldId id="954" r:id="rId16"/>
    <p:sldId id="966" r:id="rId17"/>
    <p:sldId id="965" r:id="rId18"/>
    <p:sldId id="970" r:id="rId19"/>
    <p:sldId id="971" r:id="rId20"/>
    <p:sldId id="969" r:id="rId21"/>
    <p:sldId id="955" r:id="rId22"/>
    <p:sldId id="959" r:id="rId23"/>
    <p:sldId id="958" r:id="rId24"/>
    <p:sldId id="962" r:id="rId25"/>
    <p:sldId id="963" r:id="rId26"/>
    <p:sldId id="964" r:id="rId27"/>
    <p:sldId id="960" r:id="rId28"/>
    <p:sldId id="972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94" autoAdjust="0"/>
    <p:restoredTop sz="83946" autoAdjust="0"/>
  </p:normalViewPr>
  <p:slideViewPr>
    <p:cSldViewPr snapToGrid="0" snapToObjects="1">
      <p:cViewPr varScale="1">
        <p:scale>
          <a:sx n="142" d="100"/>
          <a:sy n="142" d="100"/>
        </p:scale>
        <p:origin x="512" y="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11/15/22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11/15/22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</a:t>
            </a:r>
            <a:r>
              <a:rPr lang="en-US" baseline="0" dirty="0"/>
              <a:t> In GraphX are they uni or bi? I think </a:t>
            </a:r>
            <a:r>
              <a:rPr lang="en-US" baseline="0" dirty="0" err="1"/>
              <a:t>uni.</a:t>
            </a:r>
            <a:r>
              <a:rPr lang="en-US" baseline="0" dirty="0"/>
              <a:t>. But to do bi, I think I have to do two edges,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Check if property</a:t>
            </a:r>
            <a:r>
              <a:rPr lang="en-US" baseline="0" dirty="0"/>
              <a:t> is required on edge. If it is, fill in the 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Shortest path doesn’t take the edge labels/weights</a:t>
            </a:r>
            <a:r>
              <a:rPr lang="en-US" baseline="0" dirty="0"/>
              <a:t> into account right? Is it even right to call them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57007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191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38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835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8893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88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37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2351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32456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4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4746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437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2999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atabricks_logoTM_800px.png">
            <a:extLst>
              <a:ext uri="{FF2B5EF4-FFF2-40B4-BE49-F238E27FC236}">
                <a16:creationId xmlns:a16="http://schemas.microsoft.com/office/drawing/2014/main" id="{BA1E31F1-1BB0-402E-DDFA-FB2E8F6D2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8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03105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2961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70071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71927" imgH="3492719" progId="Excel.Chart.8">
                  <p:embed/>
                </p:oleObj>
              </mc:Choice>
              <mc:Fallback>
                <p:oleObj r:id="rId2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42553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7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5175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4884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5831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716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4181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big-data-mapreduce-course/blob/master/slides/pyspark/graphframes/graphframes_demo_sessions/create_a_graph_using_graphframes_1.py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ssqltips.com/sqlservertip/6746/graph-analytics-apache-spark-graphframe-api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576251"/>
            <a:ext cx="6858000" cy="156754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GraphFrames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96937"/>
            <a:ext cx="6858000" cy="660763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 by using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DataFrame of nodes: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vertices: DataFrame(…)</a:t>
            </a:r>
          </a:p>
          <a:p>
            <a:r>
              <a:rPr lang="en-US" dirty="0"/>
              <a:t>Requires a DataFrame of edges 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edges: DataFrame(…)</a:t>
            </a:r>
          </a:p>
          <a:p>
            <a:r>
              <a:rPr lang="en-US" dirty="0"/>
              <a:t>Build a graph: place nodes and edges in a GraphFrame object.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graph = GraphFrame(vertices, edges)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then start processing the graph using GraphFrame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9E625A4-5064-0C3E-3794-BA94F2DA6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51" y="690563"/>
            <a:ext cx="7772898" cy="3941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0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CC8630D-3035-FC7A-4214-164A2A0BA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031" y="1179513"/>
            <a:ext cx="6783938" cy="3452812"/>
          </a:xfrm>
        </p:spPr>
      </p:pic>
    </p:spTree>
    <p:extLst>
      <p:ext uri="{BB962C8B-B14F-4D97-AF65-F5344CB8AC3E}">
        <p14:creationId xmlns:p14="http://schemas.microsoft.com/office/powerpoint/2010/main" val="216790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urier" pitchFamily="2" charset="0"/>
              </a:rPr>
              <a:t>vertices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("a", "Alice", 34),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("b", "Bob", 36),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("c", "Charlie", 30)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["id", "name", "age"]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vertices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dirty="0" err="1">
                <a:latin typeface="Courier" pitchFamily="2" charset="0"/>
              </a:rPr>
              <a:t>vertices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dges_list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("a", "b", "friend"),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("b", "c", "follow"),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("c", "b", "follow")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"relationship"]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edges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edges_list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# import required library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graphframes</a:t>
            </a:r>
            <a:r>
              <a:rPr lang="en-US" dirty="0">
                <a:latin typeface="Courier" pitchFamily="2" charset="0"/>
              </a:rPr>
              <a:t> import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vertices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: DataFrame(id, name, age)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id represents a unique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edges : DataFrame(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relationship)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Create a graph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dirty="0">
                <a:latin typeface="Courier" pitchFamily="2" charset="0"/>
              </a:rPr>
              <a:t>vertices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, edges)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Graph: GraphFrame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class </a:t>
            </a:r>
            <a:r>
              <a:rPr lang="en-US" b="1" dirty="0">
                <a:latin typeface="Courier" pitchFamily="2" charset="0"/>
              </a:rPr>
              <a:t>GraphFrame</a:t>
            </a:r>
            <a:r>
              <a:rPr lang="en-US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vertices: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edges: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find(pattern: String):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degrees():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pageRank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connectedComponents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4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000" dirty="0"/>
              <a:t>(high-level)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8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DataFrame(id, V1, …,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Vn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an “id” column, followed by any number of optional attributes V1,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Vn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2.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DataFrame(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, E1, …,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Em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(source node) and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(destination node) columns, followed by any number of optional attributes E1,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Em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3.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highlight>
                <a:srgbClr val="FFFF00"/>
              </a:highlight>
              <a:latin typeface="Courier" pitchFamily="2" charset="0"/>
              <a:ea typeface="Consolas" charset="0"/>
              <a:cs typeface="Consolas" charset="0"/>
            </a:endParaRPr>
          </a:p>
          <a:p>
            <a:pPr marL="342900" lvl="1" indent="0">
              <a:buNone/>
            </a:pPr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Now graph is ready to be used for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analysis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running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3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GraphFrame?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is an external package for Apache Spark which provides: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</a:t>
            </a:r>
            <a:r>
              <a:rPr lang="en-US" sz="2600" dirty="0" err="1"/>
              <a:t>DataFrame</a:t>
            </a:r>
            <a:r>
              <a:rPr lang="en-US" sz="2600" dirty="0"/>
              <a:t>-based Graphs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High-level APIs in Python, Scala, Java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Create graphs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Analyze graph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Run graph algorithms using GraphFrames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1700" dirty="0"/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Documentation: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dirty="0">
                <a:solidFill>
                  <a:srgbClr val="0070C0"/>
                </a:solidFill>
              </a:rPr>
              <a:t> https://</a:t>
            </a:r>
            <a:r>
              <a:rPr lang="en-US" dirty="0" err="1">
                <a:solidFill>
                  <a:srgbClr val="0070C0"/>
                </a:solidFill>
              </a:rPr>
              <a:t>graphframes.github.io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graphframes</a:t>
            </a:r>
            <a:r>
              <a:rPr lang="en-US" dirty="0">
                <a:solidFill>
                  <a:srgbClr val="0070C0"/>
                </a:solidFill>
              </a:rPr>
              <a:t>/docs/_site/</a:t>
            </a:r>
            <a:r>
              <a:rPr lang="en-US" dirty="0" err="1">
                <a:solidFill>
                  <a:srgbClr val="0070C0"/>
                </a:solidFill>
              </a:rPr>
              <a:t>index.html</a:t>
            </a:r>
            <a:endParaRPr lang="en-US" sz="3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Graph: Complete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</a:rPr>
              <a:t>Complete Code is given below:</a:t>
            </a: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Create Graph using GraphFrames</a:t>
            </a:r>
            <a:endParaRPr lang="en-US" sz="28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/>
              <a:t>How many “follow” relationships are represented in our dataset?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graph.edges.filter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("relationship = 'follow'").count()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result: Long = 2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Coverage </a:t>
            </a:r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400" dirty="0"/>
              <a:t>Collaborative Filtering</a:t>
            </a:r>
          </a:p>
          <a:p>
            <a:pPr lvl="1"/>
            <a:r>
              <a:rPr lang="en-US" sz="4400" dirty="0"/>
              <a:t>Alternating Least Squares</a:t>
            </a:r>
          </a:p>
          <a:p>
            <a:r>
              <a:rPr lang="en-US" sz="5400" dirty="0"/>
              <a:t>Community Detection</a:t>
            </a:r>
          </a:p>
          <a:p>
            <a:pPr lvl="1"/>
            <a:r>
              <a:rPr lang="en-US" sz="4400" dirty="0"/>
              <a:t>Triangle-Counting</a:t>
            </a:r>
          </a:p>
          <a:p>
            <a:pPr lvl="1"/>
            <a:r>
              <a:rPr lang="en-US" sz="4400" dirty="0"/>
              <a:t>K-core Decomposition</a:t>
            </a:r>
          </a:p>
          <a:p>
            <a:r>
              <a:rPr lang="en-US" sz="5400" dirty="0"/>
              <a:t>Graph Analytics</a:t>
            </a:r>
          </a:p>
          <a:p>
            <a:pPr lvl="1"/>
            <a:r>
              <a:rPr lang="en-US" sz="4400" dirty="0"/>
              <a:t>PageRank</a:t>
            </a:r>
          </a:p>
          <a:p>
            <a:pPr lvl="1"/>
            <a:r>
              <a:rPr lang="en-US" sz="4400" dirty="0"/>
              <a:t>Personalized PageRank</a:t>
            </a:r>
          </a:p>
          <a:p>
            <a:pPr lvl="1"/>
            <a:r>
              <a:rPr lang="en-US" sz="4400" dirty="0"/>
              <a:t>Shortest Path</a:t>
            </a:r>
          </a:p>
          <a:p>
            <a:r>
              <a:rPr lang="en-US" sz="5400" dirty="0"/>
              <a:t>Classification</a:t>
            </a:r>
          </a:p>
          <a:p>
            <a:pPr lvl="1"/>
            <a:r>
              <a:rPr lang="en-US" sz="4400" dirty="0"/>
              <a:t>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6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built in algorithms: Example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04" y="1063625"/>
            <a:ext cx="7873571" cy="3508375"/>
          </a:xfrm>
        </p:spPr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graph :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run PageRank algorithm for 20 iterations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results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graph.pageRank.resetProbability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(0.01)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maxIter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.run()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inspect the result of PageRank algorithm</a:t>
            </a:r>
            <a:endParaRPr lang="en-US" sz="2000" dirty="0">
              <a:highlight>
                <a:srgbClr val="00FF00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results.vertices.select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("id",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pagerank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").show()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9311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44345" y="3466060"/>
            <a:ext cx="1046206" cy="54988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8339" y="3804511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32065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domain specific language to find patterns within data</a:t>
            </a:r>
          </a:p>
          <a:p>
            <a:r>
              <a:rPr lang="en-US" dirty="0"/>
              <a:t>edge e from vertex a to vertex b</a:t>
            </a:r>
          </a:p>
          <a:p>
            <a:pPr marL="0" indent="0">
              <a:buNone/>
            </a:pPr>
            <a:r>
              <a:rPr lang="en-US" dirty="0"/>
              <a:t>a  </a:t>
            </a:r>
            <a:r>
              <a:rPr lang="en-US" dirty="0">
                <a:sym typeface="Wingdings" pitchFamily="2" charset="2"/>
              </a:rPr>
              <a:t> 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(a)-[e]-&gt;(b)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two edges from a to b and from b to c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b  &amp;  b  c</a:t>
            </a:r>
            <a:endParaRPr lang="en-US" dirty="0"/>
          </a:p>
          <a:p>
            <a:pPr marL="0" indent="0">
              <a:buNone/>
            </a:pP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(a)-[e]-&gt;(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)-[e2]-&gt;(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0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3940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GraphFrames Tutorials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3"/>
              </a:rPr>
              <a:t>1. GraphFrames in Jupyter: a practical guide</a:t>
            </a: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4"/>
              </a:rPr>
              <a:t>2. Getting Started with Graph Analytics</a:t>
            </a: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401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7859"/>
            <a:ext cx="7886700" cy="3834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GraphFrames is </a:t>
            </a:r>
            <a:r>
              <a:rPr lang="en-US" b="1" dirty="0"/>
              <a:t>an external package for Apache Spark which provides DataFrame-based Graphs:</a:t>
            </a:r>
          </a:p>
          <a:p>
            <a:pPr lvl="1"/>
            <a:r>
              <a:rPr lang="en-US" dirty="0"/>
              <a:t>Nodes are expressed as a DataFrame</a:t>
            </a:r>
          </a:p>
          <a:p>
            <a:pPr lvl="1"/>
            <a:r>
              <a:rPr lang="en-US" dirty="0"/>
              <a:t>Edges are expressed as a DataFrame</a:t>
            </a:r>
          </a:p>
          <a:p>
            <a:r>
              <a:rPr lang="en-US" dirty="0"/>
              <a:t>GraphFrames provides high-level APIs in Scala, Java, and Python.</a:t>
            </a:r>
          </a:p>
          <a:p>
            <a:r>
              <a:rPr lang="en-US" dirty="0"/>
              <a:t>GraphFrames aims to provide both the functionality of GraphX and extended functionality taking advantage of Spark DataFrames.</a:t>
            </a:r>
          </a:p>
          <a:p>
            <a:r>
              <a:rPr lang="en-US" i="1" dirty="0"/>
              <a:t>GraphFrames are to DataFrames as GraphX is to RDDs.</a:t>
            </a:r>
          </a:p>
          <a:p>
            <a:r>
              <a:rPr lang="en-US" i="1" dirty="0"/>
              <a:t>GraphFrames provides</a:t>
            </a:r>
            <a:r>
              <a:rPr lang="en-US" dirty="0"/>
              <a:t> extended functionality, which includes </a:t>
            </a:r>
            <a:r>
              <a:rPr lang="en-US" b="1" dirty="0"/>
              <a:t>motif</a:t>
            </a:r>
            <a:r>
              <a:rPr lang="en-US" dirty="0"/>
              <a:t> </a:t>
            </a:r>
            <a:r>
              <a:rPr lang="en-US" b="1" dirty="0"/>
              <a:t>finding</a:t>
            </a:r>
            <a:r>
              <a:rPr lang="en-US" dirty="0"/>
              <a:t>, DataFrame-based serialization, and highly expressive graph queries.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GraphFrames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and analyze graphs by using DataFrames</a:t>
            </a:r>
          </a:p>
          <a:p>
            <a:r>
              <a:rPr lang="en-US" sz="3200" dirty="0"/>
              <a:t>GraphFrames API is Available in</a:t>
            </a:r>
          </a:p>
          <a:p>
            <a:pPr lvl="1"/>
            <a:r>
              <a:rPr lang="en-US" sz="2800" dirty="0"/>
              <a:t> Scala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Python</a:t>
            </a:r>
          </a:p>
          <a:p>
            <a:pPr lvl="1"/>
            <a:r>
              <a:rPr lang="en-US" sz="2800" dirty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69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6302" y="2170190"/>
            <a:ext cx="158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7831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638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7503" y="1384551"/>
            <a:ext cx="69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3896" y="1676072"/>
            <a:ext cx="136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nsolas" panose="020B0609020204030204" pitchFamily="49" charset="0"/>
              </a:rPr>
              <a:t>connection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7E304-885B-FAC7-50D8-89A4BED4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43105"/>
          </a:xfrm>
        </p:spPr>
        <p:txBody>
          <a:bodyPr/>
          <a:lstStyle/>
          <a:p>
            <a:r>
              <a:rPr lang="en-US" dirty="0"/>
              <a:t>Graph: Two Vertices and One Edge</a:t>
            </a:r>
          </a:p>
        </p:txBody>
      </p:sp>
    </p:spTree>
    <p:extLst>
      <p:ext uri="{BB962C8B-B14F-4D97-AF65-F5344CB8AC3E}">
        <p14:creationId xmlns:p14="http://schemas.microsoft.com/office/powerpoint/2010/main" val="254510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3483692" y="4051314"/>
            <a:ext cx="208222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0712" y="3890114"/>
            <a:ext cx="20690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36381" y="104632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376473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06937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0050" y="887356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unidirectional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1774546" y="46710"/>
            <a:ext cx="35801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Edge types: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6381" y="2336409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3496942" y="2666556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09452" y="2359462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050" y="2666690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7" name="Oval 16"/>
          <p:cNvSpPr/>
          <p:nvPr/>
        </p:nvSpPr>
        <p:spPr>
          <a:xfrm>
            <a:off x="2836381" y="359461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09452" y="361766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0050" y="4035840"/>
            <a:ext cx="15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 uni edges</a:t>
            </a:r>
          </a:p>
        </p:txBody>
      </p:sp>
    </p:spTree>
    <p:extLst>
      <p:ext uri="{BB962C8B-B14F-4D97-AF65-F5344CB8AC3E}">
        <p14:creationId xmlns:p14="http://schemas.microsoft.com/office/powerpoint/2010/main" val="234826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408876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800" dirty="0"/>
              <a:t>irected Multigraph</a:t>
            </a:r>
            <a:endParaRPr lang="en-US" sz="28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75887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5005" y="2161094"/>
            <a:ext cx="16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6822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469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0604" y="1363935"/>
            <a:ext cx="164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Edge label: 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5841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3728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FA47F-3AFA-A08B-082B-2C8D4E00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273844"/>
            <a:ext cx="6642848" cy="72283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Graph: Two Vertices and One Directed Edge:</a:t>
            </a:r>
            <a:br>
              <a:rPr lang="en-US" dirty="0"/>
            </a:br>
            <a:r>
              <a:rPr lang="en-US" dirty="0"/>
              <a:t>Each Vertex has a Unique ID</a:t>
            </a:r>
          </a:p>
        </p:txBody>
      </p:sp>
    </p:spTree>
    <p:extLst>
      <p:ext uri="{BB962C8B-B14F-4D97-AF65-F5344CB8AC3E}">
        <p14:creationId xmlns:p14="http://schemas.microsoft.com/office/powerpoint/2010/main" val="14398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51069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000" dirty="0"/>
              <a:t>irected Multigraph with/without labels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9699" y="2585707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36277" y="142399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115" y="3848806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0013" y="1577883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2885" y="381037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5005" y="2509169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77288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19" idx="3"/>
          </p:cNvCxnSpPr>
          <p:nvPr/>
        </p:nvCxnSpPr>
        <p:spPr>
          <a:xfrm flipV="1">
            <a:off x="4612725" y="1133647"/>
            <a:ext cx="817096" cy="5069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098622" y="2754689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54486" y="1901709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313830" y="3054744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75806" y="1837354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2503005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Shortest Path: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54034" y="3699757"/>
            <a:ext cx="689462" cy="1061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5823" y="280446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8964" y="196452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1569" y="270883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13220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9617" y="89931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496" y="357311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9309" y="1892635"/>
            <a:ext cx="274532" cy="2745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1784" y="4309366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46303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540" y="155845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0576" y="110105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0237" y="163703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79502" y="3568759"/>
            <a:ext cx="274532" cy="2745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48664" y="3054744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3190" y="2239059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4149" y="36997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64605" y="1883732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74904" y="1335378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65983" y="3799182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59050" y="2805901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95897" y="2943167"/>
            <a:ext cx="1405518" cy="756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713072" y="1036585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98622" y="2126963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615108" y="1238316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20835" y="2669299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30" idx="5"/>
          </p:cNvCxnSpPr>
          <p:nvPr/>
        </p:nvCxnSpPr>
        <p:spPr>
          <a:xfrm flipH="1" flipV="1">
            <a:off x="2672868" y="1792781"/>
            <a:ext cx="1136300" cy="21195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V="1">
            <a:off x="2601141" y="1335378"/>
            <a:ext cx="779639" cy="22466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4"/>
          </p:cNvCxnSpPr>
          <p:nvPr/>
        </p:nvCxnSpPr>
        <p:spPr>
          <a:xfrm flipV="1">
            <a:off x="4207625" y="2983371"/>
            <a:ext cx="91210" cy="60072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01415" y="2167167"/>
            <a:ext cx="175161" cy="1532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1900" y="183894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hops</a:t>
            </a:r>
          </a:p>
        </p:txBody>
      </p:sp>
    </p:spTree>
    <p:extLst>
      <p:ext uri="{BB962C8B-B14F-4D97-AF65-F5344CB8AC3E}">
        <p14:creationId xmlns:p14="http://schemas.microsoft.com/office/powerpoint/2010/main" val="2447376532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67551</TotalTime>
  <Words>1115</Words>
  <Application>Microsoft Macintosh PowerPoint</Application>
  <PresentationFormat>On-screen Show (16:9)</PresentationFormat>
  <Paragraphs>222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Lucida Grande</vt:lpstr>
      <vt:lpstr>Newslab Thin</vt:lpstr>
      <vt:lpstr>Source Sans Pro</vt:lpstr>
      <vt:lpstr>Source Sans Pro Light</vt:lpstr>
      <vt:lpstr>Wingdings</vt:lpstr>
      <vt:lpstr>scu-ppt-master</vt:lpstr>
      <vt:lpstr>Excel.Chart.8</vt:lpstr>
      <vt:lpstr>Introduction  to GraphFrames</vt:lpstr>
      <vt:lpstr>What is a GraphFrame?</vt:lpstr>
      <vt:lpstr>GraphFrames API</vt:lpstr>
      <vt:lpstr>Graph: Two Vertices and One Edge</vt:lpstr>
      <vt:lpstr>PowerPoint Presentation</vt:lpstr>
      <vt:lpstr>PowerPoint Presentation</vt:lpstr>
      <vt:lpstr>Graph: Two Vertices and One Directed Edge: Each Vertex has a Unique ID</vt:lpstr>
      <vt:lpstr>PowerPoint Presentation</vt:lpstr>
      <vt:lpstr>PowerPoint Presentation</vt:lpstr>
      <vt:lpstr>Create Graph by using GraphFrames</vt:lpstr>
      <vt:lpstr>Create Graph</vt:lpstr>
      <vt:lpstr>Create Graph</vt:lpstr>
      <vt:lpstr>Create Nodes</vt:lpstr>
      <vt:lpstr>Create Edges</vt:lpstr>
      <vt:lpstr>Create Graph</vt:lpstr>
      <vt:lpstr>Create Graph: GraphFrame API</vt:lpstr>
      <vt:lpstr>How to Create Graph using GraphFrames Package (high-level)</vt:lpstr>
      <vt:lpstr>How to Create Graph using GraphFrames Package (detailed)</vt:lpstr>
      <vt:lpstr>How to Create Graph using GraphFrames Package (detailed)</vt:lpstr>
      <vt:lpstr>Create Graph: Complete Code</vt:lpstr>
      <vt:lpstr>Apply transformations</vt:lpstr>
      <vt:lpstr>Algorithm Coverage </vt:lpstr>
      <vt:lpstr>Use built in algorithms: Example PageRank</vt:lpstr>
      <vt:lpstr>Motif Finding</vt:lpstr>
      <vt:lpstr>Motif Finding</vt:lpstr>
      <vt:lpstr>Motif Language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Parsian, Mahmoud</cp:lastModifiedBy>
  <cp:revision>788</cp:revision>
  <dcterms:created xsi:type="dcterms:W3CDTF">2015-09-10T04:20:35Z</dcterms:created>
  <dcterms:modified xsi:type="dcterms:W3CDTF">2022-11-16T02:57:36Z</dcterms:modified>
</cp:coreProperties>
</file>