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7" r:id="rId4"/>
    <p:sldId id="290" r:id="rId5"/>
    <p:sldId id="289" r:id="rId6"/>
    <p:sldId id="29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9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49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66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42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05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85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32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2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064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477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99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5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969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329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14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958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58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1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12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7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775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9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658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8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26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CCEB-BFDA-674C-86B0-F015AF4D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8" y="1600201"/>
            <a:ext cx="9144000" cy="1828799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Combiners </a:t>
            </a:r>
            <a:br>
              <a:rPr lang="en-US" dirty="0"/>
            </a:b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0852-494A-7C4A-AF8E-1BC0B1CE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718" y="4225868"/>
            <a:ext cx="9144000" cy="896007"/>
          </a:xfrm>
        </p:spPr>
        <p:txBody>
          <a:bodyPr/>
          <a:lstStyle/>
          <a:p>
            <a:r>
              <a:rPr lang="en-US" dirty="0"/>
              <a:t>Mahmoud </a:t>
            </a:r>
            <a:r>
              <a:rPr lang="en-US"/>
              <a:t>(Max) Parsian</a:t>
            </a:r>
            <a:endParaRPr lang="en-US" dirty="0"/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229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 Combiners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256F3D-4923-A34D-8254-E6E707AAA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19" y="815546"/>
            <a:ext cx="8118389" cy="5677328"/>
          </a:xfrm>
        </p:spPr>
      </p:pic>
    </p:spTree>
    <p:extLst>
      <p:ext uri="{BB962C8B-B14F-4D97-AF65-F5344CB8AC3E}">
        <p14:creationId xmlns:p14="http://schemas.microsoft.com/office/powerpoint/2010/main" val="142693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 we write Combiners? For Averages?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need to write 3 functions: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note that average of an average is not an average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does this mean?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2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an Average is not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Partition-1: (6+7)/2 = 6.5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Partition-2: (8)/1 = 8.0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Partition-1 and Partition-2: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(6.5 + 8.0)/2 =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7.25</a:t>
            </a:r>
          </a:p>
          <a:p>
            <a:pPr lvl="1">
              <a:spcBef>
                <a:spcPts val="600"/>
              </a:spcBef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Average(6, 7, 8) = (6+7+8)/3 = 21/3 =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Hmmmmmm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How to solve this?</a:t>
            </a:r>
          </a:p>
        </p:txBody>
      </p:sp>
    </p:spTree>
    <p:extLst>
      <p:ext uri="{BB962C8B-B14F-4D97-AF65-F5344CB8AC3E}">
        <p14:creationId xmlns:p14="http://schemas.microsoft.com/office/powerpoint/2010/main" val="312078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476"/>
            <a:ext cx="10515600" cy="98797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b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Changing Output of Mappers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97"/>
            <a:ext cx="10515600" cy="445326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map() to create </a:t>
            </a: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(sum, count))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 --&gt; (K, (6,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 --&gt; (K, (7,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 --&gt; 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2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Average(P1): (K, (6+7, 1+1))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Average(P2):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Average(P1, P2)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(13+8, 2+1))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(21, 3))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(sum,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(K, 21/3)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 output of Mappers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1752"/>
            <a:ext cx="10786241" cy="49052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combine(P1): (K, (6+7, 1+1))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combine(P2):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0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Tuples in Python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681138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(78, 3)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4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to consider for combiners &amp;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their functions to be </a:t>
            </a:r>
            <a:r>
              <a:rPr lang="en-US" dirty="0">
                <a:solidFill>
                  <a:srgbClr val="0000FF"/>
                </a:solidFill>
              </a:rPr>
              <a:t>associative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commutative</a:t>
            </a:r>
            <a:r>
              <a:rPr lang="en-US" dirty="0"/>
              <a:t>:</a:t>
            </a:r>
          </a:p>
          <a:p>
            <a:r>
              <a:rPr lang="en-US" dirty="0"/>
              <a:t>Let + be a binary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00FF"/>
                </a:solidFill>
                <a:effectLst/>
              </a:rPr>
              <a:t>Commutative Laws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4000" dirty="0"/>
              <a:t>a + b</a:t>
            </a:r>
            <a:r>
              <a:rPr lang="en-US" sz="4000" b="1" dirty="0"/>
              <a:t>  = </a:t>
            </a:r>
            <a:r>
              <a:rPr lang="en-US" sz="4000" dirty="0"/>
              <a:t> b + a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  <a:effectLst/>
              </a:rPr>
              <a:t>Associative Laws</a:t>
            </a:r>
          </a:p>
          <a:p>
            <a:pPr marL="0" indent="0">
              <a:buNone/>
            </a:pPr>
            <a:r>
              <a:rPr lang="en-US" sz="4000" dirty="0"/>
              <a:t>		(a + b) + c</a:t>
            </a:r>
            <a:r>
              <a:rPr lang="en-US" sz="4000" b="1" dirty="0"/>
              <a:t>  = </a:t>
            </a:r>
            <a:r>
              <a:rPr lang="en-US" sz="4000" dirty="0"/>
              <a:t> a + (b + c)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4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Multiplication is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+ 3 = 3 + 2 = 5</a:t>
            </a:r>
          </a:p>
          <a:p>
            <a:r>
              <a:rPr lang="en-US" dirty="0"/>
              <a:t>100 + 200 = 200 + 100 = 300</a:t>
            </a:r>
          </a:p>
          <a:p>
            <a:endParaRPr lang="en-US" dirty="0"/>
          </a:p>
          <a:p>
            <a:r>
              <a:rPr lang="en-US" dirty="0"/>
              <a:t>2 * 5 = 5 * 2 = 10</a:t>
            </a:r>
          </a:p>
          <a:p>
            <a:r>
              <a:rPr lang="en-US" dirty="0"/>
              <a:t>20 * 30 = 30 *20 </a:t>
            </a:r>
          </a:p>
        </p:txBody>
      </p:sp>
    </p:spTree>
    <p:extLst>
      <p:ext uri="{BB962C8B-B14F-4D97-AF65-F5344CB8AC3E}">
        <p14:creationId xmlns:p14="http://schemas.microsoft.com/office/powerpoint/2010/main" val="395684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and Division is NOT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5 - 3 = 2</a:t>
            </a:r>
          </a:p>
          <a:p>
            <a:r>
              <a:rPr lang="en-US" dirty="0"/>
              <a:t>3 - 5 = -2</a:t>
            </a:r>
          </a:p>
          <a:p>
            <a:r>
              <a:rPr lang="en-US" dirty="0"/>
              <a:t>2 NOT EQUAL to -2</a:t>
            </a:r>
          </a:p>
          <a:p>
            <a:endParaRPr lang="en-US" dirty="0"/>
          </a:p>
          <a:p>
            <a:r>
              <a:rPr lang="en-US" dirty="0"/>
              <a:t>10 / 2 = 5</a:t>
            </a:r>
          </a:p>
          <a:p>
            <a:r>
              <a:rPr lang="en-US" dirty="0"/>
              <a:t>2 / 10 = 0.2</a:t>
            </a:r>
          </a:p>
          <a:p>
            <a:r>
              <a:rPr lang="en-US" dirty="0"/>
              <a:t>5 NOT EQUAL to 0.2 </a:t>
            </a:r>
          </a:p>
        </p:txBody>
      </p:sp>
    </p:spTree>
    <p:extLst>
      <p:ext uri="{BB962C8B-B14F-4D97-AF65-F5344CB8AC3E}">
        <p14:creationId xmlns:p14="http://schemas.microsoft.com/office/powerpoint/2010/main" val="294001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Input path</a:t>
            </a:r>
          </a:p>
          <a:p>
            <a:r>
              <a:rPr lang="en-US" sz="4000" dirty="0"/>
              <a:t>Output path</a:t>
            </a:r>
          </a:p>
          <a:p>
            <a:r>
              <a:rPr lang="en-US" sz="4000" dirty="0"/>
              <a:t>map() function</a:t>
            </a:r>
          </a:p>
          <a:p>
            <a:r>
              <a:rPr lang="en-US" sz="4000" dirty="0"/>
              <a:t>reduce() function</a:t>
            </a:r>
          </a:p>
          <a:p>
            <a:r>
              <a:rPr lang="en-US" sz="4000" dirty="0">
                <a:solidFill>
                  <a:srgbClr val="C00000"/>
                </a:solidFill>
              </a:rPr>
              <a:t>combine() [OPTIONAL]</a:t>
            </a:r>
          </a:p>
        </p:txBody>
      </p:sp>
    </p:spTree>
    <p:extLst>
      <p:ext uri="{BB962C8B-B14F-4D97-AF65-F5344CB8AC3E}">
        <p14:creationId xmlns:p14="http://schemas.microsoft.com/office/powerpoint/2010/main" val="1092344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function is not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Avg (1, 2, 3) = 2.0</a:t>
            </a:r>
          </a:p>
          <a:p>
            <a:r>
              <a:rPr lang="en-US" sz="4400" dirty="0"/>
              <a:t>Avg(1,  Avg(2, 3)) = Avg(1, 2.5) = 1.75</a:t>
            </a:r>
          </a:p>
          <a:p>
            <a:r>
              <a:rPr lang="en-US" sz="4400" dirty="0"/>
              <a:t>2.0 </a:t>
            </a:r>
            <a:r>
              <a:rPr lang="en-US" sz="4400" dirty="0">
                <a:solidFill>
                  <a:srgbClr val="0000FF"/>
                </a:solidFill>
              </a:rPr>
              <a:t>NOT EQUAL </a:t>
            </a:r>
            <a:r>
              <a:rPr lang="en-US" sz="4400" dirty="0"/>
              <a:t>to 1.75</a:t>
            </a:r>
          </a:p>
        </p:txBody>
      </p:sp>
    </p:spTree>
    <p:extLst>
      <p:ext uri="{BB962C8B-B14F-4D97-AF65-F5344CB8AC3E}">
        <p14:creationId xmlns:p14="http://schemas.microsoft.com/office/powerpoint/2010/main" val="2455809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Monoidify! Monoids as a Design Principle for Efficient MapReduce Algorithms  by Jimmy Lin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Data Algorithms (book)  by Mahmoud </a:t>
            </a:r>
            <a:r>
              <a:rPr lang="en-US" sz="3200" dirty="0" err="1"/>
              <a:t>Parsian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</a:t>
            </a:r>
            <a:r>
              <a:rPr lang="en-US" sz="3200"/>
              <a:t>. </a:t>
            </a:r>
            <a:r>
              <a:rPr lang="en-US" sz="3200" dirty="0"/>
              <a:t>Data Algorithms with Spark  (book) by Mahmoud </a:t>
            </a:r>
            <a:r>
              <a:rPr lang="en-US" sz="3200" dirty="0" err="1"/>
              <a:t>Parsian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7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696"/>
          </a:xfrm>
        </p:spPr>
        <p:txBody>
          <a:bodyPr/>
          <a:lstStyle/>
          <a:p>
            <a:r>
              <a:rPr lang="en-US" dirty="0"/>
              <a:t>Typical MapReduce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 typical MapReduce job has two functions:</a:t>
            </a:r>
          </a:p>
          <a:p>
            <a:r>
              <a:rPr lang="en-US" sz="2800" b="1" dirty="0"/>
              <a:t>map()</a:t>
            </a:r>
          </a:p>
          <a:p>
            <a:r>
              <a:rPr lang="en-US" sz="2800" b="1" dirty="0"/>
              <a:t>reduce()</a:t>
            </a:r>
          </a:p>
          <a:p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But, you can further optimize the output of mappers by adding a combiner function:</a:t>
            </a:r>
          </a:p>
          <a:p>
            <a:r>
              <a:rPr lang="en-US" sz="2800" b="1" dirty="0"/>
              <a:t>combine()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48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696"/>
          </a:xfrm>
        </p:spPr>
        <p:txBody>
          <a:bodyPr/>
          <a:lstStyle/>
          <a:p>
            <a:r>
              <a:rPr lang="en-US" dirty="0"/>
              <a:t>What is a Combiner?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" pitchFamily="2" charset="0"/>
              </a:rPr>
              <a:t>combine() [OPTIONAL]</a:t>
            </a:r>
          </a:p>
          <a:p>
            <a:r>
              <a:rPr lang="en-US" sz="2800" b="1" dirty="0"/>
              <a:t>Combiner</a:t>
            </a:r>
            <a:r>
              <a:rPr lang="en-US" sz="2800" dirty="0"/>
              <a:t> is also known as “</a:t>
            </a:r>
            <a:r>
              <a:rPr lang="en-US" sz="2800" b="1" dirty="0"/>
              <a:t>Mini-Reducer</a:t>
            </a:r>
            <a:r>
              <a:rPr lang="en-US" sz="2800" dirty="0"/>
              <a:t>” that summarizes the mappers output </a:t>
            </a:r>
            <a:r>
              <a:rPr lang="en-US" sz="2800" b="1" u="sng" dirty="0"/>
              <a:t>with the same key</a:t>
            </a:r>
            <a:r>
              <a:rPr lang="en-US" sz="2800" b="1" dirty="0"/>
              <a:t> </a:t>
            </a:r>
            <a:r>
              <a:rPr lang="en-US" sz="2800" dirty="0"/>
              <a:t>before passing to the Reducer. </a:t>
            </a:r>
          </a:p>
          <a:p>
            <a:r>
              <a:rPr lang="en-US" sz="2800" dirty="0"/>
              <a:t>The primary job of Combiner is to process the output data from the mappers, before passing it to reducer. </a:t>
            </a:r>
          </a:p>
          <a:p>
            <a:r>
              <a:rPr lang="en-US" sz="2800" dirty="0"/>
              <a:t>The combine() function  runs after the mapper and before the reducer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7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59"/>
            <a:ext cx="10515600" cy="49998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 from partition-1: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v1), (K, v2), (K, v3)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t1), (K, t2), (K, t3), (K, t4)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Rather than sending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[v1, v2, v3, t1, t2, t3, t4])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a reduce() function, we can send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[V, T])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V = combine([v1, v2, v3])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 = combine([t1, t2, t3, t4])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9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59"/>
            <a:ext cx="10515600" cy="4999805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 from partition-1: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v1), (K, v2), (K, v3)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t1), (K, t2), (K, t3), (K, t4)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Rather than sending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[v1, v2, v3, t1, t2, t3, t4])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a reduce() function,                     we can send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[V, T])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V = combine([v1, v2, v3])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 = combine([t1, t2, t3, t4])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 that you have to guarantee that: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Type(V) = Type(v1) = Type(v2) = Type(v3)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Type(T) = Type(t1) = Type(t2) = Type(t3) = Type(t4)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combine() is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commutative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associative function.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6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What about Combiners?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Combiner</a:t>
            </a:r>
            <a:r>
              <a:rPr lang="en-US" sz="3600" dirty="0"/>
              <a:t> is also known as “</a:t>
            </a:r>
            <a:r>
              <a:rPr lang="en-US" sz="3600" b="1" dirty="0"/>
              <a:t>Mini-Reducer</a:t>
            </a:r>
            <a:r>
              <a:rPr lang="en-US" sz="3600" dirty="0"/>
              <a:t>” that summarizes the mapper output record with the same Key before passing to the Reducer.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Combiners?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EE72CE-58F1-644E-9AB9-E52DE62E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914400"/>
            <a:ext cx="7179276" cy="5578474"/>
          </a:xfrm>
        </p:spPr>
      </p:pic>
    </p:spTree>
    <p:extLst>
      <p:ext uri="{BB962C8B-B14F-4D97-AF65-F5344CB8AC3E}">
        <p14:creationId xmlns:p14="http://schemas.microsoft.com/office/powerpoint/2010/main" val="140656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without Combiners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B2B157C-FB79-0947-B72A-A1D85E5B4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944990"/>
            <a:ext cx="7154562" cy="5547884"/>
          </a:xfrm>
        </p:spPr>
      </p:pic>
    </p:spTree>
    <p:extLst>
      <p:ext uri="{BB962C8B-B14F-4D97-AF65-F5344CB8AC3E}">
        <p14:creationId xmlns:p14="http://schemas.microsoft.com/office/powerpoint/2010/main" val="29931794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908</TotalTime>
  <Words>1097</Words>
  <Application>Microsoft Macintosh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Combiners  in  MapReduce</vt:lpstr>
      <vt:lpstr>MapReduce job</vt:lpstr>
      <vt:lpstr>Typical MapReduce Job</vt:lpstr>
      <vt:lpstr>What is a Combiner?</vt:lpstr>
      <vt:lpstr>Informal Example</vt:lpstr>
      <vt:lpstr>Informal Example</vt:lpstr>
      <vt:lpstr>What about Combiners?</vt:lpstr>
      <vt:lpstr>What about Combiners?</vt:lpstr>
      <vt:lpstr>MapReduce without Combiners</vt:lpstr>
      <vt:lpstr>MapReduce with Combiners</vt:lpstr>
      <vt:lpstr>How do we write Combiners? For Averages?</vt:lpstr>
      <vt:lpstr>Average of an Average is not an Average</vt:lpstr>
      <vt:lpstr>Make Average of an Average as an Average By Changing Output of Mappers</vt:lpstr>
      <vt:lpstr>Make Average of an Average as an Average</vt:lpstr>
      <vt:lpstr>Sample output of Mappers</vt:lpstr>
      <vt:lpstr>Tuples in Python</vt:lpstr>
      <vt:lpstr>What  to consider for combiners &amp; reducers</vt:lpstr>
      <vt:lpstr>Addition and Multiplication is Commutative</vt:lpstr>
      <vt:lpstr>Subtraction and Division is NOT Commutative</vt:lpstr>
      <vt:lpstr>Average function is not Associative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Example: World Temprature</dc:title>
  <dc:creator>Parsian, Mahmoud</dc:creator>
  <cp:lastModifiedBy>Parsian, Mahmoud</cp:lastModifiedBy>
  <cp:revision>28</cp:revision>
  <dcterms:created xsi:type="dcterms:W3CDTF">2022-04-02T06:18:14Z</dcterms:created>
  <dcterms:modified xsi:type="dcterms:W3CDTF">2022-05-26T00:43:52Z</dcterms:modified>
</cp:coreProperties>
</file>