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88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7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55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02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54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56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18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54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806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199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99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12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093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045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50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4384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704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9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6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5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5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50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0554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18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990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CCEB-BFDA-674C-86B0-F015AF4D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27" y="2211962"/>
            <a:ext cx="9144000" cy="1395551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Example:</a:t>
            </a:r>
            <a:br>
              <a:rPr lang="en-US" dirty="0"/>
            </a:br>
            <a:r>
              <a:rPr lang="en-US" dirty="0"/>
              <a:t>World Temperature</a:t>
            </a:r>
            <a:br>
              <a:rPr lang="en-US" dirty="0"/>
            </a:br>
            <a:r>
              <a:rPr lang="en-US" sz="2200" dirty="0"/>
              <a:t>(with combiners)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B0852-494A-7C4A-AF8E-1BC0B1CE8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27" y="4213511"/>
            <a:ext cx="9144000" cy="896007"/>
          </a:xfrm>
        </p:spPr>
        <p:txBody>
          <a:bodyPr/>
          <a:lstStyle/>
          <a:p>
            <a:r>
              <a:rPr lang="en-US" dirty="0"/>
              <a:t>Mahmoud </a:t>
            </a:r>
            <a:r>
              <a:rPr lang="en-US"/>
              <a:t>(Max) Parsian</a:t>
            </a:r>
            <a:endParaRPr lang="en-US" dirty="0"/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22294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ALL mappers are done:</a:t>
            </a:r>
            <a:br>
              <a:rPr lang="en-US" dirty="0"/>
            </a:br>
            <a:r>
              <a:rPr lang="en-US" dirty="0"/>
              <a:t>Sort &amp; Shuffle will take place automagically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&amp; Shuffle will create the following output: which will be fed to reducers):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[45, 44, 90,…, 87])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[20, 40, 80, 77, 33, 25, …, 38]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Sort &amp; Shuffle’s</a:t>
            </a:r>
            <a:r>
              <a:rPr lang="en-US" b="1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is: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(“key-as-string”, [V1, V2, V3, …])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V1, V2, V3, … are temperatures</a:t>
            </a:r>
          </a:p>
        </p:txBody>
      </p:sp>
    </p:spTree>
    <p:extLst>
      <p:ext uri="{BB962C8B-B14F-4D97-AF65-F5344CB8AC3E}">
        <p14:creationId xmlns:p14="http://schemas.microsoft.com/office/powerpoint/2010/main" val="240536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Reducer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 = 0.0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v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1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sum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8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1093076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Reducer function: </a:t>
            </a:r>
            <a:br>
              <a:rPr lang="en-US" dirty="0"/>
            </a:br>
            <a:r>
              <a:rPr lang="en-US" dirty="0"/>
              <a:t>what if we want to exclude averages less than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60"/>
            <a:ext cx="10515600" cy="499980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 = 0.0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v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1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sum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apply a filter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(average &gt;= 25)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6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What about Combiners?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Combiner</a:t>
            </a:r>
            <a:r>
              <a:rPr lang="en-US" sz="3600" dirty="0"/>
              <a:t> is also known as “</a:t>
            </a:r>
            <a:r>
              <a:rPr lang="en-US" sz="3600" b="1" dirty="0"/>
              <a:t>Mini-Reducer</a:t>
            </a:r>
            <a:r>
              <a:rPr lang="en-US" sz="3600" dirty="0"/>
              <a:t>” that summarizes the mapper output record with the same Key before passing to the Reducer. 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about Combiners?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DEE72CE-58F1-644E-9AB9-E52DE62EF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81" y="914400"/>
            <a:ext cx="7179276" cy="5578474"/>
          </a:xfrm>
        </p:spPr>
      </p:pic>
    </p:spTree>
    <p:extLst>
      <p:ext uri="{BB962C8B-B14F-4D97-AF65-F5344CB8AC3E}">
        <p14:creationId xmlns:p14="http://schemas.microsoft.com/office/powerpoint/2010/main" val="140656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without Combiners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B2B157C-FB79-0947-B72A-A1D85E5B4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944990"/>
            <a:ext cx="7154562" cy="5547884"/>
          </a:xfrm>
        </p:spPr>
      </p:pic>
    </p:spTree>
    <p:extLst>
      <p:ext uri="{BB962C8B-B14F-4D97-AF65-F5344CB8AC3E}">
        <p14:creationId xmlns:p14="http://schemas.microsoft.com/office/powerpoint/2010/main" val="2993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with Combiners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0256F3D-4923-A34D-8254-E6E707AAA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19" y="815546"/>
            <a:ext cx="8118389" cy="5677328"/>
          </a:xfrm>
        </p:spPr>
      </p:pic>
    </p:spTree>
    <p:extLst>
      <p:ext uri="{BB962C8B-B14F-4D97-AF65-F5344CB8AC3E}">
        <p14:creationId xmlns:p14="http://schemas.microsoft.com/office/powerpoint/2010/main" val="142693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 we write Combiners? For Averages?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need to write 3 functions: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note that average of an average is not an average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does this mean?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2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an Average is not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6), (K, 7)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Partition-1: (6+7)/2 = 6.5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Partition-2: (8)/1 = 8.0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Partition-1 and Partition-2: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(6.5 + 8.0)/2 =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7.25</a:t>
            </a:r>
          </a:p>
          <a:p>
            <a:pPr lvl="1"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get a wrong result since AVG function is not an associative function</a:t>
            </a:r>
          </a:p>
          <a:p>
            <a:pPr lvl="1">
              <a:spcBef>
                <a:spcPts val="600"/>
              </a:spcBef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Average(6, 7, 8) = (6+7+8)/3 = 21/3 =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Hmmmmmm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How to solve this?</a:t>
            </a:r>
          </a:p>
        </p:txBody>
      </p:sp>
    </p:spTree>
    <p:extLst>
      <p:ext uri="{BB962C8B-B14F-4D97-AF65-F5344CB8AC3E}">
        <p14:creationId xmlns:p14="http://schemas.microsoft.com/office/powerpoint/2010/main" val="312078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average of an average as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6), (K, 7)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 map() to create </a:t>
            </a: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(temp, count))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makes AVG function as an associative function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 --&gt; (K, (6, 1))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7) --&gt; (K, (7, 1))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 --&gt; (K, (8, 1))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2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Average Temperature per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record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&lt;country&gt;&lt;,&gt;&lt;city&gt;&lt;,&gt;&lt;temperature&gt;</a:t>
            </a:r>
          </a:p>
          <a:p>
            <a:r>
              <a:rPr lang="en-US" dirty="0"/>
              <a:t>Example records: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CANADA,Toronto,29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CANADA,Tooronto,48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INDIA,Mumbai,68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648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Average of an Average as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(6, 1)), (K, (7, 1))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P1: (K, (6+7, 1+1))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(13, 2))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P2: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Average(P1, P2)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(13+8, 2+1))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(21, 3))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(sum, count))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(K, 21/3) =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7)</a:t>
            </a: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3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New Mapper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014"/>
            <a:ext cx="10515600" cy="514694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CANADA,Toronto,38”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(temperature &gt;= 0)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value is a (sum, count) tuple, which enables associativity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(temperature, 1))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emit(country, (temperature, 1))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create the following (K,V) pairs: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(38,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(“CANADA, (38,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67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 output of Mappers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681138" cy="49052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Let’s say we have 2 partitions: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(6, 1)), (K, (7, 1))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 for P1: (K, (6+7, 1+1))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(13, 2))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 for P2: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0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Tuples in Python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681138" cy="442485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(78, 3)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a[1]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4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0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Combiner function: combine, but delay averaging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522112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values: [(V1,1), (V2, 1), (V3, 1), …]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 = 0.0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v_temp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v[0]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v_count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v[1]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v_temp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v_count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do NOT calculate average, leave it to reduce() function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(sum, count)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5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Reducer function: find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522112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values: [(V1, 3), (V2, 1), (V3, 2), …]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 = 0.0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v_temp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v[0]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v_count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v[1]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v_temp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v_count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calculate average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sum / count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average)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9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does it work: Consider some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9" y="1271752"/>
            <a:ext cx="10775091" cy="5221122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Records: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USA,Cupertino,28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USA,Cupertino,12       Partition-1</a:t>
            </a:r>
            <a:endParaRPr lang="en-US" sz="5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USA,Cupertino,50</a:t>
            </a:r>
            <a:endParaRPr lang="en-US" sz="5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USA,Cupertino,10</a:t>
            </a:r>
            <a:endParaRPr lang="en-US" sz="5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USA,Cupertino,20</a:t>
            </a:r>
            <a:endParaRPr lang="en-US" sz="5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USA,Cupertino,30       Partition-2</a:t>
            </a:r>
            <a:endParaRPr lang="en-US" sz="5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USA,Cupertino,46</a:t>
            </a:r>
            <a:endParaRPr lang="en-US" sz="5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F3A3AA2-06C3-E74C-B9EE-B047A654DCC1}"/>
              </a:ext>
            </a:extLst>
          </p:cNvPr>
          <p:cNvSpPr/>
          <p:nvPr/>
        </p:nvSpPr>
        <p:spPr>
          <a:xfrm>
            <a:off x="5412260" y="2038864"/>
            <a:ext cx="494270" cy="1099751"/>
          </a:xfrm>
          <a:prstGeom prst="rightBrace">
            <a:avLst>
              <a:gd name="adj1" fmla="val 0"/>
              <a:gd name="adj2" fmla="val 50000"/>
            </a:avLst>
          </a:prstGeom>
          <a:solidFill>
            <a:schemeClr val="bg1">
              <a:alpha val="96000"/>
            </a:schemeClr>
          </a:solidFill>
          <a:ln w="31750">
            <a:solidFill>
              <a:srgbClr val="00206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FCB2A4E-CFF8-874D-AE58-8A921BF6E34B}"/>
              </a:ext>
            </a:extLst>
          </p:cNvPr>
          <p:cNvSpPr/>
          <p:nvPr/>
        </p:nvSpPr>
        <p:spPr>
          <a:xfrm>
            <a:off x="5424617" y="3355851"/>
            <a:ext cx="494270" cy="1846344"/>
          </a:xfrm>
          <a:prstGeom prst="rightBrace">
            <a:avLst>
              <a:gd name="adj1" fmla="val 0"/>
              <a:gd name="adj2" fmla="val 50000"/>
            </a:avLst>
          </a:prstGeom>
          <a:solidFill>
            <a:schemeClr val="bg1">
              <a:alpha val="96000"/>
            </a:schemeClr>
          </a:solidFill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76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does it work: mappers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9" y="1271752"/>
            <a:ext cx="10775091" cy="522112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Consider single key : with 2 partitions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K = “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400" b="1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(28, 1))      (K, (10,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(12, 1))      (K, (20,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(50, 1))      (K, (30,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(K, (46, 1))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80CDC2-2810-9C47-9503-47DDD00FECF6}"/>
              </a:ext>
            </a:extLst>
          </p:cNvPr>
          <p:cNvCxnSpPr>
            <a:cxnSpLocks/>
          </p:cNvCxnSpPr>
          <p:nvPr/>
        </p:nvCxnSpPr>
        <p:spPr>
          <a:xfrm>
            <a:off x="3669957" y="2570205"/>
            <a:ext cx="0" cy="2508422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1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does it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9" y="1271752"/>
            <a:ext cx="10775091" cy="522112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Consider 2 partitions for the same key: mappers output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(28, 1)), (K, (12, 1)), (K, (50,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(10, 1)), (K, (20, 1)), (K, (30, 1)), (K, (46, 1))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Combiner(P1):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(28+12+50, 1+1+1)) = (K, (90, 3))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Combiner(P2):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(10+20+30+46, 1+1+1+1)) = (K, (106, 4))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Reducer’s input: (K, [(90, 3), (106, 4)])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(90+106)/(3+4) = 196 / 7 = 28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output: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28)</a:t>
            </a:r>
            <a:endParaRPr lang="en-US" sz="18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52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 to consider for combiners &amp;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their functions to be </a:t>
            </a:r>
            <a:r>
              <a:rPr lang="en-US" dirty="0">
                <a:solidFill>
                  <a:srgbClr val="0000FF"/>
                </a:solidFill>
              </a:rPr>
              <a:t>associative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commutative</a:t>
            </a:r>
            <a:r>
              <a:rPr lang="en-US" dirty="0"/>
              <a:t>:</a:t>
            </a:r>
          </a:p>
          <a:p>
            <a:r>
              <a:rPr lang="en-US" dirty="0"/>
              <a:t>Let + be a binary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b="1" dirty="0">
                <a:solidFill>
                  <a:srgbClr val="0000FF"/>
                </a:solidFill>
                <a:effectLst/>
              </a:rPr>
              <a:t>Commutative Law: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4000" dirty="0"/>
              <a:t>a + b</a:t>
            </a:r>
            <a:r>
              <a:rPr lang="en-US" sz="4000" b="1" dirty="0"/>
              <a:t>  = </a:t>
            </a:r>
            <a:r>
              <a:rPr lang="en-US" sz="4000" dirty="0"/>
              <a:t> b + a</a:t>
            </a:r>
          </a:p>
          <a:p>
            <a:endParaRPr lang="en-US" dirty="0"/>
          </a:p>
          <a:p>
            <a:r>
              <a:rPr lang="en-US" sz="3000" b="1" dirty="0">
                <a:solidFill>
                  <a:srgbClr val="0000FF"/>
                </a:solidFill>
                <a:effectLst/>
              </a:rPr>
              <a:t>Associative Law:</a:t>
            </a:r>
          </a:p>
          <a:p>
            <a:pPr marL="0" indent="0">
              <a:buNone/>
            </a:pPr>
            <a:r>
              <a:rPr lang="en-US" sz="4000" dirty="0"/>
              <a:t>		(a + b) + c</a:t>
            </a:r>
            <a:r>
              <a:rPr lang="en-US" sz="4000" b="1" dirty="0"/>
              <a:t>  = </a:t>
            </a:r>
            <a:r>
              <a:rPr lang="en-US" sz="4000" dirty="0"/>
              <a:t> a + (b + c)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4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Input path</a:t>
            </a:r>
          </a:p>
          <a:p>
            <a:r>
              <a:rPr lang="en-US" sz="4000" dirty="0"/>
              <a:t>Output path</a:t>
            </a:r>
          </a:p>
          <a:p>
            <a:r>
              <a:rPr lang="en-US" sz="4000" dirty="0"/>
              <a:t>map() function</a:t>
            </a:r>
          </a:p>
          <a:p>
            <a:r>
              <a:rPr lang="en-US" sz="4000" dirty="0"/>
              <a:t>reduce() function</a:t>
            </a:r>
          </a:p>
          <a:p>
            <a:r>
              <a:rPr lang="en-US" sz="4000" dirty="0"/>
              <a:t>combine() function [OPTIONAL]</a:t>
            </a:r>
          </a:p>
        </p:txBody>
      </p:sp>
    </p:spTree>
    <p:extLst>
      <p:ext uri="{BB962C8B-B14F-4D97-AF65-F5344CB8AC3E}">
        <p14:creationId xmlns:p14="http://schemas.microsoft.com/office/powerpoint/2010/main" val="1092344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and Multiplication is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Addition:</a:t>
            </a:r>
          </a:p>
          <a:p>
            <a:pPr lvl="1"/>
            <a:r>
              <a:rPr lang="en-US" sz="2800" dirty="0"/>
              <a:t> 2 + 3 = 3 + 2 = 5</a:t>
            </a:r>
          </a:p>
          <a:p>
            <a:pPr lvl="1"/>
            <a:r>
              <a:rPr lang="en-US" sz="2800" dirty="0"/>
              <a:t> 100 + 200 = 200 + 100 = 300</a:t>
            </a:r>
          </a:p>
          <a:p>
            <a:pPr marL="457189" lvl="1" indent="0">
              <a:buNone/>
            </a:pPr>
            <a:endParaRPr lang="en-US" sz="2800" dirty="0"/>
          </a:p>
          <a:p>
            <a:r>
              <a:rPr lang="en-US" sz="2800" dirty="0"/>
              <a:t>Multiplication:</a:t>
            </a:r>
          </a:p>
          <a:p>
            <a:pPr lvl="1"/>
            <a:r>
              <a:rPr lang="en-US" sz="2800" dirty="0"/>
              <a:t> 2 * 5 = 5 * 2 = 10</a:t>
            </a:r>
          </a:p>
          <a:p>
            <a:pPr lvl="1"/>
            <a:r>
              <a:rPr lang="en-US" sz="2800" dirty="0"/>
              <a:t> 20 * 30 = 30 * 20  = 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45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and Division is NOT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Subtraction:</a:t>
            </a:r>
          </a:p>
          <a:p>
            <a:pPr lvl="1"/>
            <a:r>
              <a:rPr lang="en-US" dirty="0"/>
              <a:t> 5 - 3 = 2</a:t>
            </a:r>
          </a:p>
          <a:p>
            <a:pPr lvl="1"/>
            <a:r>
              <a:rPr lang="en-US" dirty="0"/>
              <a:t> 3 - 5 = -2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2 NOT EQUAL to -2</a:t>
            </a:r>
          </a:p>
          <a:p>
            <a:r>
              <a:rPr lang="en-US" b="1" dirty="0"/>
              <a:t>Division:</a:t>
            </a:r>
          </a:p>
          <a:p>
            <a:pPr lvl="1"/>
            <a:r>
              <a:rPr lang="en-US" dirty="0"/>
              <a:t> 10 / 2 = 5.0</a:t>
            </a:r>
          </a:p>
          <a:p>
            <a:pPr lvl="1"/>
            <a:r>
              <a:rPr lang="en-US" dirty="0"/>
              <a:t> 2 / 10 = 0.2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5.0 NOT EQUAL to 0.2 </a:t>
            </a:r>
          </a:p>
        </p:txBody>
      </p:sp>
    </p:spTree>
    <p:extLst>
      <p:ext uri="{BB962C8B-B14F-4D97-AF65-F5344CB8AC3E}">
        <p14:creationId xmlns:p14="http://schemas.microsoft.com/office/powerpoint/2010/main" val="2940014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function is not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Let Avg(a, b) = (</a:t>
            </a:r>
            <a:r>
              <a:rPr lang="en-US" sz="4400" dirty="0" err="1"/>
              <a:t>a+b</a:t>
            </a:r>
            <a:r>
              <a:rPr lang="en-US" sz="4400" dirty="0"/>
              <a:t>)/2</a:t>
            </a:r>
          </a:p>
          <a:p>
            <a:pPr marL="0" indent="0">
              <a:buNone/>
            </a:pPr>
            <a:r>
              <a:rPr lang="en-US" sz="4400" dirty="0"/>
              <a:t>Then</a:t>
            </a:r>
          </a:p>
          <a:p>
            <a:r>
              <a:rPr lang="en-US" sz="4400" dirty="0"/>
              <a:t>FACT: Avg (1, 2, 3) = 2.0</a:t>
            </a:r>
          </a:p>
          <a:p>
            <a:r>
              <a:rPr lang="en-US" sz="4400" dirty="0"/>
              <a:t>Avg(1,  Avg(2, 3)) = Avg(1, 2.5) = 1.75</a:t>
            </a:r>
          </a:p>
          <a:p>
            <a:r>
              <a:rPr lang="en-US" sz="4400" dirty="0"/>
              <a:t>2.0 </a:t>
            </a:r>
            <a:r>
              <a:rPr lang="en-US" sz="4400" dirty="0">
                <a:solidFill>
                  <a:srgbClr val="0000FF"/>
                </a:solidFill>
              </a:rPr>
              <a:t>NOT EQUAL </a:t>
            </a:r>
            <a:r>
              <a:rPr lang="en-US" sz="4400" dirty="0"/>
              <a:t>to 1.75</a:t>
            </a:r>
          </a:p>
        </p:txBody>
      </p:sp>
    </p:spTree>
    <p:extLst>
      <p:ext uri="{BB962C8B-B14F-4D97-AF65-F5344CB8AC3E}">
        <p14:creationId xmlns:p14="http://schemas.microsoft.com/office/powerpoint/2010/main" val="2455809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Consider the following input with 3 partitions: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USA,Cupertino,58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USA,Cupertino,67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USA,Sunnyvale,88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USA,Sunnyvale,77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USA,Cupertino,78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INDIA,Mumbai,90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INDIA,Mumbai,96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INDIA,Agra,98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INDIA,Agra,92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Partition-3: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USA,Cupertino,60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USA,Cupertino,80</a:t>
            </a:r>
          </a:p>
        </p:txBody>
      </p:sp>
    </p:spTree>
    <p:extLst>
      <p:ext uri="{BB962C8B-B14F-4D97-AF65-F5344CB8AC3E}">
        <p14:creationId xmlns:p14="http://schemas.microsoft.com/office/powerpoint/2010/main" val="1183800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(58, 1)), (”USA”, (58,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(67, 1)), (“USA”, (67,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(88, 1)), (“USA”, (88,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(77, 1)), (“USA”, (77,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(78, 1)), (“USA”, (78,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(90, 1)), (“INDIA”, (90,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(96, 1)), (“INDIA”, (96,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(98, 1)), (“INDIA”, (98,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(92, 1)), (“INDIA”, (92,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Partition-3: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(60, 1)), (“USA”, (60,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(80, 1)), (“USA”, (80,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96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(58+67+78, 1+1+1))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(203, 3))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(”USA”, (58+67+78+88+77, 1+1+1+1+1))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(368, 5))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(88+77, 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(165, 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(90+96, 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(186,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(98+92, 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(190,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(“INDIA”, (90+96+98+92, 1+1+1+1))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(376, 4)) 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Partition-3: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(60+80, 1+1))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(140,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(“USA”, (60+80, 1+1))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(140, 2))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0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 (all partitions):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(203, 3))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(368, 5))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(165, 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(186,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(190,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(376, 4)) 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(140,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(140, 2))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as input to Sort &amp; Shuffle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42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 (all partitions):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(203, 3))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(368, 5))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(165, 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(186,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(190,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(376, 4)) 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(140,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(140, 2))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as input to Sort &amp; Shuffle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[(203, 3), (140, 2)]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[(368, 5), (140, 2)])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[(165, 2)])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[(186, 2)])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[(190, 2)])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[(376, 4)]) 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71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Sort &amp; Shuffle 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[(203, 3), (140, 2)]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[(368, 5), (140, 2)])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[(165, 2)])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[(186, 2)])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[(190, 2)])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[(376, 4)])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Reducer’s 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(203+140)/(3+2))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68.60)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[(368, 5), (140, 2)])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72.57)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[(165, 2)])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82.50)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[(186, 2)])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93.00)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[(190, 2)])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95.00)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[(376, 4)])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94.00)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5398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Combiners: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Combiners act as mini-reducers</a:t>
            </a:r>
          </a:p>
          <a:p>
            <a:pPr marL="514350" indent="-514350">
              <a:buAutoNum type="arabicPeriod"/>
            </a:pPr>
            <a:r>
              <a:rPr lang="en-US" sz="3200" dirty="0"/>
              <a:t>Minimize the number of (key, value) emitted in computing network</a:t>
            </a:r>
          </a:p>
          <a:p>
            <a:pPr marL="514350" indent="-514350">
              <a:buAutoNum type="arabicPeriod"/>
            </a:pPr>
            <a:r>
              <a:rPr lang="en-US" sz="3200" dirty="0"/>
              <a:t>Optimize (key, value) per partition and utilize resources</a:t>
            </a:r>
          </a:p>
          <a:p>
            <a:pPr marL="514350" indent="-514350">
              <a:buAutoNum type="arabicPeriod"/>
            </a:pPr>
            <a:r>
              <a:rPr lang="en-US" sz="3200" dirty="0"/>
              <a:t>Do not create (key, [V1, V2, …, </a:t>
            </a:r>
            <a:r>
              <a:rPr lang="en-US" sz="3200" dirty="0" err="1"/>
              <a:t>Vn</a:t>
            </a:r>
            <a:r>
              <a:rPr lang="en-US" sz="3200" dirty="0"/>
              <a:t>]) where n is a large number: might create Out of </a:t>
            </a:r>
            <a:r>
              <a:rPr lang="en-US" sz="3200"/>
              <a:t>Memory error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7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Input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Input path: </a:t>
            </a:r>
            <a:r>
              <a:rPr lang="en-US" sz="4000" b="1" dirty="0">
                <a:highlight>
                  <a:srgbClr val="C0C0C0"/>
                </a:highlight>
              </a:rPr>
              <a:t>s3://</a:t>
            </a:r>
            <a:r>
              <a:rPr lang="en-US" sz="4000" b="1" dirty="0" err="1">
                <a:highlight>
                  <a:srgbClr val="C0C0C0"/>
                </a:highlight>
              </a:rPr>
              <a:t>my_bucket</a:t>
            </a:r>
            <a:r>
              <a:rPr lang="en-US" sz="4000" b="1" dirty="0">
                <a:highlight>
                  <a:srgbClr val="C0C0C0"/>
                </a:highlight>
              </a:rPr>
              <a:t>/temp/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/temp/</a:t>
            </a:r>
            <a:r>
              <a:rPr lang="en-US" sz="4000" dirty="0" err="1"/>
              <a:t>usa.txt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/temp/</a:t>
            </a:r>
            <a:r>
              <a:rPr lang="en-US" sz="4000" dirty="0" err="1"/>
              <a:t>canada.txt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/temp/</a:t>
            </a:r>
            <a:r>
              <a:rPr lang="en-US" sz="4000" dirty="0" err="1"/>
              <a:t>india.txt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…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557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1. Monoidify! Monoids as a Design Principle for Efficient MapReduce Algorithms (paper)  by Jimmy Lin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2. Data Algorithms  (book)  </a:t>
            </a:r>
          </a:p>
          <a:p>
            <a:pPr marL="0" indent="0">
              <a:buNone/>
            </a:pPr>
            <a:r>
              <a:rPr lang="en-US" sz="3200" dirty="0"/>
              <a:t>by Mahmoud Parsian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3. Data Algorithms with Spark (book</a:t>
            </a:r>
            <a:r>
              <a:rPr lang="en-US" sz="3200"/>
              <a:t>)  </a:t>
            </a:r>
          </a:p>
          <a:p>
            <a:pPr marL="0" indent="0">
              <a:buNone/>
            </a:pPr>
            <a:r>
              <a:rPr lang="en-US" sz="3200"/>
              <a:t>by </a:t>
            </a:r>
            <a:r>
              <a:rPr lang="en-US" sz="3200" dirty="0"/>
              <a:t>Mahmoud Parsian</a:t>
            </a:r>
          </a:p>
        </p:txBody>
      </p:sp>
    </p:spTree>
    <p:extLst>
      <p:ext uri="{BB962C8B-B14F-4D97-AF65-F5344CB8AC3E}">
        <p14:creationId xmlns:p14="http://schemas.microsoft.com/office/powerpoint/2010/main" val="379266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Output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Output path: </a:t>
            </a:r>
            <a:r>
              <a:rPr lang="en-US" sz="4000" b="1" dirty="0">
                <a:highlight>
                  <a:srgbClr val="C0C0C0"/>
                </a:highlight>
              </a:rPr>
              <a:t>s3://</a:t>
            </a:r>
            <a:r>
              <a:rPr lang="en-US" sz="4000" b="1" dirty="0" err="1">
                <a:highlight>
                  <a:srgbClr val="C0C0C0"/>
                </a:highlight>
              </a:rPr>
              <a:t>my_bucket</a:t>
            </a:r>
            <a:r>
              <a:rPr lang="en-US" sz="4000" b="1" dirty="0">
                <a:highlight>
                  <a:srgbClr val="C0C0C0"/>
                </a:highlight>
              </a:rPr>
              <a:t>/</a:t>
            </a:r>
            <a:r>
              <a:rPr lang="en-US" sz="4000" b="1" dirty="0" err="1">
                <a:highlight>
                  <a:srgbClr val="C0C0C0"/>
                </a:highlight>
              </a:rPr>
              <a:t>temp_output</a:t>
            </a:r>
            <a:r>
              <a:rPr lang="en-US" sz="4000" b="1" dirty="0">
                <a:highlight>
                  <a:srgbClr val="C0C0C0"/>
                </a:highlight>
              </a:rPr>
              <a:t>/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</a:t>
            </a:r>
            <a:r>
              <a:rPr lang="en-US" sz="4000" dirty="0" err="1"/>
              <a:t>temp_output</a:t>
            </a:r>
            <a:r>
              <a:rPr lang="en-US" sz="4000" dirty="0"/>
              <a:t>/_SUCCESS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</a:t>
            </a:r>
            <a:r>
              <a:rPr lang="en-US" sz="4000" dirty="0" err="1"/>
              <a:t>temp_output</a:t>
            </a:r>
            <a:r>
              <a:rPr lang="en-US" sz="4000" dirty="0"/>
              <a:t>/part1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</a:t>
            </a:r>
            <a:r>
              <a:rPr lang="en-US" sz="4000" dirty="0" err="1"/>
              <a:t>temp_output</a:t>
            </a:r>
            <a:r>
              <a:rPr lang="en-US" sz="4000" dirty="0"/>
              <a:t>/part2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</a:t>
            </a:r>
            <a:r>
              <a:rPr lang="en-US" sz="4000" dirty="0" err="1"/>
              <a:t>temp_output</a:t>
            </a:r>
            <a:r>
              <a:rPr lang="en-US" sz="4000" dirty="0"/>
              <a:t>/part3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</a:t>
            </a:r>
            <a:r>
              <a:rPr lang="en-US" sz="4000" dirty="0" err="1"/>
              <a:t>temp_output</a:t>
            </a:r>
            <a:r>
              <a:rPr lang="en-US" sz="4000" dirty="0"/>
              <a:t>/part4</a:t>
            </a:r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28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to 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input to mappers as (key, value)</a:t>
            </a:r>
          </a:p>
          <a:p>
            <a:pPr marL="0" indent="0">
              <a:buNone/>
            </a:pPr>
            <a:r>
              <a:rPr lang="en-US" dirty="0"/>
              <a:t># key: is a record number, to be ignored by mappers </a:t>
            </a:r>
          </a:p>
          <a:p>
            <a:pPr marL="0" indent="0">
              <a:buNone/>
            </a:pPr>
            <a:r>
              <a:rPr lang="en-US" dirty="0"/>
              <a:t># value: entire record as: “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&lt;mapper logic&gt;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7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tokenize input record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create a new key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create the following (K,V) pair: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73)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8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exclude </a:t>
            </a:r>
            <a:br>
              <a:rPr lang="en-US" dirty="0"/>
            </a:br>
            <a:r>
              <a:rPr lang="en-US" dirty="0"/>
              <a:t>temperatures less than 0: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CANADA,Toronto,-28”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apply filter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(temperature &gt;= 0)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NOT create any (K,V) pair (since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negative)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1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find average </a:t>
            </a:r>
            <a:br>
              <a:rPr lang="en-US" dirty="0"/>
            </a:br>
            <a:r>
              <a:rPr lang="en-US" dirty="0"/>
              <a:t>temperatures by country as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CANADA,Toronto,38”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(temperature &gt;= 0)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create two (key, value) pairs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emit(country,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create the following (K,V) pairs: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38)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(“CANADA, 38)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68302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995</TotalTime>
  <Words>3311</Words>
  <Application>Microsoft Macintosh PowerPoint</Application>
  <PresentationFormat>Widescreen</PresentationFormat>
  <Paragraphs>429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Courier New</vt:lpstr>
      <vt:lpstr>Franklin Gothic Medium Cond</vt:lpstr>
      <vt:lpstr>Helvetica Light</vt:lpstr>
      <vt:lpstr>Wingdings</vt:lpstr>
      <vt:lpstr>scu-ppt-master</vt:lpstr>
      <vt:lpstr>MapReduce Example: World Temperature (with combiners)</vt:lpstr>
      <vt:lpstr>Find Average Temperature per City</vt:lpstr>
      <vt:lpstr>MapReduce job components</vt:lpstr>
      <vt:lpstr>MapReduce job: Input path</vt:lpstr>
      <vt:lpstr>MapReduce job: Output path</vt:lpstr>
      <vt:lpstr>Input to mappers</vt:lpstr>
      <vt:lpstr>Mapper function</vt:lpstr>
      <vt:lpstr>What if we want to exclude  temperatures less than 0: Filtering</vt:lpstr>
      <vt:lpstr>What if we want to find average  temperatures by country as well</vt:lpstr>
      <vt:lpstr>After ALL mappers are done: Sort &amp; Shuffle will take place automagically</vt:lpstr>
      <vt:lpstr>Reducer function</vt:lpstr>
      <vt:lpstr>Reducer function:  what if we want to exclude averages less than 25</vt:lpstr>
      <vt:lpstr>What about Combiners?</vt:lpstr>
      <vt:lpstr>What about Combiners?</vt:lpstr>
      <vt:lpstr>MapReduce without Combiners</vt:lpstr>
      <vt:lpstr>MapReduce with Combiners</vt:lpstr>
      <vt:lpstr>How do we write Combiners? For Averages?</vt:lpstr>
      <vt:lpstr>Average of an Average is not an Average</vt:lpstr>
      <vt:lpstr>Make average of an average as an average</vt:lpstr>
      <vt:lpstr>Make Average of an Average as an Average</vt:lpstr>
      <vt:lpstr>New Mapper function:</vt:lpstr>
      <vt:lpstr>Sample output of Mappers</vt:lpstr>
      <vt:lpstr>Tuples in Python</vt:lpstr>
      <vt:lpstr>Combiner function: combine, but delay averaging</vt:lpstr>
      <vt:lpstr>Reducer function: find average</vt:lpstr>
      <vt:lpstr>How does it work: Consider some input</vt:lpstr>
      <vt:lpstr>How does it work: mappers output</vt:lpstr>
      <vt:lpstr>How does it work</vt:lpstr>
      <vt:lpstr>What  to consider for combiners &amp; reducers</vt:lpstr>
      <vt:lpstr>Addition and Multiplication is Commutative</vt:lpstr>
      <vt:lpstr>Subtraction and Division is NOT Commutative</vt:lpstr>
      <vt:lpstr>Average function is not Associative</vt:lpstr>
      <vt:lpstr>MapReduce Working Example</vt:lpstr>
      <vt:lpstr>MapReduce Working Example</vt:lpstr>
      <vt:lpstr>MapReduce Working Example</vt:lpstr>
      <vt:lpstr>MapReduce Working Example</vt:lpstr>
      <vt:lpstr>MapReduce Working Example</vt:lpstr>
      <vt:lpstr>MapReduce Working Example</vt:lpstr>
      <vt:lpstr>Benefits of Combiners: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Example: World Temprature</dc:title>
  <dc:creator>Parsian, Mahmoud</dc:creator>
  <cp:lastModifiedBy>Parsian, Mahmoud</cp:lastModifiedBy>
  <cp:revision>33</cp:revision>
  <dcterms:created xsi:type="dcterms:W3CDTF">2022-04-02T06:18:14Z</dcterms:created>
  <dcterms:modified xsi:type="dcterms:W3CDTF">2022-05-26T00:43:30Z</dcterms:modified>
</cp:coreProperties>
</file>