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35" r:id="rId2"/>
    <p:sldMasterId id="2147483776" r:id="rId3"/>
  </p:sldMasterIdLst>
  <p:notesMasterIdLst>
    <p:notesMasterId r:id="rId46"/>
  </p:notesMasterIdLst>
  <p:handoutMasterIdLst>
    <p:handoutMasterId r:id="rId47"/>
  </p:handoutMasterIdLst>
  <p:sldIdLst>
    <p:sldId id="263" r:id="rId4"/>
    <p:sldId id="290" r:id="rId5"/>
    <p:sldId id="337" r:id="rId6"/>
    <p:sldId id="305" r:id="rId7"/>
    <p:sldId id="307" r:id="rId8"/>
    <p:sldId id="331" r:id="rId9"/>
    <p:sldId id="392" r:id="rId10"/>
    <p:sldId id="312" r:id="rId11"/>
    <p:sldId id="306" r:id="rId12"/>
    <p:sldId id="338" r:id="rId13"/>
    <p:sldId id="339" r:id="rId14"/>
    <p:sldId id="333" r:id="rId15"/>
    <p:sldId id="332" r:id="rId16"/>
    <p:sldId id="341" r:id="rId17"/>
    <p:sldId id="334" r:id="rId18"/>
    <p:sldId id="336" r:id="rId19"/>
    <p:sldId id="308" r:id="rId20"/>
    <p:sldId id="309" r:id="rId21"/>
    <p:sldId id="327" r:id="rId22"/>
    <p:sldId id="330" r:id="rId23"/>
    <p:sldId id="329" r:id="rId24"/>
    <p:sldId id="310" r:id="rId25"/>
    <p:sldId id="311" r:id="rId26"/>
    <p:sldId id="335" r:id="rId27"/>
    <p:sldId id="300" r:id="rId28"/>
    <p:sldId id="313" r:id="rId29"/>
    <p:sldId id="314" r:id="rId30"/>
    <p:sldId id="342" r:id="rId31"/>
    <p:sldId id="315" r:id="rId32"/>
    <p:sldId id="340" r:id="rId33"/>
    <p:sldId id="316" r:id="rId34"/>
    <p:sldId id="317" r:id="rId35"/>
    <p:sldId id="318" r:id="rId36"/>
    <p:sldId id="319" r:id="rId37"/>
    <p:sldId id="320" r:id="rId38"/>
    <p:sldId id="324" r:id="rId39"/>
    <p:sldId id="322" r:id="rId40"/>
    <p:sldId id="323" r:id="rId41"/>
    <p:sldId id="321" r:id="rId42"/>
    <p:sldId id="326" r:id="rId43"/>
    <p:sldId id="328" r:id="rId44"/>
    <p:sldId id="325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6">
          <p15:clr>
            <a:srgbClr val="A4A3A4"/>
          </p15:clr>
        </p15:guide>
        <p15:guide id="2" pos="176">
          <p15:clr>
            <a:srgbClr val="A4A3A4"/>
          </p15:clr>
        </p15:guide>
        <p15:guide id="3" pos="55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441"/>
    <a:srgbClr val="FFFF66"/>
    <a:srgbClr val="D6E4F2"/>
    <a:srgbClr val="69DCD9"/>
    <a:srgbClr val="33CCCC"/>
    <a:srgbClr val="AD73AC"/>
    <a:srgbClr val="ADBF69"/>
    <a:srgbClr val="9F9F9F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7" autoAdjust="0"/>
    <p:restoredTop sz="87798" autoAdjust="0"/>
  </p:normalViewPr>
  <p:slideViewPr>
    <p:cSldViewPr>
      <p:cViewPr varScale="1">
        <p:scale>
          <a:sx n="108" d="100"/>
          <a:sy n="108" d="100"/>
        </p:scale>
        <p:origin x="864" y="192"/>
      </p:cViewPr>
      <p:guideLst>
        <p:guide orient="horz" pos="3966"/>
        <p:guide pos="176"/>
        <p:guide pos="55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 snapToGrid="0">
      <p:cViewPr varScale="1">
        <p:scale>
          <a:sx n="81" d="100"/>
          <a:sy n="81" d="100"/>
        </p:scale>
        <p:origin x="-22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CD-994D-95D3-4ADDC326E928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CD-994D-95D3-4ADDC326E928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CD-994D-95D3-4ADDC326E928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CD-994D-95D3-4ADDC326E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444952"/>
        <c:axId val="-2110439432"/>
      </c:barChart>
      <c:catAx>
        <c:axId val="-2110444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39432"/>
        <c:crosses val="autoZero"/>
        <c:auto val="1"/>
        <c:lblAlgn val="ctr"/>
        <c:lblOffset val="100"/>
        <c:noMultiLvlLbl val="0"/>
      </c:catAx>
      <c:valAx>
        <c:axId val="-2110439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44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2-7640-8632-19E70973B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2-7640-8632-19E70973B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439640"/>
        <c:axId val="-2109436664"/>
      </c:barChart>
      <c:catAx>
        <c:axId val="-21094396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436664"/>
        <c:crosses val="autoZero"/>
        <c:auto val="1"/>
        <c:lblAlgn val="ctr"/>
        <c:lblOffset val="100"/>
        <c:noMultiLvlLbl val="0"/>
      </c:catAx>
      <c:valAx>
        <c:axId val="-21094366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439640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E-2B4A-8D4A-D72CEB699D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E-2B4A-8D4A-D72CEB699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252360"/>
        <c:axId val="-2109249384"/>
      </c:barChart>
      <c:catAx>
        <c:axId val="-21092523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249384"/>
        <c:crosses val="autoZero"/>
        <c:auto val="1"/>
        <c:lblAlgn val="ctr"/>
        <c:lblOffset val="100"/>
        <c:noMultiLvlLbl val="0"/>
      </c:catAx>
      <c:valAx>
        <c:axId val="-2109249384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252360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FB021FE-9EB7-4E5C-BB0C-0290341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E2FECC4-DAC2-40AD-A553-8B55346AC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0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0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 GB Wikipedia</a:t>
            </a:r>
            <a:r>
              <a:rPr lang="en-US" baseline="0" dirty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GB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Generalize</a:t>
            </a:r>
            <a:r>
              <a:rPr lang="en-US" baseline="0" dirty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Colloquially referred to as RDDs</a:t>
            </a:r>
          </a:p>
          <a:p>
            <a:r>
              <a:rPr lang="en-US" dirty="0"/>
              <a:t> (e.g. caching in RAM)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Lazy operations to build RDDs from other RDDs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Return a result or write it to storage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seq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1" name="Tit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" y="1435608"/>
            <a:ext cx="8595360" cy="4882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" y="1435608"/>
            <a:ext cx="3973512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1200" y="1435608"/>
            <a:ext cx="3975100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B430D4-07DF-665F-4720-A6ACC9D9B44E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" descr="seqBar.jpg">
            <a:extLst>
              <a:ext uri="{FF2B5EF4-FFF2-40B4-BE49-F238E27FC236}">
                <a16:creationId xmlns:a16="http://schemas.microsoft.com/office/drawing/2014/main" id="{DF8CD100-2FA1-B1B7-BC15-965C3FD52C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0373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62573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00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17057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3891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2715695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68107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6433619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9900" y="3602038"/>
            <a:ext cx="8257241" cy="2330450"/>
          </a:xfrm>
          <a:prstGeom prst="rect">
            <a:avLst/>
          </a:prstGeom>
        </p:spPr>
        <p:txBody>
          <a:bodyPr anchor="t"/>
          <a:lstStyle>
            <a:lvl1pPr algn="l">
              <a:defRPr sz="3200" b="0" baseline="0"/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22249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2482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069560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94553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412382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50526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77783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946900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862012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8183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931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826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02083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570793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720001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37776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423987"/>
            <a:ext cx="3973512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423987"/>
            <a:ext cx="3975100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943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5" descr="ILLUMINA_LOGO_RGB_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6850" y="5969000"/>
            <a:ext cx="11064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eq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7" descr="DNA-Seq_only2"/>
          <p:cNvPicPr>
            <a:picLocks noChangeAspect="1" noChangeArrowheads="1"/>
          </p:cNvPicPr>
          <p:nvPr userDrawn="1"/>
        </p:nvPicPr>
        <p:blipFill>
          <a:blip r:embed="rId4" cstate="print"/>
          <a:srcRect l="2710" t="8926" b="21623"/>
          <a:stretch>
            <a:fillRect/>
          </a:stretch>
        </p:blipFill>
        <p:spPr bwMode="auto">
          <a:xfrm>
            <a:off x="0" y="727196"/>
            <a:ext cx="9144000" cy="285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 userDrawn="1"/>
        </p:nvSpPr>
        <p:spPr bwMode="auto">
          <a:xfrm>
            <a:off x="7279684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5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296609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6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3313533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7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22237" y="5902325"/>
            <a:ext cx="7220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2010 Illumina, Inc. All rights reserved.</a:t>
            </a:r>
          </a:p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US" sz="6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Solexa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Making Sense Out of Life,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Oligator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Sentrix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Indexing, DASL,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BeadArray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Array of Arrays,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Infinium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BeadXpress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VeraCode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IntelliHyb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iSelect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CSPro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GenomeStudio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Genetic Energy,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HiSeq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HiScan</a:t>
            </a:r>
            <a:r>
              <a:rPr lang="en-US" sz="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registered trademarks or trademarks of Illumina, Inc. All other brands and names contained herein are the property of their respective owners.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eqBa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183" y="1424459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2" y="228600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9" r:id="rId2"/>
    <p:sldLayoutId id="2147483739" r:id="rId3"/>
    <p:sldLayoutId id="2147483744" r:id="rId4"/>
    <p:sldLayoutId id="2147483747" r:id="rId5"/>
    <p:sldLayoutId id="2147483748" r:id="rId6"/>
    <p:sldLayoutId id="2147483749" r:id="rId7"/>
  </p:sldLayoutIdLst>
  <p:transition spd="med">
    <p:wipe dir="r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312" y="1435608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seqB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525" y="6547909"/>
            <a:ext cx="819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073B0C2-833C-4049-9244-41733BBAE632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8129586" y="6091238"/>
            <a:ext cx="466725" cy="10667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" name="Picture 8" descr="ILLUMINA_LOGO_RGB_n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54950" y="6550025"/>
            <a:ext cx="914400" cy="2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591" y="239749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3" r:id="rId2"/>
    <p:sldLayoutId id="2147483745" r:id="rId3"/>
    <p:sldLayoutId id="2147483746" r:id="rId4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8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0" fontAlgn="base" hangingPunct="0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37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</p:sldLayoutIdLst>
  <p:transition spd="med">
    <p:wipe dir="r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6810276" cy="1676400"/>
          </a:xfrm>
        </p:spPr>
        <p:txBody>
          <a:bodyPr/>
          <a:lstStyle/>
          <a:p>
            <a:br>
              <a:rPr lang="en-US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Introduction</a:t>
            </a:r>
            <a:r>
              <a:rPr lang="en-US" b="1" dirty="0">
                <a:solidFill>
                  <a:srgbClr val="0000FF"/>
                </a:solidFill>
              </a:rPr>
              <a:t> to</a:t>
            </a:r>
            <a:br>
              <a:rPr lang="en-US" b="1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20" y="4800600"/>
            <a:ext cx="4294187" cy="762000"/>
          </a:xfrm>
        </p:spPr>
        <p:txBody>
          <a:bodyPr/>
          <a:lstStyle/>
          <a:p>
            <a:r>
              <a:rPr lang="en-US" sz="2000" dirty="0"/>
              <a:t>Mahmoud (Max) Parsian</a:t>
            </a:r>
          </a:p>
          <a:p>
            <a:r>
              <a:rPr lang="en-US" sz="1200" dirty="0"/>
              <a:t>Ph.D. in Computer Science</a:t>
            </a:r>
          </a:p>
          <a:p>
            <a:endParaRPr lang="en-US" sz="32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38900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 lvl="1">
              <a:buFont typeface="Arial"/>
              <a:buChar char="•"/>
            </a:pPr>
            <a:r>
              <a:rPr lang="en-US" sz="2600" b="1" u="sng" dirty="0"/>
              <a:t>Example: keep records longer than 80 characters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: source RDD as RDD[String]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  <a:latin typeface="Courier" pitchFamily="2" charset="0"/>
              </a:rPr>
              <a:t>transformation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x refers to an element of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endParaRPr lang="en-US" sz="2400" dirty="0">
              <a:solidFill>
                <a:srgbClr val="008000"/>
              </a:solidFill>
              <a:latin typeface="Courier" pitchFamily="2" charset="0"/>
            </a:endParaRPr>
          </a:p>
          <a:p>
            <a:pPr marL="800100" lvl="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rdd2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rdd.</a:t>
            </a:r>
            <a:r>
              <a:rPr lang="en-US" sz="2400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(x) &gt; 80)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rdd2: target RDD as RDD[String]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2314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: source RDD as RDD[String]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  <a:latin typeface="Courier" pitchFamily="2" charset="0"/>
              </a:rPr>
              <a:t>transformation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rdd2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rdd.</a:t>
            </a:r>
            <a:r>
              <a:rPr lang="en-US" sz="2400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(x) &gt; 80)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rdd2: target RDD as RDD[String]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</a:rPr>
              <a:t>Transformation: </a:t>
            </a:r>
            <a:r>
              <a:rPr lang="en-US" sz="2800" dirty="0" err="1">
                <a:solidFill>
                  <a:schemeClr val="tx1"/>
                </a:solidFill>
                <a:highlight>
                  <a:srgbClr val="FFB441"/>
                </a:highlight>
              </a:rPr>
              <a:t>source_RDD</a:t>
            </a: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  <a:sym typeface="Wingdings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highlight>
                  <a:srgbClr val="FFB441"/>
                </a:highlight>
                <a:sym typeface="Wingdings" pitchFamily="2" charset="2"/>
              </a:rPr>
              <a:t>target_RDD</a:t>
            </a:r>
            <a:endParaRPr lang="en-US" sz="2800" dirty="0">
              <a:solidFill>
                <a:schemeClr val="tx1"/>
              </a:solidFill>
              <a:highlight>
                <a:srgbClr val="FFB441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097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0396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C042394-5EA7-494B-8D17-5C8CB9B2C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483"/>
            <a:ext cx="7315200" cy="458564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620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52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3200" dirty="0"/>
              <a:t>Resilient Distributed Datasets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Immutable, 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Basic mechanism for distributed and parallel processing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RDD[String]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(Integer, Integer))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RDD[((String, Integer), (Double, Double))]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Integer, String, Float)]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           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995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RDD[String]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Every element is a String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Integer)]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Every element is a tuple of 2 elements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(Integer, Integer))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Every element is (K, V) pair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K is String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V is (Integer, Integer)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Integer, Integer)]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Every element is a triplet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410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Examples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B0C7399-9727-C64A-B1A0-23DDA6D4A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8" y="1371600"/>
            <a:ext cx="7857112" cy="4038600"/>
          </a:xfrm>
        </p:spPr>
      </p:pic>
    </p:spTree>
    <p:extLst>
      <p:ext uri="{BB962C8B-B14F-4D97-AF65-F5344CB8AC3E}">
        <p14:creationId xmlns:p14="http://schemas.microsoft.com/office/powerpoint/2010/main" val="219144507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0000FF"/>
                </a:solidFill>
              </a:rPr>
              <a:t>DataFrame</a:t>
            </a:r>
            <a:r>
              <a:rPr lang="en-US" sz="3200" dirty="0">
                <a:solidFill>
                  <a:srgbClr val="0000FF"/>
                </a:solidFill>
              </a:rPr>
              <a:t> Example:  </a:t>
            </a:r>
            <a:r>
              <a:rPr lang="en-US" dirty="0">
                <a:solidFill>
                  <a:srgbClr val="0000FF"/>
                </a:solidFill>
              </a:rPr>
              <a:t>with 4 columns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and Billions of rows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19C23B5-7D7E-8B4C-A600-BCA91536C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48600" cy="3810000"/>
          </a:xfrm>
        </p:spPr>
      </p:pic>
    </p:spTree>
    <p:extLst>
      <p:ext uri="{BB962C8B-B14F-4D97-AF65-F5344CB8AC3E}">
        <p14:creationId xmlns:p14="http://schemas.microsoft.com/office/powerpoint/2010/main" val="298514540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Operations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  <a:endParaRPr lang="en-US" sz="3600" b="1" dirty="0">
              <a:solidFill>
                <a:srgbClr val="7030A0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rdd1.join(rdd2)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Actions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save()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246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3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6331"/>
          </a:xfrm>
        </p:spPr>
        <p:txBody>
          <a:bodyPr/>
          <a:lstStyle/>
          <a:p>
            <a:r>
              <a:rPr lang="en-US" dirty="0"/>
              <a:t>Working With RDDs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9" y="2827793"/>
            <a:ext cx="2137389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853253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6036693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line: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"Spark” in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7468" y="1354666"/>
            <a:ext cx="3789332" cy="646331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Menlo-Regular"/>
              </a:rPr>
              <a:t>#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sc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: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SparkContext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C2519F-A437-3988-0B66-95663060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38"/>
            <a:ext cx="7886700" cy="4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 in Spark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5178038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RDDs &amp; DataFrames</a:t>
            </a: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2600" y="2286000"/>
            <a:ext cx="3350151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>
                <a:solidFill>
                  <a:srgbClr val="0070C0"/>
                </a:solidFill>
              </a:rPr>
              <a:t>Transformations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985391"/>
            <a:ext cx="74029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transformations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on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0662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8382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A9FE82C9-D720-9944-9CFE-28BE51AF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1130"/>
            <a:ext cx="7848600" cy="510600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427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66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0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0000FF"/>
                </a:solidFill>
              </a:rPr>
              <a:t>DataFrame</a:t>
            </a:r>
            <a:r>
              <a:rPr lang="en-US" sz="4400" dirty="0">
                <a:solidFill>
                  <a:srgbClr val="0000FF"/>
                </a:solidFill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/>
              <a:t>DataFrames evolve Spark’s RDD model, making operations with structured datasets even faster and easier. </a:t>
            </a: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Constructs a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 from a JSON dataset.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users = </a:t>
            </a:r>
            <a:r>
              <a:rPr lang="en-US" b="1" dirty="0" err="1">
                <a:latin typeface="Courier New"/>
                <a:cs typeface="Courier New"/>
              </a:rPr>
              <a:t>spark.load</a:t>
            </a:r>
            <a:r>
              <a:rPr lang="en-US" b="1" dirty="0">
                <a:latin typeface="Courier New"/>
                <a:cs typeface="Courier New"/>
              </a:rPr>
              <a:t>("s3n://path/to/</a:t>
            </a:r>
            <a:r>
              <a:rPr lang="en-US" b="1" dirty="0" err="1">
                <a:latin typeface="Courier New"/>
                <a:cs typeface="Courier New"/>
              </a:rPr>
              <a:t>users.json</a:t>
            </a:r>
            <a:r>
              <a:rPr lang="en-US" b="1" dirty="0">
                <a:latin typeface="Courier New"/>
                <a:cs typeface="Courier New"/>
              </a:rPr>
              <a:t>", "json")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ourier New"/>
                <a:cs typeface="Courier New"/>
              </a:rPr>
              <a:t># Create a new </a:t>
            </a:r>
            <a:r>
              <a:rPr lang="en-US" sz="1800" dirty="0" err="1">
                <a:latin typeface="Courier New"/>
                <a:cs typeface="Courier New"/>
              </a:rPr>
              <a:t>DataFrame</a:t>
            </a:r>
            <a:r>
              <a:rPr lang="en-US" sz="1800" dirty="0">
                <a:latin typeface="Courier New"/>
                <a:cs typeface="Courier New"/>
              </a:rPr>
              <a:t> that contains “young users” only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</a:t>
            </a:r>
            <a:r>
              <a:rPr lang="en-US" b="1" dirty="0" err="1">
                <a:latin typeface="Courier New"/>
                <a:cs typeface="Courier New"/>
              </a:rPr>
              <a:t>users.filter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Alternatively, using Pandas-like syntax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users[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21]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</a:t>
            </a:r>
            <a:r>
              <a:rPr lang="en-US" dirty="0" err="1">
                <a:latin typeface="Courier New"/>
                <a:cs typeface="Courier New"/>
              </a:rPr>
              <a:t>DataFrame's</a:t>
            </a:r>
            <a:r>
              <a:rPr lang="en-US" dirty="0">
                <a:latin typeface="Courier New"/>
                <a:cs typeface="Courier New"/>
              </a:rPr>
              <a:t> support existing RDD operators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print("Young users: " + </a:t>
            </a:r>
            <a:r>
              <a:rPr lang="en-US" b="1" dirty="0" err="1">
                <a:latin typeface="Courier New"/>
                <a:cs typeface="Courier New"/>
              </a:rPr>
              <a:t>young.count</a:t>
            </a:r>
            <a:r>
              <a:rPr lang="en-US" b="1" dirty="0">
                <a:latin typeface="Courier New"/>
                <a:cs typeface="Courier New"/>
              </a:rPr>
              <a:t>())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063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9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</a:rPr>
              <a:t>Transformations &amp; Actions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480623" cy="5733257"/>
          </a:xfrm>
        </p:spPr>
      </p:pic>
    </p:spTree>
    <p:extLst>
      <p:ext uri="{BB962C8B-B14F-4D97-AF65-F5344CB8AC3E}">
        <p14:creationId xmlns:p14="http://schemas.microsoft.com/office/powerpoint/2010/main" val="2821914666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04"/>
            <a:ext cx="8229600" cy="719291"/>
          </a:xfrm>
        </p:spPr>
        <p:txBody>
          <a:bodyPr>
            <a:normAutofit/>
          </a:bodyPr>
          <a:lstStyle/>
          <a:p>
            <a:r>
              <a:rPr lang="en-US" sz="4400" dirty="0"/>
              <a:t>Example: </a:t>
            </a:r>
            <a:r>
              <a:rPr lang="en-US" sz="4400" b="0" dirty="0"/>
              <a:t>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984"/>
            <a:ext cx="8229600" cy="13716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73644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spark.textFile(</a:t>
            </a:r>
            <a:r>
              <a:rPr lang="en-US" sz="140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errors = </a:t>
            </a: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messages = </a:t>
            </a:r>
            <a:r>
              <a:rPr lang="en-US" sz="1400" dirty="0" err="1">
                <a:latin typeface="Lucida Console"/>
                <a:cs typeface="Lucida Console"/>
              </a:rPr>
              <a:t>errors.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775892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77594"/>
            <a:ext cx="791061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8" y="5427576"/>
            <a:ext cx="819727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6089255"/>
            <a:ext cx="806782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1" y="3074921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740102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555152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526912" y="4489114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872587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974345"/>
            <a:ext cx="909784" cy="49414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879141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525664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6" y="3275414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3" y="2775768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482514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4555833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5194298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2317814"/>
            <a:ext cx="1256784" cy="311728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2355005"/>
            <a:ext cx="1977632" cy="311728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4419615"/>
            <a:ext cx="1085944" cy="311728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5461070"/>
            <a:ext cx="3656206" cy="11997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12302600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365126"/>
            <a:ext cx="8243888" cy="817847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2" y="1295400"/>
            <a:ext cx="8034338" cy="4379627"/>
          </a:xfrm>
        </p:spPr>
        <p:txBody>
          <a:bodyPr>
            <a:normAutofit/>
          </a:bodyPr>
          <a:lstStyle/>
          <a:p>
            <a:r>
              <a:rPr lang="en-US" dirty="0"/>
              <a:t>The Fastest Way to Learn Spark</a:t>
            </a:r>
          </a:p>
          <a:p>
            <a:r>
              <a:rPr lang="en-US" dirty="0"/>
              <a:t>Available in Python and Scala</a:t>
            </a:r>
          </a:p>
          <a:p>
            <a:pPr lvl="1"/>
            <a:r>
              <a:rPr lang="en-US" b="1" dirty="0"/>
              <a:t> Python: </a:t>
            </a:r>
            <a:r>
              <a:rPr lang="en-US" b="1" dirty="0" err="1"/>
              <a:t>PySpark</a:t>
            </a:r>
            <a:r>
              <a:rPr lang="en-US" b="1" dirty="0"/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($SPARK_HOME/bin/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 Scala: Spark-Shell </a:t>
            </a:r>
          </a:p>
          <a:p>
            <a:r>
              <a:rPr lang="en-US" dirty="0"/>
              <a:t>Runs as an application on an existing Spark Cluster…</a:t>
            </a:r>
          </a:p>
          <a:p>
            <a:r>
              <a:rPr lang="en-US" dirty="0"/>
              <a:t>OR Can run locally</a:t>
            </a:r>
          </a:p>
          <a:p>
            <a:r>
              <a:rPr lang="en-US" dirty="0"/>
              <a:t>Run Spark in your laptop/</a:t>
            </a:r>
            <a:r>
              <a:rPr lang="en-US" dirty="0" err="1"/>
              <a:t>macbook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3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570501C-8222-6C4D-B5B5-258B2B9E5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650"/>
            <a:ext cx="7620000" cy="5007345"/>
          </a:xfrm>
        </p:spPr>
      </p:pic>
    </p:spTree>
    <p:extLst>
      <p:ext uri="{BB962C8B-B14F-4D97-AF65-F5344CB8AC3E}">
        <p14:creationId xmlns:p14="http://schemas.microsoft.com/office/powerpoint/2010/main" val="328502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PySpark: interactive shell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8650" y="914401"/>
            <a:ext cx="8424672" cy="562292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Write Spark jobs in Python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Run interactive jobs in the shell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$ cat </a:t>
            </a:r>
            <a:r>
              <a:rPr lang="en-US" sz="1200" b="1" dirty="0" err="1">
                <a:solidFill>
                  <a:srgbClr val="7030A0"/>
                </a:solidFill>
              </a:rPr>
              <a:t>data.txt</a:t>
            </a:r>
            <a:endParaRPr 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fox jumped high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fox is crazy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crazy fox is here</a:t>
            </a:r>
          </a:p>
          <a:p>
            <a:pPr marL="0" indent="0">
              <a:buNone/>
            </a:pPr>
            <a:endParaRPr 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B441"/>
                </a:highlight>
                <a:latin typeface="Courier New"/>
                <a:cs typeface="Courier New"/>
              </a:rPr>
              <a:t>$SPARK_HOME/bin/</a:t>
            </a:r>
            <a:r>
              <a:rPr lang="en-US" dirty="0" err="1">
                <a:solidFill>
                  <a:schemeClr val="tx1"/>
                </a:solidFill>
                <a:highlight>
                  <a:srgbClr val="FFB441"/>
                </a:highlight>
                <a:latin typeface="Courier New"/>
                <a:cs typeface="Courier New"/>
              </a:rPr>
              <a:t>pyspark</a:t>
            </a:r>
            <a:endParaRPr lang="en-US" dirty="0">
              <a:solidFill>
                <a:schemeClr val="tx1"/>
              </a:solidFill>
              <a:highlight>
                <a:srgbClr val="FFB441"/>
              </a:highlight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&gt;&gt;&gt; # read input and create </a:t>
            </a:r>
            <a:r>
              <a:rPr lang="en-US" dirty="0" err="1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rdd</a:t>
            </a:r>
            <a:r>
              <a:rPr lang="en-US" dirty="0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 : RDD[String]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spark.sparkContext.textFile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("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data.txt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rdd.collect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[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jumped high’,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is crazy’,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'crazy fox is here’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]</a:t>
            </a:r>
            <a:endParaRPr lang="en-US" sz="1050" b="1" dirty="0">
              <a:solidFill>
                <a:srgbClr val="7030A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938054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SparkContext</a:t>
            </a:r>
            <a:r>
              <a:rPr lang="en-US" sz="4000" dirty="0"/>
              <a:t> (</a:t>
            </a:r>
            <a:r>
              <a:rPr lang="en-US" sz="5400" dirty="0" err="1">
                <a:solidFill>
                  <a:srgbClr val="FF6600"/>
                </a:solidFill>
              </a:rPr>
              <a:t>sc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Main entry point to Spark functionality</a:t>
            </a:r>
          </a:p>
          <a:p>
            <a:r>
              <a:rPr lang="en-US" sz="3200" dirty="0"/>
              <a:t>Available in shell as variable </a:t>
            </a:r>
            <a:r>
              <a:rPr lang="en-US" sz="6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6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use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for RDDs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</a:t>
            </a:r>
            <a:r>
              <a:rPr lang="en-US" sz="3200" dirty="0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SparkSession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SparkContext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= </a:t>
            </a:r>
            <a:r>
              <a:rPr lang="en-US" sz="3200" dirty="0" err="1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.sparkContext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758640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sz="4000" dirty="0"/>
              <a:t>Creating RDDs from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400" dirty="0" err="1">
                <a:solidFill>
                  <a:srgbClr val="008040"/>
                </a:solidFill>
                <a:latin typeface="Lucida Console"/>
                <a:cs typeface="Lucida Console"/>
              </a:rPr>
              <a:t>sc</a:t>
            </a: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 : </a:t>
            </a:r>
            <a:r>
              <a:rPr lang="en-US" sz="2400" dirty="0" err="1">
                <a:solidFill>
                  <a:srgbClr val="008040"/>
                </a:solidFill>
                <a:latin typeface="Lucida Console"/>
                <a:cs typeface="Lucida Console"/>
              </a:rPr>
              <a:t>SparKContext</a:t>
            </a:r>
            <a:endParaRPr lang="en-US" sz="24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 err="1">
                <a:latin typeface="Lucida Console"/>
                <a:cs typeface="Lucida Console"/>
              </a:rPr>
              <a:t>nums_rdd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sc.parallelize</a:t>
            </a:r>
            <a:r>
              <a:rPr lang="en-US" sz="24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0B050"/>
                </a:solidFill>
                <a:latin typeface="Lucida Console"/>
                <a:cs typeface="Lucida Console"/>
              </a:rPr>
              <a:t># Turn (key, value) pairs into an RDD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latin typeface="Lucida Console"/>
                <a:cs typeface="Lucida Console"/>
              </a:rPr>
              <a:t>pairs = [(‘A’, 2), (‘A’, 3), (‘B’, 4)]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 err="1">
                <a:latin typeface="Lucida Console"/>
                <a:cs typeface="Lucida Console"/>
              </a:rPr>
              <a:t>rdd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sc.parallelize</a:t>
            </a:r>
            <a:r>
              <a:rPr lang="en-US" sz="2400" dirty="0">
                <a:latin typeface="Lucida Console"/>
                <a:cs typeface="Lucida Console"/>
              </a:rPr>
              <a:t>(pairs)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85306623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sz="4000" dirty="0"/>
              <a:t>Creating RDDs from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sc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: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SparkContext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rdd1 = </a:t>
            </a: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rdd2 = </a:t>
            </a: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rdd3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dirty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0715885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7"/>
            <a:ext cx="8134350" cy="625474"/>
          </a:xfrm>
        </p:spPr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8686800" cy="50292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Create an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4]) 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[1, 2, 3, 4]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squares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x refers to an element of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nums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[1, 4, 9, 16]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even : RDD[Integer]</a:t>
            </a: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{4, 16}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099518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74393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201130"/>
            <a:ext cx="8595360" cy="510622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Fast and expressive cluster computing engine</a:t>
            </a:r>
          </a:p>
          <a:p>
            <a:pPr>
              <a:buFont typeface="Arial"/>
              <a:buChar char="•"/>
            </a:pPr>
            <a:r>
              <a:rPr lang="en-US" sz="3200" dirty="0"/>
              <a:t>Compatible with Hadoop File System</a:t>
            </a:r>
          </a:p>
          <a:p>
            <a:pPr lvl="1"/>
            <a:r>
              <a:rPr lang="en-US" sz="2800" dirty="0"/>
              <a:t> HDFS</a:t>
            </a:r>
          </a:p>
          <a:p>
            <a:r>
              <a:rPr lang="en-US" sz="3000" dirty="0"/>
              <a:t>Compatible with many data sources</a:t>
            </a:r>
          </a:p>
          <a:p>
            <a:pPr lvl="1"/>
            <a:r>
              <a:rPr lang="en-US" sz="2800" dirty="0"/>
              <a:t> Amazon S3 </a:t>
            </a:r>
            <a:r>
              <a:rPr lang="en-US" sz="2000" dirty="0"/>
              <a:t>(Simple Storage System)</a:t>
            </a:r>
          </a:p>
          <a:p>
            <a:pPr lvl="1"/>
            <a:r>
              <a:rPr lang="en-US" sz="2800" dirty="0"/>
              <a:t> Parquet File </a:t>
            </a:r>
            <a:r>
              <a:rPr lang="en-US" sz="2000" dirty="0"/>
              <a:t>(columnar data format)</a:t>
            </a:r>
          </a:p>
          <a:p>
            <a:pPr lvl="1"/>
            <a:r>
              <a:rPr lang="en-US" sz="2800" dirty="0"/>
              <a:t> CSV file, Text File</a:t>
            </a:r>
          </a:p>
          <a:p>
            <a:pPr lvl="1"/>
            <a:r>
              <a:rPr lang="en-US" sz="2800" dirty="0"/>
              <a:t> Relational Database Systems </a:t>
            </a:r>
          </a:p>
          <a:p>
            <a:pPr lvl="1"/>
            <a:r>
              <a:rPr lang="en-US" sz="2800" dirty="0"/>
              <a:t> …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48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594070"/>
            <a:ext cx="8954223" cy="45781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sc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SparkContext</a:t>
            </a:r>
            <a:endParaRPr lang="en-US" sz="2100" dirty="0">
              <a:solidFill>
                <a:srgbClr val="00B05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nums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rdd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rdd.collect</a:t>
            </a:r>
            <a:r>
              <a:rPr lang="en-US" sz="2100" dirty="0">
                <a:latin typeface="Lucida Console"/>
                <a:cs typeface="Lucida Console"/>
              </a:rPr>
              <a:t>()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dirty="0">
                <a:solidFill>
                  <a:srgbClr val="008040"/>
                </a:solidFill>
                <a:latin typeface="Lucida Console"/>
                <a:cs typeface="Lucida Console"/>
              </a:rPr>
              <a:t>{0, 0, 1, 0, 1, 2, 0, 1, 2, 3}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700" dirty="0" err="1">
                <a:solidFill>
                  <a:schemeClr val="tx1"/>
                </a:solidFill>
                <a:latin typeface="Lucida Console"/>
                <a:cs typeface="Lucida Console"/>
              </a:rPr>
              <a:t>rdd.count</a:t>
            </a:r>
            <a:r>
              <a:rPr lang="en-US" sz="1700" dirty="0">
                <a:solidFill>
                  <a:schemeClr val="tx1"/>
                </a:solidFill>
                <a:latin typeface="Lucida Console"/>
                <a:cs typeface="Lucida Console"/>
              </a:rPr>
              <a:t>()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10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867400" y="4343400"/>
            <a:ext cx="2963857" cy="735490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39934732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084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nums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my_list</a:t>
            </a:r>
            <a:r>
              <a:rPr lang="en-US" sz="2100" dirty="0">
                <a:latin typeface="Lucida Console"/>
                <a:cs typeface="Lucida Console"/>
              </a:rPr>
              <a:t>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3, 4]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4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10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69002185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40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143001"/>
            <a:ext cx="7720419" cy="8381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133601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98088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1"/>
            <a:ext cx="7886700" cy="685800"/>
          </a:xfrm>
        </p:spPr>
        <p:txBody>
          <a:bodyPr>
            <a:noAutofit/>
          </a:bodyPr>
          <a:lstStyle/>
          <a:p>
            <a:r>
              <a:rPr lang="en-US" sz="4000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2"/>
            <a:ext cx="8318975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1800" dirty="0" err="1">
                <a:solidFill>
                  <a:srgbClr val="00B050"/>
                </a:solidFill>
                <a:latin typeface="Lucida Console"/>
                <a:cs typeface="Lucida Console"/>
              </a:rPr>
              <a:t>rdd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 : RDD[(String, Integer)]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>
                <a:latin typeface="Lucida Console"/>
                <a:cs typeface="Lucida Console"/>
              </a:rPr>
              <a:t>pets = [(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800" dirty="0">
                <a:latin typeface="Lucida Console"/>
                <a:cs typeface="Lucida Console"/>
              </a:rPr>
              <a:t>, 2),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800" dirty="0">
                <a:latin typeface="Lucida Console"/>
                <a:cs typeface="Lucida Console"/>
              </a:rPr>
              <a:t>, 3),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800" dirty="0">
                <a:latin typeface="Lucida Console"/>
                <a:cs typeface="Lucida Console"/>
              </a:rPr>
              <a:t>, 5),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800" dirty="0">
                <a:latin typeface="Lucida Console"/>
                <a:cs typeface="Lucida Console"/>
              </a:rPr>
              <a:t>, 4)])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 err="1">
                <a:latin typeface="Lucida Console"/>
                <a:cs typeface="Lucida Console"/>
              </a:rPr>
              <a:t>rdd</a:t>
            </a:r>
            <a:r>
              <a:rPr lang="en-US" sz="1900" dirty="0">
                <a:latin typeface="Lucida Console"/>
                <a:cs typeface="Lucida Console"/>
              </a:rPr>
              <a:t> =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(pets)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B050"/>
                </a:solidFill>
                <a:latin typeface="Lucida Console"/>
                <a:cs typeface="Lucida Console"/>
              </a:rPr>
              <a:t># apply reduction on (key, value) pairs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reduced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6), (dog, 8)}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19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B050"/>
                </a:solidFill>
                <a:latin typeface="Lucida Console"/>
                <a:cs typeface="Lucida Console"/>
              </a:rPr>
              <a:t># apply reduction on (key, value) pairs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grouped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[2, 4]), (dog, [3, 5])}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19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sorted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=&gt; {(cat, 2), (cat, 4), (dog, 3) (dog, 5)}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NOTE: </a:t>
            </a:r>
            <a:r>
              <a:rPr lang="en-US" sz="1400" dirty="0" err="1">
                <a:latin typeface="Lucida Console"/>
                <a:cs typeface="Lucida Console"/>
              </a:rPr>
              <a:t>reduceByKey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r>
              <a:rPr lang="en-US" sz="1800" dirty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624318549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45141"/>
            <a:ext cx="8229600" cy="674060"/>
          </a:xfrm>
        </p:spPr>
        <p:txBody>
          <a:bodyPr>
            <a:normAutofit/>
          </a:bodyPr>
          <a:lstStyle/>
          <a:p>
            <a:r>
              <a:rPr lang="en-US" sz="4000" dirty="0"/>
              <a:t>Example: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44"/>
            <a:ext cx="8229600" cy="200946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1800" dirty="0" err="1">
                <a:solidFill>
                  <a:srgbClr val="00B050"/>
                </a:solidFill>
                <a:latin typeface="Lucida Console"/>
                <a:cs typeface="Lucida Console"/>
              </a:rPr>
              <a:t>sc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 : </a:t>
            </a:r>
            <a:r>
              <a:rPr lang="en-US" sz="1800" dirty="0" err="1">
                <a:solidFill>
                  <a:srgbClr val="00B050"/>
                </a:solidFill>
                <a:latin typeface="Lucida Console"/>
                <a:cs typeface="Lucida Console"/>
              </a:rPr>
              <a:t>SparkContext</a:t>
            </a:r>
            <a:endParaRPr lang="en-US" sz="1800" dirty="0">
              <a:solidFill>
                <a:srgbClr val="00B050"/>
              </a:solidFill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lines = </a:t>
            </a:r>
            <a:r>
              <a:rPr lang="en-US" sz="1800" dirty="0" err="1">
                <a:latin typeface="Lucida Console"/>
                <a:cs typeface="Lucida Console"/>
              </a:rPr>
              <a:t>sc.textFile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counts = </a:t>
            </a:r>
            <a:r>
              <a:rPr lang="en-US" sz="1800" dirty="0" err="1">
                <a:latin typeface="Lucida Console"/>
                <a:cs typeface="Lucida Console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7895" y="4041194"/>
            <a:ext cx="6642533" cy="2196728"/>
            <a:chOff x="1364823" y="4724400"/>
            <a:chExt cx="5926182" cy="2079313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58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Word Count in JDK8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new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&lt;String&gt;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sc.textFile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inputPath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// counts = (word: K, </a:t>
            </a:r>
            <a:r>
              <a:rPr lang="en-US" sz="2000" dirty="0" err="1">
                <a:solidFill>
                  <a:srgbClr val="008000"/>
                </a:solidFill>
                <a:latin typeface="Lucida Console"/>
                <a:cs typeface="Lucida Console"/>
              </a:rPr>
              <a:t>frequencey</a:t>
            </a: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: V)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JavaPairRDD</a:t>
            </a:r>
            <a:r>
              <a:rPr lang="en-US" sz="2000" dirty="0">
                <a:latin typeface="Lucida Console"/>
                <a:cs typeface="Lucida Console"/>
              </a:rPr>
              <a:t>&lt;String, Integer&gt; counts = </a:t>
            </a:r>
            <a:r>
              <a:rPr lang="en-US" sz="2000" dirty="0" err="1">
                <a:latin typeface="Lucida Console"/>
                <a:cs typeface="Lucida Console"/>
              </a:rPr>
              <a:t>rdd</a:t>
            </a: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flatMap</a:t>
            </a:r>
            <a:r>
              <a:rPr lang="en-US" sz="2000" dirty="0">
                <a:latin typeface="Lucida Console"/>
                <a:cs typeface="Lucida Console"/>
              </a:rPr>
              <a:t>(x -&gt; </a:t>
            </a:r>
            <a:r>
              <a:rPr lang="en-US" sz="2000" dirty="0" err="1">
                <a:latin typeface="Lucida Console"/>
                <a:cs typeface="Lucida Console"/>
              </a:rPr>
              <a:t>Arrays.asList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x.split</a:t>
            </a:r>
            <a:r>
              <a:rPr lang="en-US" sz="2000" dirty="0">
                <a:latin typeface="Lucida Console"/>
                <a:cs typeface="Lucida Console"/>
              </a:rPr>
              <a:t>(" ")))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mapToPair</a:t>
            </a:r>
            <a:r>
              <a:rPr lang="en-US" sz="2000" dirty="0">
                <a:latin typeface="Lucida Console"/>
                <a:cs typeface="Lucida Console"/>
              </a:rPr>
              <a:t>(x -&gt; new Tuple2&lt;String, Integer&gt;(x, 1))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latin typeface="Lucida Console"/>
                <a:cs typeface="Lucida Console"/>
              </a:rPr>
              <a:t>((x, y) -&gt; x + y);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counts.saveAsTextFile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outputPath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09380952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Other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>
                <a:latin typeface="Lucida Console"/>
                <a:cs typeface="Lucida Console"/>
              </a:rPr>
              <a:t>visits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“4”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“6”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(“4”,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(“1”,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(“about”, (“6”, 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([“4”, “1”], [“Home”]))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(“about”, ([“6”], [“About”]))</a:t>
            </a:r>
          </a:p>
        </p:txBody>
      </p:sp>
    </p:spTree>
    <p:extLst>
      <p:ext uri="{BB962C8B-B14F-4D97-AF65-F5344CB8AC3E}">
        <p14:creationId xmlns:p14="http://schemas.microsoft.com/office/powerpoint/2010/main" val="236826069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PageRank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87321"/>
              </p:ext>
            </p:extLst>
          </p:nvPr>
        </p:nvGraphicFramePr>
        <p:xfrm>
          <a:off x="1600202" y="2209800"/>
          <a:ext cx="5953125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5223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/>
              <a:t>Other Iterative Algorithms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2590801"/>
            <a:ext cx="8839200" cy="3906411"/>
            <a:chOff x="381000" y="2183436"/>
            <a:chExt cx="8534400" cy="2983138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062604608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279234677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696135" cy="32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6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628650" y="1219201"/>
            <a:ext cx="7886700" cy="4957764"/>
          </a:xfrm>
        </p:spPr>
        <p:txBody>
          <a:bodyPr>
            <a:normAutofit/>
          </a:bodyPr>
          <a:lstStyle/>
          <a:p>
            <a:r>
              <a:rPr lang="en-US" sz="3200" dirty="0"/>
              <a:t>Spark offers a rich API to make data analytics </a:t>
            </a:r>
            <a:r>
              <a:rPr lang="en-US" sz="3200" i="1" dirty="0"/>
              <a:t>fast</a:t>
            </a:r>
            <a:r>
              <a:rPr lang="en-US" sz="3200" dirty="0"/>
              <a:t>: both fast to write and fast to run</a:t>
            </a:r>
          </a:p>
          <a:p>
            <a:r>
              <a:rPr lang="en-US" sz="3200" dirty="0"/>
              <a:t>Achieves 100x speedups in real applications</a:t>
            </a:r>
          </a:p>
          <a:p>
            <a:r>
              <a:rPr lang="en-US" sz="3200" dirty="0"/>
              <a:t>Growing community with 50+ companies contributing</a:t>
            </a:r>
          </a:p>
        </p:txBody>
      </p:sp>
    </p:spTree>
    <p:extLst>
      <p:ext uri="{BB962C8B-B14F-4D97-AF65-F5344CB8AC3E}">
        <p14:creationId xmlns:p14="http://schemas.microsoft.com/office/powerpoint/2010/main" val="39998751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1271"/>
            <a:ext cx="7886700" cy="1003801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66800"/>
            <a:ext cx="8595360" cy="52405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Improves efficiency through </a:t>
            </a:r>
            <a:r>
              <a:rPr lang="en-US" sz="3200" b="1" dirty="0"/>
              <a:t>in-memory computing:</a:t>
            </a:r>
          </a:p>
          <a:p>
            <a:pPr lvl="1">
              <a:buFont typeface="Arial"/>
              <a:buChar char="•"/>
            </a:pPr>
            <a:r>
              <a:rPr lang="en-US" sz="3000" b="1" dirty="0"/>
              <a:t>1 second = 1000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Memory data access: 10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Disk data access: 1000 milliseconds</a:t>
            </a:r>
          </a:p>
          <a:p>
            <a:pPr>
              <a:buFont typeface="Arial"/>
              <a:buChar char="•"/>
            </a:pPr>
            <a:r>
              <a:rPr lang="en-US" sz="3200" dirty="0"/>
              <a:t>General computation graphs (DAG)</a:t>
            </a:r>
          </a:p>
          <a:p>
            <a:pPr>
              <a:buFont typeface="Arial"/>
              <a:buChar char="•"/>
            </a:pPr>
            <a:r>
              <a:rPr lang="en-US" sz="3200" dirty="0"/>
              <a:t>As much as 100x faster</a:t>
            </a:r>
            <a:endParaRPr lang="en-US" sz="28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3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1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SUMMARY: What is Spark?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978922"/>
            <a:ext cx="4040188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4673591"/>
            <a:ext cx="4040188" cy="2067659"/>
          </a:xfrm>
        </p:spPr>
        <p:txBody>
          <a:bodyPr/>
          <a:lstStyle/>
          <a:p>
            <a:r>
              <a:rPr lang="en-US" sz="3200" dirty="0"/>
              <a:t>General execution graphs</a:t>
            </a:r>
          </a:p>
          <a:p>
            <a:r>
              <a:rPr lang="en-US" sz="3200" dirty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9" y="3978922"/>
            <a:ext cx="4041775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9" y="4686759"/>
            <a:ext cx="4041775" cy="1835726"/>
          </a:xfrm>
        </p:spPr>
        <p:txBody>
          <a:bodyPr>
            <a:normAutofit/>
          </a:bodyPr>
          <a:lstStyle/>
          <a:p>
            <a:r>
              <a:rPr lang="en-US" sz="3200" dirty="0"/>
              <a:t>Rich APIs in Java, </a:t>
            </a:r>
            <a:r>
              <a:rPr lang="en-US" sz="3200" dirty="0" err="1"/>
              <a:t>Scala</a:t>
            </a:r>
            <a:r>
              <a:rPr lang="en-US" sz="3200" dirty="0"/>
              <a:t>, Python</a:t>
            </a:r>
          </a:p>
          <a:p>
            <a:r>
              <a:rPr lang="en-US" sz="3200" dirty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80" y="2590565"/>
            <a:ext cx="83547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3" y="1289626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System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48141" y="3366029"/>
            <a:ext cx="2784268" cy="66742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962736" y="2849902"/>
            <a:ext cx="3778962" cy="1188811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7218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Get Started on </a:t>
            </a: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600201"/>
            <a:ext cx="346233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Unzip</a:t>
            </a:r>
          </a:p>
          <a:p>
            <a:r>
              <a:rPr lang="en-US" dirty="0"/>
              <a:t>Shell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Project Resources</a:t>
            </a:r>
          </a:p>
          <a:p>
            <a:r>
              <a:rPr lang="en-US" dirty="0"/>
              <a:t>Examples on the Project Site</a:t>
            </a:r>
          </a:p>
          <a:p>
            <a:r>
              <a:rPr lang="en-US" dirty="0"/>
              <a:t>Examples in the Distribution</a:t>
            </a:r>
          </a:p>
          <a:p>
            <a:r>
              <a:rPr lang="en-US" dirty="0"/>
              <a:t>Documentation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48549" y="5431390"/>
            <a:ext cx="280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http://</a:t>
            </a:r>
            <a:r>
              <a:rPr lang="en-US" sz="2000" dirty="0" err="1"/>
              <a:t>spark.apache.org</a:t>
            </a:r>
            <a:endParaRPr lang="en-US" sz="20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6117DF-7136-9348-A3CB-91B91E12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2520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32004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Demo </a:t>
            </a:r>
            <a:br>
              <a:rPr lang="en-US" sz="7200" dirty="0"/>
            </a:br>
            <a:r>
              <a:rPr lang="en-US" sz="7200" dirty="0"/>
              <a:t>   </a:t>
            </a:r>
            <a:r>
              <a:rPr lang="en-US" sz="4800" dirty="0"/>
              <a:t>of </a:t>
            </a:r>
            <a:br>
              <a:rPr lang="en-US" sz="7200" dirty="0"/>
            </a:br>
            <a:r>
              <a:rPr lang="en-US" sz="11500" dirty="0"/>
              <a:t>PySpark</a:t>
            </a:r>
            <a:endParaRPr lang="en-US" sz="7200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276183" y="4495800"/>
            <a:ext cx="8595360" cy="1811554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53743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Architecture of</a:t>
            </a:r>
          </a:p>
        </p:txBody>
      </p:sp>
      <p:pic>
        <p:nvPicPr>
          <p:cNvPr id="7" name="Content Placeholder 6" descr="spark-cluster-ov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553200" cy="3733800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188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7586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Improves usability by rich API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Scala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Java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C00000"/>
                </a:solidFill>
                <a:highlight>
                  <a:srgbClr val="00FF00"/>
                </a:highlight>
              </a:rPr>
              <a:t>Python</a:t>
            </a:r>
            <a:r>
              <a:rPr lang="en-US" sz="3000" b="1" dirty="0">
                <a:solidFill>
                  <a:srgbClr val="C00000"/>
                </a:solidFill>
              </a:rPr>
              <a:t> (simple &amp; expressive API)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PySpark (interactive shell and batch)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SQL</a:t>
            </a:r>
          </a:p>
          <a:p>
            <a:pPr lvl="1">
              <a:buFont typeface="Arial"/>
              <a:buChar char="•"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chemeClr val="tx1"/>
                </a:solidFill>
                <a:highlight>
                  <a:srgbClr val="00FF00"/>
                </a:highlight>
              </a:rPr>
              <a:t>Often 2-10x less code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48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51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617934"/>
          </a:xfrm>
        </p:spPr>
        <p:txBody>
          <a:bodyPr/>
          <a:lstStyle/>
          <a:p>
            <a:r>
              <a:rPr lang="en-US" dirty="0"/>
              <a:t>Spark Data Sources</a:t>
            </a:r>
          </a:p>
        </p:txBody>
      </p:sp>
      <p:pic>
        <p:nvPicPr>
          <p:cNvPr id="7" name="Content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8758E6F2-77E4-C6D6-0703-2689A9957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3059" y="1749029"/>
            <a:ext cx="6341806" cy="36310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564356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1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34350" cy="5152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Language Support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2" y="1592816"/>
            <a:ext cx="3388341" cy="438626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/>
              <a:t>Python, </a:t>
            </a:r>
            <a:r>
              <a:rPr lang="en-US" sz="2000" dirty="0" err="1"/>
              <a:t>Scala</a:t>
            </a:r>
            <a:r>
              <a:rPr lang="en-US" sz="2000" dirty="0"/>
              <a:t>, &amp;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Interactive Shells</a:t>
            </a:r>
            <a:endParaRPr lang="en-US" sz="2000" b="1" dirty="0"/>
          </a:p>
          <a:p>
            <a:pPr marL="174625" indent="-174625"/>
            <a:r>
              <a:rPr lang="en-US" sz="2000" dirty="0"/>
              <a:t>Python &amp; </a:t>
            </a:r>
            <a:r>
              <a:rPr lang="en-US" sz="2000" dirty="0" err="1"/>
              <a:t>Scala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/>
              <a:t>Java &amp; </a:t>
            </a:r>
            <a:r>
              <a:rPr lang="en-US" sz="2000" dirty="0" err="1"/>
              <a:t>Scala</a:t>
            </a:r>
            <a:r>
              <a:rPr lang="en-US" sz="2000" dirty="0"/>
              <a:t> are faster due to static typing</a:t>
            </a:r>
          </a:p>
          <a:p>
            <a:pPr marL="174625" indent="-174625"/>
            <a:r>
              <a:rPr lang="en-US" sz="2000" dirty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381000" y="743877"/>
            <a:ext cx="5120944" cy="1562969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00FF"/>
                </a:solidFill>
              </a:rPr>
              <a:t>Python</a:t>
            </a:r>
            <a:endParaRPr lang="en-US" sz="1400" b="1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# </a:t>
            </a:r>
            <a:r>
              <a:rPr lang="en-US" sz="1400" dirty="0" err="1">
                <a:latin typeface="Lucida Console"/>
                <a:cs typeface="Lucida Console"/>
              </a:rPr>
              <a:t>sc</a:t>
            </a:r>
            <a:r>
              <a:rPr lang="en-US" sz="1400" dirty="0">
                <a:latin typeface="Lucida Console"/>
                <a:cs typeface="Lucida Console"/>
              </a:rPr>
              <a:t> : </a:t>
            </a:r>
            <a:r>
              <a:rPr lang="en-US" sz="1400" dirty="0" err="1">
                <a:latin typeface="Lucida Console"/>
                <a:cs typeface="Lucida Console"/>
              </a:rPr>
              <a:t>SparkContext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# lines : RDD</a:t>
            </a:r>
            <a:r>
              <a:rPr lang="en-US" sz="1400">
                <a:latin typeface="Lucida Console"/>
                <a:cs typeface="Lucida Console"/>
              </a:rPr>
              <a:t>[String]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input_path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81000" y="2590800"/>
            <a:ext cx="5123645" cy="125858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2400" b="1" dirty="0" err="1">
                <a:solidFill>
                  <a:srgbClr val="0000FF"/>
                </a:solidFill>
              </a:rPr>
              <a:t>Scala</a:t>
            </a:r>
            <a:endParaRPr lang="en-US" sz="1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>
                <a:latin typeface="Lucida Console"/>
                <a:cs typeface="Lucida Console"/>
              </a:rPr>
              <a:t>val</a:t>
            </a:r>
            <a:r>
              <a:rPr lang="en-US" sz="1400" dirty="0">
                <a:latin typeface="Lucida Console"/>
                <a:cs typeface="Lucida Console"/>
              </a:rPr>
              <a:t>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input_path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1000" y="4038600"/>
            <a:ext cx="5105400" cy="188630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</a:rPr>
              <a:t>Java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300" dirty="0" err="1">
                <a:latin typeface="Lucida Console"/>
                <a:cs typeface="Lucida Console"/>
              </a:rPr>
              <a:t>JavaRDD</a:t>
            </a:r>
            <a:r>
              <a:rPr lang="en-US" sz="1300" dirty="0">
                <a:latin typeface="Lucida Console"/>
                <a:cs typeface="Lucida Console"/>
              </a:rPr>
              <a:t>&lt;String&gt; lines = </a:t>
            </a:r>
            <a:r>
              <a:rPr lang="en-US" sz="1300" dirty="0" err="1">
                <a:latin typeface="Lucida Console"/>
                <a:cs typeface="Lucida Console"/>
              </a:rPr>
              <a:t>sc.textFile</a:t>
            </a:r>
            <a:r>
              <a:rPr lang="en-US" sz="1300" dirty="0">
                <a:latin typeface="Lucida Console"/>
                <a:cs typeface="Lucida Console"/>
              </a:rPr>
              <a:t>(</a:t>
            </a:r>
            <a:r>
              <a:rPr lang="en-US" sz="1300" dirty="0" err="1">
                <a:latin typeface="Lucida Console"/>
                <a:cs typeface="Lucida Console"/>
              </a:rPr>
              <a:t>input_path</a:t>
            </a:r>
            <a:r>
              <a:rPr lang="en-US" sz="13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b="1" dirty="0">
                <a:latin typeface="Lucida Console"/>
                <a:cs typeface="Lucida Console"/>
              </a:rPr>
              <a:t>new</a:t>
            </a:r>
            <a:r>
              <a:rPr lang="en-US" sz="1400" dirty="0">
                <a:latin typeface="Lucida Console"/>
                <a:cs typeface="Lucida Console"/>
              </a:rPr>
              <a:t> Function&lt;String, Boolean&gt;(){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Boolean call(String s)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>
                <a:latin typeface="Lucida Console"/>
                <a:cs typeface="Lucida Console"/>
              </a:rPr>
              <a:t>return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s.contains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ERROR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1145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 (read-only)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DataFrames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A table of named columns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High-Level API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792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Illumina_Template_EXTERNAL_NON-MARKETING_MS2007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2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lluminaTemplateEXTERNAL01_08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3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Illumina_Template_EXTERNAL_NON-MARKETING_MS2007.potx</Template>
  <TotalTime>20863</TotalTime>
  <Words>2494</Words>
  <Application>Microsoft Macintosh PowerPoint</Application>
  <PresentationFormat>On-screen Show (4:3)</PresentationFormat>
  <Paragraphs>401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Arial</vt:lpstr>
      <vt:lpstr>Avenir Black</vt:lpstr>
      <vt:lpstr>Calibri</vt:lpstr>
      <vt:lpstr>Calibri Light</vt:lpstr>
      <vt:lpstr>Consolas</vt:lpstr>
      <vt:lpstr>Corbel</vt:lpstr>
      <vt:lpstr>Courier</vt:lpstr>
      <vt:lpstr>Courier New</vt:lpstr>
      <vt:lpstr>Franklin Gothic Medium Cond</vt:lpstr>
      <vt:lpstr>Helvetica Light</vt:lpstr>
      <vt:lpstr>Helvetica Neue Light</vt:lpstr>
      <vt:lpstr>Lucida Console</vt:lpstr>
      <vt:lpstr>Lucida Grande</vt:lpstr>
      <vt:lpstr>Menlo-Bold</vt:lpstr>
      <vt:lpstr>Menlo-Regular</vt:lpstr>
      <vt:lpstr>Wingdings</vt:lpstr>
      <vt:lpstr>Illumina_Template_EXTERNAL_NON-MARKETING_MS2007</vt:lpstr>
      <vt:lpstr>4_IlluminaTemplateEXTERNAL01_08</vt:lpstr>
      <vt:lpstr>scu-ppt-master</vt:lpstr>
      <vt:lpstr> Introduction to </vt:lpstr>
      <vt:lpstr>What is</vt:lpstr>
      <vt:lpstr>What is</vt:lpstr>
      <vt:lpstr>What is</vt:lpstr>
      <vt:lpstr>Architecture of</vt:lpstr>
      <vt:lpstr>What is</vt:lpstr>
      <vt:lpstr>Spark Data Sources</vt:lpstr>
      <vt:lpstr>Language Support</vt:lpstr>
      <vt:lpstr>Data Abstractions in</vt:lpstr>
      <vt:lpstr>Data Abstractions in</vt:lpstr>
      <vt:lpstr>Data Abstractions in</vt:lpstr>
      <vt:lpstr>Data Abstractions in</vt:lpstr>
      <vt:lpstr>RDDs in</vt:lpstr>
      <vt:lpstr>RDDs in</vt:lpstr>
      <vt:lpstr>RDDs Examples</vt:lpstr>
      <vt:lpstr>DataFrame Example:  with 4 columns and Billions of rows</vt:lpstr>
      <vt:lpstr>Operations in</vt:lpstr>
      <vt:lpstr>Working With RDDs</vt:lpstr>
      <vt:lpstr>Key Concepts in Spark</vt:lpstr>
      <vt:lpstr>DataFrame API</vt:lpstr>
      <vt:lpstr>Transformations &amp; Actions</vt:lpstr>
      <vt:lpstr>Example: Log Mining</vt:lpstr>
      <vt:lpstr>Interactive Shell</vt:lpstr>
      <vt:lpstr>Interactive Shell</vt:lpstr>
      <vt:lpstr>PySpark: interactive shell</vt:lpstr>
      <vt:lpstr>SparkContext (sc)</vt:lpstr>
      <vt:lpstr>Creating RDDs from Collections</vt:lpstr>
      <vt:lpstr>Creating RDDs from Text Files</vt:lpstr>
      <vt:lpstr>Basic Transformations</vt:lpstr>
      <vt:lpstr>Basic Transformations</vt:lpstr>
      <vt:lpstr>Basic Actions</vt:lpstr>
      <vt:lpstr>Working with Key-Value Pairs</vt:lpstr>
      <vt:lpstr>Some Key-Value Operations</vt:lpstr>
      <vt:lpstr>Example: Word Count</vt:lpstr>
      <vt:lpstr>Word Count in JDK8</vt:lpstr>
      <vt:lpstr>Other Key-Value Operations</vt:lpstr>
      <vt:lpstr>PageRank Performance</vt:lpstr>
      <vt:lpstr>Other Iterative Algorithms</vt:lpstr>
      <vt:lpstr>Conclusion</vt:lpstr>
      <vt:lpstr>SUMMARY: What is Spark?</vt:lpstr>
      <vt:lpstr>Get Started on  Spark</vt:lpstr>
      <vt:lpstr>Demo     of  PySpark</vt:lpstr>
    </vt:vector>
  </TitlesOfParts>
  <Company>Illumina,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mgalligani</dc:creator>
  <cp:lastModifiedBy>Parsian, Mahmoud</cp:lastModifiedBy>
  <cp:revision>277</cp:revision>
  <cp:lastPrinted>2014-02-23T08:32:16Z</cp:lastPrinted>
  <dcterms:created xsi:type="dcterms:W3CDTF">2010-03-25T23:49:58Z</dcterms:created>
  <dcterms:modified xsi:type="dcterms:W3CDTF">2022-10-07T01:06:11Z</dcterms:modified>
</cp:coreProperties>
</file>