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56" r:id="rId2"/>
    <p:sldId id="257" r:id="rId3"/>
    <p:sldId id="335" r:id="rId4"/>
    <p:sldId id="258" r:id="rId5"/>
    <p:sldId id="346" r:id="rId6"/>
    <p:sldId id="273" r:id="rId7"/>
    <p:sldId id="392" r:id="rId8"/>
    <p:sldId id="347" r:id="rId9"/>
    <p:sldId id="336" r:id="rId10"/>
    <p:sldId id="337" r:id="rId11"/>
    <p:sldId id="338" r:id="rId12"/>
    <p:sldId id="274" r:id="rId13"/>
    <p:sldId id="260" r:id="rId14"/>
    <p:sldId id="275" r:id="rId15"/>
    <p:sldId id="259" r:id="rId16"/>
    <p:sldId id="334" r:id="rId17"/>
    <p:sldId id="262" r:id="rId18"/>
    <p:sldId id="340" r:id="rId19"/>
    <p:sldId id="343" r:id="rId20"/>
    <p:sldId id="339" r:id="rId21"/>
    <p:sldId id="276" r:id="rId22"/>
    <p:sldId id="351" r:id="rId23"/>
    <p:sldId id="277" r:id="rId24"/>
    <p:sldId id="261" r:id="rId25"/>
    <p:sldId id="348" r:id="rId26"/>
    <p:sldId id="263" r:id="rId27"/>
    <p:sldId id="341" r:id="rId28"/>
    <p:sldId id="342" r:id="rId29"/>
    <p:sldId id="264" r:id="rId30"/>
    <p:sldId id="265" r:id="rId31"/>
    <p:sldId id="266" r:id="rId32"/>
    <p:sldId id="267" r:id="rId33"/>
    <p:sldId id="344" r:id="rId34"/>
    <p:sldId id="268" r:id="rId35"/>
    <p:sldId id="269" r:id="rId36"/>
    <p:sldId id="270" r:id="rId37"/>
    <p:sldId id="271" r:id="rId38"/>
    <p:sldId id="272" r:id="rId39"/>
    <p:sldId id="349" r:id="rId40"/>
    <p:sldId id="350" r:id="rId41"/>
    <p:sldId id="34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3"/>
    <p:restoredTop sz="83878" autoAdjust="0"/>
  </p:normalViewPr>
  <p:slideViewPr>
    <p:cSldViewPr snapToGrid="0" snapToObjects="1">
      <p:cViewPr varScale="1">
        <p:scale>
          <a:sx n="106" d="100"/>
          <a:sy n="106" d="100"/>
        </p:scale>
        <p:origin x="23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3596F8-CA3A-B94E-955E-597798D905E5}" type="datetimeFigureOut">
              <a:rPr kumimoji="1" lang="zh-CN" altLang="en-US" smtClean="0"/>
              <a:t>2022/6/9</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E21B14-1D35-3348-B52E-EC4D7C945F3F}" type="slidenum">
              <a:rPr kumimoji="1" lang="zh-CN" altLang="en-US" smtClean="0"/>
              <a:t>‹#›</a:t>
            </a:fld>
            <a:endParaRPr kumimoji="1" lang="zh-CN" altLang="en-US"/>
          </a:p>
        </p:txBody>
      </p:sp>
    </p:spTree>
    <p:extLst>
      <p:ext uri="{BB962C8B-B14F-4D97-AF65-F5344CB8AC3E}">
        <p14:creationId xmlns:p14="http://schemas.microsoft.com/office/powerpoint/2010/main" val="1388615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4</a:t>
            </a:fld>
            <a:endParaRPr kumimoji="1" lang="zh-CN" altLang="en-US"/>
          </a:p>
        </p:txBody>
      </p:sp>
    </p:spTree>
    <p:extLst>
      <p:ext uri="{BB962C8B-B14F-4D97-AF65-F5344CB8AC3E}">
        <p14:creationId xmlns:p14="http://schemas.microsoft.com/office/powerpoint/2010/main" val="244553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i="1" dirty="0"/>
              <a:t>take(5) is an action</a:t>
            </a:r>
            <a:endParaRPr kumimoji="1" lang="zh-CN" altLang="en-US" sz="1200" i="1" dirty="0"/>
          </a:p>
          <a:p>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19</a:t>
            </a:fld>
            <a:endParaRPr kumimoji="1" lang="zh-CN" altLang="en-US"/>
          </a:p>
        </p:txBody>
      </p:sp>
    </p:spTree>
    <p:extLst>
      <p:ext uri="{BB962C8B-B14F-4D97-AF65-F5344CB8AC3E}">
        <p14:creationId xmlns:p14="http://schemas.microsoft.com/office/powerpoint/2010/main" val="524899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i="1" dirty="0"/>
              <a:t>take(5) is an action</a:t>
            </a:r>
            <a:endParaRPr kumimoji="1" lang="zh-CN" altLang="en-US" sz="1200" i="1" dirty="0"/>
          </a:p>
          <a:p>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20</a:t>
            </a:fld>
            <a:endParaRPr kumimoji="1" lang="zh-CN" altLang="en-US"/>
          </a:p>
        </p:txBody>
      </p:sp>
    </p:spTree>
    <p:extLst>
      <p:ext uri="{BB962C8B-B14F-4D97-AF65-F5344CB8AC3E}">
        <p14:creationId xmlns:p14="http://schemas.microsoft.com/office/powerpoint/2010/main" val="2045582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mn-lt"/>
                <a:ea typeface="+mn-ea"/>
                <a:cs typeface="+mn-cs"/>
              </a:rPr>
              <a:t>Confused !!! Ok. Let’s clear this confusion with an example …</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29</a:t>
            </a:fld>
            <a:endParaRPr kumimoji="1" lang="zh-CN" altLang="en-US"/>
          </a:p>
        </p:txBody>
      </p:sp>
    </p:spTree>
    <p:extLst>
      <p:ext uri="{BB962C8B-B14F-4D97-AF65-F5344CB8AC3E}">
        <p14:creationId xmlns:p14="http://schemas.microsoft.com/office/powerpoint/2010/main" val="18899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Parallelism is the key feature of any distributed system where operations are done by dividing the data into multiple parallel partitions. The same operation is performed on the partitions simultaneously which helps achieve fast data processing with spark. </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32</a:t>
            </a:fld>
            <a:endParaRPr kumimoji="1" lang="zh-CN" altLang="en-US"/>
          </a:p>
        </p:txBody>
      </p:sp>
    </p:spTree>
    <p:extLst>
      <p:ext uri="{BB962C8B-B14F-4D97-AF65-F5344CB8AC3E}">
        <p14:creationId xmlns:p14="http://schemas.microsoft.com/office/powerpoint/2010/main" val="4075753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Parallelism is the key feature of any distributed system where operations are done by dividing the data into multiple parallel partitions. The same operation is performed on the partitions simultaneously which helps achieve fast data processing with spark. </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33</a:t>
            </a:fld>
            <a:endParaRPr kumimoji="1" lang="zh-CN" altLang="en-US"/>
          </a:p>
        </p:txBody>
      </p:sp>
    </p:spTree>
    <p:extLst>
      <p:ext uri="{BB962C8B-B14F-4D97-AF65-F5344CB8AC3E}">
        <p14:creationId xmlns:p14="http://schemas.microsoft.com/office/powerpoint/2010/main" val="4112887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38</a:t>
            </a:fld>
            <a:endParaRPr kumimoji="1" lang="zh-CN" altLang="en-US"/>
          </a:p>
        </p:txBody>
      </p:sp>
    </p:spTree>
    <p:extLst>
      <p:ext uri="{BB962C8B-B14F-4D97-AF65-F5344CB8AC3E}">
        <p14:creationId xmlns:p14="http://schemas.microsoft.com/office/powerpoint/2010/main" val="12550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39</a:t>
            </a:fld>
            <a:endParaRPr kumimoji="1" lang="zh-CN" altLang="en-US"/>
          </a:p>
        </p:txBody>
      </p:sp>
    </p:spTree>
    <p:extLst>
      <p:ext uri="{BB962C8B-B14F-4D97-AF65-F5344CB8AC3E}">
        <p14:creationId xmlns:p14="http://schemas.microsoft.com/office/powerpoint/2010/main" val="3032237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40</a:t>
            </a:fld>
            <a:endParaRPr kumimoji="1" lang="zh-CN" altLang="en-US"/>
          </a:p>
        </p:txBody>
      </p:sp>
    </p:spTree>
    <p:extLst>
      <p:ext uri="{BB962C8B-B14F-4D97-AF65-F5344CB8AC3E}">
        <p14:creationId xmlns:p14="http://schemas.microsoft.com/office/powerpoint/2010/main" val="2076376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41</a:t>
            </a:fld>
            <a:endParaRPr kumimoji="1" lang="zh-CN" altLang="en-US"/>
          </a:p>
        </p:txBody>
      </p:sp>
    </p:spTree>
    <p:extLst>
      <p:ext uri="{BB962C8B-B14F-4D97-AF65-F5344CB8AC3E}">
        <p14:creationId xmlns:p14="http://schemas.microsoft.com/office/powerpoint/2010/main" val="141728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5</a:t>
            </a:fld>
            <a:endParaRPr kumimoji="1" lang="zh-CN" altLang="en-US"/>
          </a:p>
        </p:txBody>
      </p:sp>
    </p:spTree>
    <p:extLst>
      <p:ext uri="{BB962C8B-B14F-4D97-AF65-F5344CB8AC3E}">
        <p14:creationId xmlns:p14="http://schemas.microsoft.com/office/powerpoint/2010/main" val="170410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4D4D4E-5193-8942-A6D2-CAFDBF6BEBF9}" type="slidenum">
              <a:rPr lang="en-US" smtClean="0"/>
              <a:t>7</a:t>
            </a:fld>
            <a:endParaRPr lang="en-US" dirty="0"/>
          </a:p>
        </p:txBody>
      </p:sp>
    </p:spTree>
    <p:extLst>
      <p:ext uri="{BB962C8B-B14F-4D97-AF65-F5344CB8AC3E}">
        <p14:creationId xmlns:p14="http://schemas.microsoft.com/office/powerpoint/2010/main" val="267056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9</a:t>
            </a:fld>
            <a:endParaRPr kumimoji="1" lang="zh-CN" altLang="en-US"/>
          </a:p>
        </p:txBody>
      </p:sp>
    </p:spTree>
    <p:extLst>
      <p:ext uri="{BB962C8B-B14F-4D97-AF65-F5344CB8AC3E}">
        <p14:creationId xmlns:p14="http://schemas.microsoft.com/office/powerpoint/2010/main" val="3764879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10</a:t>
            </a:fld>
            <a:endParaRPr kumimoji="1" lang="zh-CN" altLang="en-US"/>
          </a:p>
        </p:txBody>
      </p:sp>
    </p:spTree>
    <p:extLst>
      <p:ext uri="{BB962C8B-B14F-4D97-AF65-F5344CB8AC3E}">
        <p14:creationId xmlns:p14="http://schemas.microsoft.com/office/powerpoint/2010/main" val="263396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21B14-1D35-3348-B52E-EC4D7C945F3F}" type="slidenum">
              <a:rPr kumimoji="1" lang="zh-CN" altLang="en-US" smtClean="0"/>
              <a:t>11</a:t>
            </a:fld>
            <a:endParaRPr kumimoji="1" lang="zh-CN" altLang="en-US"/>
          </a:p>
        </p:txBody>
      </p:sp>
    </p:spTree>
    <p:extLst>
      <p:ext uri="{BB962C8B-B14F-4D97-AF65-F5344CB8AC3E}">
        <p14:creationId xmlns:p14="http://schemas.microsoft.com/office/powerpoint/2010/main" val="797053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core data structure in Spark is an RDD, or a resilient distributed dataset. As the name suggests, </a:t>
            </a:r>
          </a:p>
          <a:p>
            <a:endParaRPr lang="en-US" altLang="zh-CN" dirty="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In the code above, Spark didn‘t wait to load the txt file into an RDD until </a:t>
            </a:r>
            <a:r>
              <a:rPr kumimoji="1" lang="en-US" altLang="zh-CN" sz="1200" i="1" dirty="0" err="1"/>
              <a:t>lines.take</a:t>
            </a:r>
            <a:r>
              <a:rPr kumimoji="1" lang="en-US" altLang="zh-CN" sz="1200" i="1" dirty="0"/>
              <a:t>(5)</a:t>
            </a:r>
            <a:r>
              <a:rPr lang="en-US" altLang="zh-CN" sz="1200" kern="1200" dirty="0">
                <a:solidFill>
                  <a:schemeClr val="tx1"/>
                </a:solidFill>
                <a:latin typeface="+mn-lt"/>
                <a:ea typeface="+mn-ea"/>
                <a:cs typeface="+mn-cs"/>
              </a:rPr>
              <a:t> was run. When </a:t>
            </a:r>
            <a:r>
              <a:rPr lang="en-US" altLang="zh-CN" sz="1200" i="1" dirty="0"/>
              <a:t>lines = </a:t>
            </a:r>
            <a:r>
              <a:rPr lang="en-US" altLang="zh-CN" sz="1200" i="1" dirty="0" err="1"/>
              <a:t>spark.textFile</a:t>
            </a:r>
            <a:r>
              <a:rPr lang="en-US" altLang="zh-CN" sz="1200" i="1" dirty="0"/>
              <a:t>(“hw10/</a:t>
            </a:r>
            <a:r>
              <a:rPr lang="en-US" altLang="zh-CN" sz="1200" i="1" dirty="0" err="1"/>
              <a:t>tweets_sm.txt</a:t>
            </a:r>
            <a:r>
              <a:rPr lang="en-US" altLang="zh-CN" sz="1200" i="1" dirty="0"/>
              <a:t>”, </a:t>
            </a:r>
            <a:r>
              <a:rPr lang="en-US" altLang="zh-CN" sz="1200" i="1" dirty="0" err="1"/>
              <a:t>numPartitions</a:t>
            </a:r>
            <a:r>
              <a:rPr lang="en-US" altLang="zh-CN" sz="1200" i="1" dirty="0"/>
              <a:t>)</a:t>
            </a:r>
            <a:r>
              <a:rPr lang="en-US" altLang="zh-CN" sz="1200" kern="1200" dirty="0">
                <a:solidFill>
                  <a:schemeClr val="tx1"/>
                </a:solidFill>
                <a:latin typeface="+mn-lt"/>
                <a:ea typeface="+mn-ea"/>
                <a:cs typeface="+mn-cs"/>
              </a:rPr>
              <a:t> was called, a pointer to the file was created, but only when </a:t>
            </a:r>
            <a:r>
              <a:rPr kumimoji="1" lang="en-US" altLang="zh-CN" sz="1200" i="1" dirty="0" err="1"/>
              <a:t>lines.take</a:t>
            </a:r>
            <a:r>
              <a:rPr kumimoji="1" lang="en-US" altLang="zh-CN" sz="1200" i="1" dirty="0"/>
              <a:t>(5)</a:t>
            </a:r>
            <a:r>
              <a:rPr lang="en-US" altLang="zh-CN" sz="1200" kern="1200" dirty="0">
                <a:solidFill>
                  <a:schemeClr val="tx1"/>
                </a:solidFill>
                <a:latin typeface="+mn-lt"/>
                <a:ea typeface="+mn-ea"/>
                <a:cs typeface="+mn-cs"/>
              </a:rPr>
              <a:t> needed the file to run its logic was the text file actually read into </a:t>
            </a:r>
            <a:r>
              <a:rPr kumimoji="1" lang="en-US" altLang="zh-CN" sz="1200" i="1" dirty="0"/>
              <a:t>lines</a:t>
            </a:r>
            <a:r>
              <a:rPr lang="en-US" altLang="zh-CN" sz="1200" kern="1200" dirty="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kern="1200" dirty="0">
                <a:solidFill>
                  <a:schemeClr val="tx1"/>
                </a:solidFill>
                <a:latin typeface="+mn-lt"/>
                <a:ea typeface="+mn-ea"/>
                <a:cs typeface="+mn-cs"/>
              </a:rPr>
              <a:t>This brings the concept of actions and transformations.</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15</a:t>
            </a:fld>
            <a:endParaRPr kumimoji="1" lang="zh-CN" altLang="en-US"/>
          </a:p>
        </p:txBody>
      </p:sp>
    </p:spTree>
    <p:extLst>
      <p:ext uri="{BB962C8B-B14F-4D97-AF65-F5344CB8AC3E}">
        <p14:creationId xmlns:p14="http://schemas.microsoft.com/office/powerpoint/2010/main" val="60083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i="1" dirty="0"/>
              <a:t>take(5) is an action</a:t>
            </a:r>
            <a:endParaRPr kumimoji="1" lang="zh-CN" altLang="en-US" sz="1200" i="1" dirty="0"/>
          </a:p>
          <a:p>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17</a:t>
            </a:fld>
            <a:endParaRPr kumimoji="1" lang="zh-CN" altLang="en-US"/>
          </a:p>
        </p:txBody>
      </p:sp>
    </p:spTree>
    <p:extLst>
      <p:ext uri="{BB962C8B-B14F-4D97-AF65-F5344CB8AC3E}">
        <p14:creationId xmlns:p14="http://schemas.microsoft.com/office/powerpoint/2010/main" val="2257773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i="1" dirty="0"/>
              <a:t>take(5) is an action</a:t>
            </a:r>
            <a:endParaRPr kumimoji="1" lang="zh-CN" altLang="en-US" sz="1200" i="1" dirty="0"/>
          </a:p>
          <a:p>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18</a:t>
            </a:fld>
            <a:endParaRPr kumimoji="1" lang="zh-CN" altLang="en-US"/>
          </a:p>
        </p:txBody>
      </p:sp>
    </p:spTree>
    <p:extLst>
      <p:ext uri="{BB962C8B-B14F-4D97-AF65-F5344CB8AC3E}">
        <p14:creationId xmlns:p14="http://schemas.microsoft.com/office/powerpoint/2010/main" val="3212805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 y="3991335"/>
            <a:ext cx="6858000" cy="1395551"/>
          </a:xfrm>
        </p:spPr>
        <p:txBody>
          <a:bodyPr anchor="b"/>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266700" y="5386885"/>
            <a:ext cx="6858000" cy="556715"/>
          </a:xfrm>
        </p:spPr>
        <p:txBody>
          <a:bodyPr/>
          <a:lstStyle>
            <a:lvl1pPr marL="0" indent="0" algn="l">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5" name="Google Shape;11;p9">
            <a:extLst>
              <a:ext uri="{FF2B5EF4-FFF2-40B4-BE49-F238E27FC236}">
                <a16:creationId xmlns:a16="http://schemas.microsoft.com/office/drawing/2014/main" id="{F562F608-3FAF-F944-B5A5-1195B295175B}"/>
              </a:ext>
            </a:extLst>
          </p:cNvPr>
          <p:cNvPicPr preferRelativeResize="0"/>
          <p:nvPr/>
        </p:nvPicPr>
        <p:blipFill rotWithShape="1">
          <a:blip r:embed="rId2">
            <a:alphaModFix/>
          </a:blip>
          <a:srcRect/>
          <a:stretch/>
        </p:blipFill>
        <p:spPr>
          <a:xfrm>
            <a:off x="115425" y="6267274"/>
            <a:ext cx="330713" cy="440951"/>
          </a:xfrm>
          <a:prstGeom prst="rect">
            <a:avLst/>
          </a:prstGeom>
          <a:noFill/>
          <a:ln>
            <a:noFill/>
          </a:ln>
        </p:spPr>
      </p:pic>
    </p:spTree>
    <p:extLst>
      <p:ext uri="{BB962C8B-B14F-4D97-AF65-F5344CB8AC3E}">
        <p14:creationId xmlns:p14="http://schemas.microsoft.com/office/powerpoint/2010/main" val="256904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2" y="1620991"/>
            <a:ext cx="2749209"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1081798"/>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1" y="1081799"/>
            <a:ext cx="5035292" cy="2347203"/>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3667447"/>
            <a:ext cx="5035292" cy="2347203"/>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A7E0C015-0061-4141-B120-DD81D01FA98A}"/>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328198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464895"/>
            <a:ext cx="5035292" cy="832525"/>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850839"/>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45096" y="2371725"/>
            <a:ext cx="5035292" cy="3179728"/>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6858000"/>
          </a:xfrm>
        </p:spPr>
        <p:txBody>
          <a:bodyPr/>
          <a:lstStyle/>
          <a:p>
            <a:r>
              <a:rPr lang="en-US"/>
              <a:t>Click icon to add picture</a:t>
            </a:r>
          </a:p>
        </p:txBody>
      </p:sp>
      <p:pic>
        <p:nvPicPr>
          <p:cNvPr id="7" name="Google Shape;30;p13">
            <a:extLst>
              <a:ext uri="{FF2B5EF4-FFF2-40B4-BE49-F238E27FC236}">
                <a16:creationId xmlns:a16="http://schemas.microsoft.com/office/drawing/2014/main" id="{DE36E4F5-5D6D-DF48-B7A4-0AC093DE6057}"/>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2748709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5" y="1110976"/>
            <a:ext cx="4407083" cy="1363819"/>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533317"/>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24225" y="2512705"/>
            <a:ext cx="4407083" cy="3308623"/>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600200"/>
            <a:ext cx="2743200" cy="3657600"/>
          </a:xfrm>
        </p:spPr>
        <p:txBody>
          <a:bodyPr/>
          <a:lstStyle/>
          <a:p>
            <a:r>
              <a:rPr lang="en-US"/>
              <a:t>Click icon to add picture</a:t>
            </a:r>
          </a:p>
        </p:txBody>
      </p:sp>
      <p:pic>
        <p:nvPicPr>
          <p:cNvPr id="7" name="Google Shape;30;p13">
            <a:extLst>
              <a:ext uri="{FF2B5EF4-FFF2-40B4-BE49-F238E27FC236}">
                <a16:creationId xmlns:a16="http://schemas.microsoft.com/office/drawing/2014/main" id="{24FE092B-3872-D545-8104-23189B691C17}"/>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1908357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3" y="1078391"/>
            <a:ext cx="2749209" cy="1571093"/>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671110"/>
            <a:ext cx="2749454" cy="539751"/>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509757" y="1078391"/>
            <a:ext cx="2514599" cy="5000949"/>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50" y="1078393"/>
            <a:ext cx="2514599" cy="5000948"/>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0CAD2A9F-C0BE-1D4C-9CB5-9F353CB7EC5E}"/>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3851428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1081242"/>
            <a:ext cx="6591807" cy="108245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542049"/>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51107" y="2493845"/>
            <a:ext cx="3206494" cy="378668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2493845"/>
            <a:ext cx="3206494" cy="3786680"/>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EF772DB-EBED-AC4E-A6B4-D6788D3D6168}"/>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2608381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1" y="1620992"/>
            <a:ext cx="2749209" cy="1571093"/>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3187150"/>
            <a:ext cx="2749454" cy="539751"/>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248479" y="447391"/>
            <a:ext cx="5035292" cy="1571093"/>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2401603"/>
            <a:ext cx="5035292" cy="1571093"/>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4349939"/>
            <a:ext cx="5035292" cy="1571093"/>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64431A57-6760-9247-9E2A-0A0473D22C62}"/>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2789268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1081242"/>
            <a:ext cx="6466444" cy="108245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542049"/>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51107" y="2487447"/>
            <a:ext cx="2575872" cy="378668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2487447"/>
            <a:ext cx="2575872" cy="3786680"/>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2487447"/>
            <a:ext cx="2575872" cy="3786680"/>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96661309-1A64-9B40-8E09-EB7C41D02DD7}"/>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163007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361423"/>
            <a:ext cx="6466444" cy="1082453"/>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502871"/>
            <a:ext cx="2749454" cy="539751"/>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90453" y="2273718"/>
            <a:ext cx="27432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2584391"/>
            <a:ext cx="265176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36173" y="3424738"/>
            <a:ext cx="2651760" cy="2855788"/>
          </a:xfrm>
        </p:spPr>
        <p:txBody>
          <a:body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3187767" y="2273718"/>
            <a:ext cx="27432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2584391"/>
            <a:ext cx="265176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3471305"/>
            <a:ext cx="2651760" cy="2798560"/>
          </a:xfrm>
        </p:spPr>
        <p:txBody>
          <a:bodyPr/>
          <a:lstStyle/>
          <a:p>
            <a:pPr lvl="0"/>
            <a:r>
              <a:rPr lang="en-US"/>
              <a:t>Click to edit Master text styles</a:t>
            </a:r>
          </a:p>
          <a:p>
            <a:pPr lvl="1"/>
            <a:r>
              <a:rPr lang="en-US"/>
              <a:t>Second level</a:t>
            </a:r>
          </a:p>
          <a:p>
            <a:pPr lvl="2"/>
            <a:r>
              <a:rPr lang="en-US"/>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6100131" y="2273718"/>
            <a:ext cx="27432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2584391"/>
            <a:ext cx="265176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3471305"/>
            <a:ext cx="2651760" cy="2798560"/>
          </a:xfrm>
        </p:spPr>
        <p:txBody>
          <a:bodyPr/>
          <a:lstStyle/>
          <a:p>
            <a:pPr lvl="0"/>
            <a:r>
              <a:rPr lang="en-US"/>
              <a:t>Click to edit Master text styles</a:t>
            </a:r>
          </a:p>
          <a:p>
            <a:pPr lvl="1"/>
            <a:r>
              <a:rPr lang="en-US"/>
              <a:t>Second level</a:t>
            </a:r>
          </a:p>
          <a:p>
            <a:pPr lvl="2"/>
            <a:r>
              <a:rPr lang="en-US"/>
              <a:t>Third level</a:t>
            </a:r>
          </a:p>
        </p:txBody>
      </p:sp>
      <p:pic>
        <p:nvPicPr>
          <p:cNvPr id="17" name="Google Shape;30;p13">
            <a:extLst>
              <a:ext uri="{FF2B5EF4-FFF2-40B4-BE49-F238E27FC236}">
                <a16:creationId xmlns:a16="http://schemas.microsoft.com/office/drawing/2014/main" id="{4B5F8AAA-BFCE-4243-BCCA-044109B0E3F0}"/>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1567083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361423"/>
            <a:ext cx="6466444" cy="1082453"/>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502871"/>
            <a:ext cx="2749454" cy="539751"/>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90453" y="2273718"/>
            <a:ext cx="27432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2584391"/>
            <a:ext cx="265176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6" y="3587178"/>
            <a:ext cx="2027337" cy="2240820"/>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3187767" y="2273718"/>
            <a:ext cx="27432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2584391"/>
            <a:ext cx="265176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700" y="3587177"/>
            <a:ext cx="2027337" cy="2240820"/>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6100131" y="2273718"/>
            <a:ext cx="27432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2584391"/>
            <a:ext cx="265176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4" y="3587175"/>
            <a:ext cx="2027337" cy="2240820"/>
          </a:xfrm>
        </p:spPr>
        <p:txBody>
          <a:bodyPr/>
          <a:lstStyle/>
          <a:p>
            <a:r>
              <a:rPr lang="en-US"/>
              <a:t>Click icon to add picture</a:t>
            </a:r>
            <a:endParaRPr lang="en-US" dirty="0"/>
          </a:p>
        </p:txBody>
      </p:sp>
      <p:pic>
        <p:nvPicPr>
          <p:cNvPr id="20" name="Google Shape;30;p13">
            <a:extLst>
              <a:ext uri="{FF2B5EF4-FFF2-40B4-BE49-F238E27FC236}">
                <a16:creationId xmlns:a16="http://schemas.microsoft.com/office/drawing/2014/main" id="{F6FCBC8F-7CCE-2C4C-AAF7-4952D113F07E}"/>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4085904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81392"/>
            <a:ext cx="6466444" cy="1082453"/>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417981"/>
            <a:ext cx="2749454" cy="539751"/>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88454" y="2277977"/>
            <a:ext cx="2027337"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6" y="2588653"/>
            <a:ext cx="1738579"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7" y="3591434"/>
            <a:ext cx="1454497" cy="1768557"/>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2469274" y="2277975"/>
            <a:ext cx="2027337"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4" y="2591402"/>
            <a:ext cx="1738579"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5" y="3594183"/>
            <a:ext cx="1454497" cy="1768557"/>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4650094" y="2277975"/>
            <a:ext cx="2027337"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5" y="2591402"/>
            <a:ext cx="1738579"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6" y="3594183"/>
            <a:ext cx="1454497" cy="1768557"/>
          </a:xfrm>
        </p:spPr>
        <p:txBody>
          <a:bodyPr/>
          <a:lstStyle/>
          <a:p>
            <a:r>
              <a:rPr lang="en-US"/>
              <a:t>Click icon to add picture</a:t>
            </a:r>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p:nvSpPr>
        <p:spPr>
          <a:xfrm>
            <a:off x="6830913" y="2277978"/>
            <a:ext cx="2027337"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5" y="2588653"/>
            <a:ext cx="1738579"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6" y="3591434"/>
            <a:ext cx="1454497" cy="1768557"/>
          </a:xfrm>
        </p:spPr>
        <p:txBody>
          <a:bodyPr/>
          <a:lstStyle/>
          <a:p>
            <a:r>
              <a:rPr lang="en-US"/>
              <a:t>Click icon to add picture</a:t>
            </a:r>
            <a:endParaRPr lang="en-US" dirty="0"/>
          </a:p>
        </p:txBody>
      </p:sp>
      <p:pic>
        <p:nvPicPr>
          <p:cNvPr id="19" name="Google Shape;30;p13">
            <a:extLst>
              <a:ext uri="{FF2B5EF4-FFF2-40B4-BE49-F238E27FC236}">
                <a16:creationId xmlns:a16="http://schemas.microsoft.com/office/drawing/2014/main" id="{846B281D-577A-2847-8901-3BC5DDAA2F4F}"/>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363219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406843"/>
            <a:ext cx="6858000" cy="3070496"/>
          </a:xfrm>
        </p:spPr>
        <p:txBody>
          <a:bodyPr anchor="b"/>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43000" y="4489609"/>
            <a:ext cx="6858000" cy="623015"/>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6" name="Google Shape;11;p9">
            <a:extLst>
              <a:ext uri="{FF2B5EF4-FFF2-40B4-BE49-F238E27FC236}">
                <a16:creationId xmlns:a16="http://schemas.microsoft.com/office/drawing/2014/main" id="{9843B12E-2970-164E-96C4-CA89A1450BBC}"/>
              </a:ext>
            </a:extLst>
          </p:cNvPr>
          <p:cNvPicPr preferRelativeResize="0"/>
          <p:nvPr/>
        </p:nvPicPr>
        <p:blipFill rotWithShape="1">
          <a:blip r:embed="rId2">
            <a:alphaModFix/>
          </a:blip>
          <a:srcRect/>
          <a:stretch/>
        </p:blipFill>
        <p:spPr>
          <a:xfrm>
            <a:off x="115425" y="6267274"/>
            <a:ext cx="330713" cy="440951"/>
          </a:xfrm>
          <a:prstGeom prst="rect">
            <a:avLst/>
          </a:prstGeom>
          <a:noFill/>
          <a:ln>
            <a:noFill/>
          </a:ln>
        </p:spPr>
      </p:pic>
    </p:spTree>
    <p:extLst>
      <p:ext uri="{BB962C8B-B14F-4D97-AF65-F5344CB8AC3E}">
        <p14:creationId xmlns:p14="http://schemas.microsoft.com/office/powerpoint/2010/main" val="382862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sz="1400"/>
            </a:lvl1pPr>
            <a:lvl2pPr>
              <a:defRPr sz="1200"/>
            </a:lvl2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lvl1pPr>
              <a:defRPr sz="1400"/>
            </a:lvl1pPr>
            <a:lvl2pPr>
              <a:defRPr sz="1200"/>
            </a:lvl2pPr>
            <a:lvl3pPr>
              <a:defRPr sz="1100"/>
            </a:lvl3pPr>
          </a:lstStyle>
          <a:p>
            <a:pPr lvl="0"/>
            <a:r>
              <a:rPr lang="en-US"/>
              <a:t>Click to edit Master text styles</a:t>
            </a:r>
          </a:p>
          <a:p>
            <a:pPr lvl="1"/>
            <a:r>
              <a:rPr lang="en-US"/>
              <a:t>Second level</a:t>
            </a:r>
          </a:p>
          <a:p>
            <a:pPr lvl="2"/>
            <a:r>
              <a:rPr lang="en-US"/>
              <a:t>Third level</a:t>
            </a:r>
          </a:p>
        </p:txBody>
      </p:sp>
      <p:pic>
        <p:nvPicPr>
          <p:cNvPr id="9" name="Google Shape;30;p13">
            <a:extLst>
              <a:ext uri="{FF2B5EF4-FFF2-40B4-BE49-F238E27FC236}">
                <a16:creationId xmlns:a16="http://schemas.microsoft.com/office/drawing/2014/main" id="{52095448-BA23-8B4C-9877-FF23F4EB99C3}"/>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1529236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Google Shape;30;p13">
            <a:extLst>
              <a:ext uri="{FF2B5EF4-FFF2-40B4-BE49-F238E27FC236}">
                <a16:creationId xmlns:a16="http://schemas.microsoft.com/office/drawing/2014/main" id="{E74E0DDA-6146-E846-9C90-721AC3DB063A}"/>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4166458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Google Shape;30;p13">
            <a:extLst>
              <a:ext uri="{FF2B5EF4-FFF2-40B4-BE49-F238E27FC236}">
                <a16:creationId xmlns:a16="http://schemas.microsoft.com/office/drawing/2014/main" id="{EF4D445F-0EE7-E74E-B0B3-D782FE7112F1}"/>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2075772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Content Placeholder 2"/>
          <p:cNvSpPr>
            <a:spLocks noGrp="1"/>
          </p:cNvSpPr>
          <p:nvPr>
            <p:ph idx="1"/>
          </p:nvPr>
        </p:nvSpPr>
        <p:spPr>
          <a:xfrm>
            <a:off x="3887391" y="987426"/>
            <a:ext cx="4629150" cy="4873625"/>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DCDAFC0-B225-9546-961B-DC5B9BDD7484}"/>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1140693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7" name="Google Shape;30;p13">
            <a:extLst>
              <a:ext uri="{FF2B5EF4-FFF2-40B4-BE49-F238E27FC236}">
                <a16:creationId xmlns:a16="http://schemas.microsoft.com/office/drawing/2014/main" id="{EE4A9134-7030-7749-89EA-6705EE975611}"/>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212642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pic>
        <p:nvPicPr>
          <p:cNvPr id="6" name="Google Shape;11;p9">
            <a:extLst>
              <a:ext uri="{FF2B5EF4-FFF2-40B4-BE49-F238E27FC236}">
                <a16:creationId xmlns:a16="http://schemas.microsoft.com/office/drawing/2014/main" id="{42BD6F60-39BB-9B49-8AE1-7982FC4CA8D7}"/>
              </a:ext>
            </a:extLst>
          </p:cNvPr>
          <p:cNvPicPr preferRelativeResize="0"/>
          <p:nvPr/>
        </p:nvPicPr>
        <p:blipFill rotWithShape="1">
          <a:blip r:embed="rId2">
            <a:alphaModFix/>
          </a:blip>
          <a:srcRect/>
          <a:stretch/>
        </p:blipFill>
        <p:spPr>
          <a:xfrm>
            <a:off x="115425" y="6267274"/>
            <a:ext cx="330713" cy="440951"/>
          </a:xfrm>
          <a:prstGeom prst="rect">
            <a:avLst/>
          </a:prstGeom>
          <a:noFill/>
          <a:ln>
            <a:noFill/>
          </a:ln>
        </p:spPr>
      </p:pic>
    </p:spTree>
    <p:extLst>
      <p:ext uri="{BB962C8B-B14F-4D97-AF65-F5344CB8AC3E}">
        <p14:creationId xmlns:p14="http://schemas.microsoft.com/office/powerpoint/2010/main" val="248766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pic>
        <p:nvPicPr>
          <p:cNvPr id="5" name="Google Shape;19;p11">
            <a:extLst>
              <a:ext uri="{FF2B5EF4-FFF2-40B4-BE49-F238E27FC236}">
                <a16:creationId xmlns:a16="http://schemas.microsoft.com/office/drawing/2014/main" id="{56B763D1-B56A-134D-84FC-A52CB9F6A543}"/>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145081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434167"/>
            <a:ext cx="4024312" cy="539751"/>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628650" y="2111297"/>
            <a:ext cx="7886700" cy="4065667"/>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D1EBC6D6-B7A7-8349-BB7D-34239AFEBBC0}"/>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321908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976617"/>
            <a:ext cx="7886700" cy="1003801"/>
          </a:xfrm>
        </p:spPr>
        <p:txBody>
          <a:bodyPr anchor="t"/>
          <a:lstStyle>
            <a:lvl1pPr algn="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378638"/>
            <a:ext cx="4024312" cy="539751"/>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96638" y="2111297"/>
            <a:ext cx="7886700" cy="2055819"/>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4294496"/>
            <a:ext cx="9144000" cy="2563504"/>
          </a:xfrm>
        </p:spPr>
        <p:txBody>
          <a:bodyPr/>
          <a:lstStyle/>
          <a:p>
            <a:r>
              <a:rPr lang="en-US"/>
              <a:t>Click icon to add picture</a:t>
            </a:r>
          </a:p>
        </p:txBody>
      </p:sp>
    </p:spTree>
    <p:extLst>
      <p:ext uri="{BB962C8B-B14F-4D97-AF65-F5344CB8AC3E}">
        <p14:creationId xmlns:p14="http://schemas.microsoft.com/office/powerpoint/2010/main" val="129339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2" y="1081798"/>
            <a:ext cx="4023953"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542605"/>
            <a:ext cx="4024312"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89021" y="2756452"/>
            <a:ext cx="8303872" cy="3420512"/>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960ADD97-4AD0-0A42-9114-EBC9F2ED4788}"/>
              </a:ext>
            </a:extLst>
          </p:cNvPr>
          <p:cNvPicPr preferRelativeResize="0"/>
          <p:nvPr/>
        </p:nvPicPr>
        <p:blipFill rotWithShape="1">
          <a:blip r:embed="rId2">
            <a:alphaModFix/>
          </a:blip>
          <a:srcRect/>
          <a:stretch/>
        </p:blipFill>
        <p:spPr>
          <a:xfrm>
            <a:off x="8692894" y="6280526"/>
            <a:ext cx="330713" cy="440951"/>
          </a:xfrm>
          <a:prstGeom prst="rect">
            <a:avLst/>
          </a:prstGeom>
          <a:noFill/>
          <a:ln>
            <a:noFill/>
          </a:ln>
        </p:spPr>
      </p:pic>
    </p:spTree>
    <p:extLst>
      <p:ext uri="{BB962C8B-B14F-4D97-AF65-F5344CB8AC3E}">
        <p14:creationId xmlns:p14="http://schemas.microsoft.com/office/powerpoint/2010/main" val="426902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2" y="1174027"/>
            <a:ext cx="2749209"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634834"/>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1" y="634834"/>
            <a:ext cx="5035292" cy="2794167"/>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4294496"/>
            <a:ext cx="9144000" cy="2563504"/>
          </a:xfrm>
        </p:spPr>
        <p:txBody>
          <a:bodyPr/>
          <a:lstStyle/>
          <a:p>
            <a:r>
              <a:rPr lang="en-US"/>
              <a:t>Click icon to add picture</a:t>
            </a:r>
          </a:p>
        </p:txBody>
      </p:sp>
    </p:spTree>
    <p:extLst>
      <p:ext uri="{BB962C8B-B14F-4D97-AF65-F5344CB8AC3E}">
        <p14:creationId xmlns:p14="http://schemas.microsoft.com/office/powerpoint/2010/main" val="290399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3586056"/>
            <a:ext cx="2749209"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3046863"/>
            <a:ext cx="2749454"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0" y="3046863"/>
            <a:ext cx="5035292" cy="2794167"/>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2563504"/>
          </a:xfrm>
        </p:spPr>
        <p:txBody>
          <a:bodyPr/>
          <a:lstStyle/>
          <a:p>
            <a:r>
              <a:rPr lang="en-US"/>
              <a:t>Click icon to add picture</a:t>
            </a:r>
          </a:p>
        </p:txBody>
      </p:sp>
      <p:pic>
        <p:nvPicPr>
          <p:cNvPr id="7" name="Google Shape;15;p10">
            <a:extLst>
              <a:ext uri="{FF2B5EF4-FFF2-40B4-BE49-F238E27FC236}">
                <a16:creationId xmlns:a16="http://schemas.microsoft.com/office/drawing/2014/main" id="{8A3194B9-CC43-E546-A5E4-9AD4D155F1B3}"/>
              </a:ext>
            </a:extLst>
          </p:cNvPr>
          <p:cNvPicPr preferRelativeResize="0"/>
          <p:nvPr/>
        </p:nvPicPr>
        <p:blipFill rotWithShape="1">
          <a:blip r:embed="rId2">
            <a:alphaModFix/>
          </a:blip>
          <a:srcRect/>
          <a:stretch/>
        </p:blipFill>
        <p:spPr>
          <a:xfrm>
            <a:off x="115425" y="6267274"/>
            <a:ext cx="330713" cy="440951"/>
          </a:xfrm>
          <a:prstGeom prst="rect">
            <a:avLst/>
          </a:prstGeom>
          <a:noFill/>
          <a:ln>
            <a:noFill/>
          </a:ln>
        </p:spPr>
      </p:pic>
    </p:spTree>
    <p:extLst>
      <p:ext uri="{BB962C8B-B14F-4D97-AF65-F5344CB8AC3E}">
        <p14:creationId xmlns:p14="http://schemas.microsoft.com/office/powerpoint/2010/main" val="271623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00380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72127"/>
            <a:ext cx="7886700" cy="46048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TextBox 3">
            <a:extLst>
              <a:ext uri="{FF2B5EF4-FFF2-40B4-BE49-F238E27FC236}">
                <a16:creationId xmlns:a16="http://schemas.microsoft.com/office/drawing/2014/main" id="{4B9C6A4C-6C9C-1247-9E17-AAB2A147EAAC}"/>
              </a:ext>
            </a:extLst>
          </p:cNvPr>
          <p:cNvSpPr txBox="1"/>
          <p:nvPr/>
        </p:nvSpPr>
        <p:spPr>
          <a:xfrm>
            <a:off x="1539434" y="725346"/>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532644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685800" rtl="0" eaLnBrk="1" latinLnBrk="0" hangingPunct="1">
        <a:lnSpc>
          <a:spcPct val="90000"/>
        </a:lnSpc>
        <a:spcBef>
          <a:spcPct val="0"/>
        </a:spcBef>
        <a:buNone/>
        <a:defRPr sz="32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www-bcf.usc.edu/~minlanyu/teach/csci599-fall12/papers/nsdi_spark.pdf"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hyperlink" Target="http://www.kdnuggets.com/2015/11/introduction-spark-python.html" TargetMode="External"/><Relationship Id="rId4" Type="http://schemas.openxmlformats.org/officeDocument/2006/relationships/hyperlink" Target="https://www.dezyre.com/apache-spark-tutorial/pyspark-tutoria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319995"/>
            <a:ext cx="7772400" cy="2193226"/>
          </a:xfrm>
        </p:spPr>
        <p:txBody>
          <a:bodyPr>
            <a:normAutofit fontScale="90000"/>
          </a:bodyPr>
          <a:lstStyle/>
          <a:p>
            <a:r>
              <a:rPr lang="en-US" altLang="zh-CN" sz="4000" dirty="0"/>
              <a:t>Introduction to PySpark</a:t>
            </a:r>
            <a:br>
              <a:rPr lang="en-US" altLang="zh-CN" sz="4000" dirty="0"/>
            </a:br>
            <a:br>
              <a:rPr lang="en-US" altLang="zh-CN" sz="4000" dirty="0"/>
            </a:br>
            <a:r>
              <a:rPr lang="en-US" altLang="zh-CN" sz="4000" dirty="0"/>
              <a:t>PySpark = { Python + Spark }</a:t>
            </a:r>
            <a:br>
              <a:rPr lang="en-US" altLang="zh-CN" sz="4000" dirty="0"/>
            </a:br>
            <a:endParaRPr kumimoji="1" lang="zh-CN" altLang="en-US" sz="4000" dirty="0"/>
          </a:p>
        </p:txBody>
      </p:sp>
      <p:sp>
        <p:nvSpPr>
          <p:cNvPr id="3" name="副标题 2"/>
          <p:cNvSpPr>
            <a:spLocks noGrp="1"/>
          </p:cNvSpPr>
          <p:nvPr>
            <p:ph type="subTitle" idx="1"/>
          </p:nvPr>
        </p:nvSpPr>
        <p:spPr>
          <a:xfrm>
            <a:off x="830179" y="4126831"/>
            <a:ext cx="6400800" cy="1090863"/>
          </a:xfrm>
        </p:spPr>
        <p:txBody>
          <a:bodyPr/>
          <a:lstStyle/>
          <a:p>
            <a:r>
              <a:rPr lang="en-US" altLang="zh-CN" sz="2400" dirty="0"/>
              <a:t>Mahmoud (Max) Parsian</a:t>
            </a:r>
          </a:p>
          <a:p>
            <a:r>
              <a:rPr lang="en-US" altLang="zh-CN" sz="1600" dirty="0"/>
              <a:t>Ph.D. in Computer Science</a:t>
            </a:r>
            <a:endParaRPr kumimoji="1" lang="zh-CN" altLang="en-US" sz="1600" dirty="0"/>
          </a:p>
        </p:txBody>
      </p:sp>
    </p:spTree>
    <p:extLst>
      <p:ext uri="{BB962C8B-B14F-4D97-AF65-F5344CB8AC3E}">
        <p14:creationId xmlns:p14="http://schemas.microsoft.com/office/powerpoint/2010/main" val="391395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4742"/>
            <a:ext cx="8229600" cy="932895"/>
          </a:xfrm>
        </p:spPr>
        <p:txBody>
          <a:bodyPr>
            <a:normAutofit fontScale="90000"/>
          </a:bodyPr>
          <a:lstStyle/>
          <a:p>
            <a:pPr algn="l"/>
            <a:r>
              <a:rPr lang="en-US" altLang="zh-CN" b="1" dirty="0"/>
              <a:t>PySpark shell</a:t>
            </a:r>
            <a:br>
              <a:rPr lang="en-US" altLang="zh-CN" dirty="0"/>
            </a:br>
            <a:endParaRPr kumimoji="1" lang="zh-CN" altLang="en-US" dirty="0"/>
          </a:p>
        </p:txBody>
      </p:sp>
      <p:pic>
        <p:nvPicPr>
          <p:cNvPr id="5" name="Content Placeholder 4" descr="Text, letter&#10;&#10;Description automatically generated">
            <a:extLst>
              <a:ext uri="{FF2B5EF4-FFF2-40B4-BE49-F238E27FC236}">
                <a16:creationId xmlns:a16="http://schemas.microsoft.com/office/drawing/2014/main" id="{E34967C8-05B1-5044-8E7A-A53D5540A840}"/>
              </a:ext>
            </a:extLst>
          </p:cNvPr>
          <p:cNvPicPr>
            <a:picLocks noGrp="1" noChangeAspect="1"/>
          </p:cNvPicPr>
          <p:nvPr>
            <p:ph idx="1"/>
          </p:nvPr>
        </p:nvPicPr>
        <p:blipFill>
          <a:blip r:embed="rId3"/>
          <a:stretch>
            <a:fillRect/>
          </a:stretch>
        </p:blipFill>
        <p:spPr>
          <a:xfrm>
            <a:off x="1276541" y="1571625"/>
            <a:ext cx="6590918" cy="4605338"/>
          </a:xfrm>
        </p:spPr>
      </p:pic>
    </p:spTree>
    <p:extLst>
      <p:ext uri="{BB962C8B-B14F-4D97-AF65-F5344CB8AC3E}">
        <p14:creationId xmlns:p14="http://schemas.microsoft.com/office/powerpoint/2010/main" val="89962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5011"/>
            <a:ext cx="8229600" cy="986589"/>
          </a:xfrm>
        </p:spPr>
        <p:txBody>
          <a:bodyPr>
            <a:normAutofit fontScale="90000"/>
          </a:bodyPr>
          <a:lstStyle/>
          <a:p>
            <a:pPr algn="l"/>
            <a:br>
              <a:rPr lang="en-US" altLang="zh-CN" b="1" dirty="0"/>
            </a:br>
            <a:r>
              <a:rPr lang="en-US" altLang="zh-CN" b="1" dirty="0"/>
              <a:t>$SPARK_HOME/bin/spark-submit</a:t>
            </a:r>
            <a:br>
              <a:rPr lang="en-US" altLang="zh-CN" dirty="0"/>
            </a:br>
            <a:endParaRPr kumimoji="1" lang="zh-CN" altLang="en-US" dirty="0"/>
          </a:p>
        </p:txBody>
      </p:sp>
      <p:sp>
        <p:nvSpPr>
          <p:cNvPr id="4" name="Content Placeholder 3">
            <a:extLst>
              <a:ext uri="{FF2B5EF4-FFF2-40B4-BE49-F238E27FC236}">
                <a16:creationId xmlns:a16="http://schemas.microsoft.com/office/drawing/2014/main" id="{F8D9DAF4-3700-0546-A0A5-E3BCE73FA35C}"/>
              </a:ext>
            </a:extLst>
          </p:cNvPr>
          <p:cNvSpPr>
            <a:spLocks noGrp="1"/>
          </p:cNvSpPr>
          <p:nvPr>
            <p:ph idx="1"/>
          </p:nvPr>
        </p:nvSpPr>
        <p:spPr>
          <a:xfrm>
            <a:off x="859316" y="1179096"/>
            <a:ext cx="8130448" cy="4947068"/>
          </a:xfrm>
        </p:spPr>
        <p:txBody>
          <a:bodyPr>
            <a:normAutofit fontScale="92500" lnSpcReduction="10000"/>
          </a:bodyPr>
          <a:lstStyle/>
          <a:p>
            <a:pPr marL="0" indent="0">
              <a:buNone/>
            </a:pPr>
            <a:r>
              <a:rPr lang="en-US" sz="2400" dirty="0">
                <a:latin typeface="Consolas" panose="020B0609020204030204" pitchFamily="49" charset="0"/>
                <a:cs typeface="Consolas" panose="020B0609020204030204" pitchFamily="49" charset="0"/>
              </a:rPr>
              <a:t>export SPARK_HOME=&lt;spark-installed-</a:t>
            </a:r>
            <a:r>
              <a:rPr lang="en-US" sz="2400" dirty="0" err="1">
                <a:latin typeface="Consolas" panose="020B0609020204030204" pitchFamily="49" charset="0"/>
                <a:cs typeface="Consolas" panose="020B0609020204030204" pitchFamily="49" charset="0"/>
              </a:rPr>
              <a:t>dir</a:t>
            </a:r>
            <a:r>
              <a:rPr lang="en-US" sz="2400" dirty="0">
                <a:latin typeface="Consolas" panose="020B0609020204030204" pitchFamily="49" charset="0"/>
                <a:cs typeface="Consolas" panose="020B0609020204030204" pitchFamily="49" charset="0"/>
              </a:rPr>
              <a:t>&gt;</a:t>
            </a:r>
          </a:p>
          <a:p>
            <a:pPr marL="0" indent="0">
              <a:buNone/>
            </a:pPr>
            <a:r>
              <a:rPr lang="en-US" sz="2400" dirty="0">
                <a:latin typeface="Consolas" panose="020B0609020204030204" pitchFamily="49" charset="0"/>
                <a:cs typeface="Consolas" panose="020B0609020204030204" pitchFamily="49" charset="0"/>
              </a:rPr>
              <a:t>$SPARK_HOME/bin/spark-submit </a:t>
            </a:r>
            <a:r>
              <a:rPr lang="en-US" sz="2400" dirty="0">
                <a:solidFill>
                  <a:srgbClr val="002060"/>
                </a:solidFill>
                <a:latin typeface="Consolas" panose="020B0609020204030204" pitchFamily="49" charset="0"/>
                <a:cs typeface="Consolas" panose="020B0609020204030204" pitchFamily="49" charset="0"/>
              </a:rPr>
              <a:t>&lt;prog&gt; </a:t>
            </a:r>
            <a:r>
              <a:rPr lang="en-US" sz="2400" dirty="0">
                <a:solidFill>
                  <a:srgbClr val="0070C0"/>
                </a:solidFill>
                <a:latin typeface="Consolas" panose="020B0609020204030204" pitchFamily="49" charset="0"/>
                <a:cs typeface="Consolas" panose="020B0609020204030204" pitchFamily="49" charset="0"/>
              </a:rPr>
              <a:t>&lt;parameters&gt;</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t>where, </a:t>
            </a:r>
          </a:p>
          <a:p>
            <a:r>
              <a:rPr lang="en-US" sz="2400" dirty="0">
                <a:solidFill>
                  <a:srgbClr val="002060"/>
                </a:solidFill>
              </a:rPr>
              <a:t>&lt;prog&gt; </a:t>
            </a:r>
            <a:r>
              <a:rPr lang="en-US" sz="2400" dirty="0"/>
              <a:t>is your PySpark program (such as </a:t>
            </a:r>
            <a:r>
              <a:rPr lang="en-US" sz="2400" dirty="0" err="1"/>
              <a:t>my_prog.py</a:t>
            </a:r>
            <a:r>
              <a:rPr lang="en-US" sz="2400" dirty="0"/>
              <a:t>)</a:t>
            </a:r>
          </a:p>
          <a:p>
            <a:r>
              <a:rPr lang="en-US" sz="2400" dirty="0">
                <a:solidFill>
                  <a:srgbClr val="0070C0"/>
                </a:solidFill>
              </a:rPr>
              <a:t>&lt;parameters&gt; </a:t>
            </a:r>
            <a:r>
              <a:rPr lang="en-US" sz="2400" dirty="0"/>
              <a:t>are program parameters</a:t>
            </a:r>
          </a:p>
          <a:p>
            <a:endParaRPr lang="en-US" sz="2400" dirty="0"/>
          </a:p>
          <a:p>
            <a:pPr marL="0" indent="0">
              <a:buNone/>
            </a:pPr>
            <a:r>
              <a:rPr lang="en-US" sz="2400" b="1" u="sng" dirty="0"/>
              <a:t>Example:</a:t>
            </a:r>
          </a:p>
          <a:p>
            <a:pPr marL="0" indent="0">
              <a:buNone/>
            </a:pPr>
            <a:r>
              <a:rPr lang="en-US" sz="2000" dirty="0">
                <a:latin typeface="Consolas" panose="020B0609020204030204" pitchFamily="49" charset="0"/>
                <a:cs typeface="Consolas" panose="020B0609020204030204" pitchFamily="49" charset="0"/>
              </a:rPr>
              <a:t>INPUT_PATH=“s3://</a:t>
            </a:r>
            <a:r>
              <a:rPr lang="en-US" sz="2000" dirty="0" err="1">
                <a:latin typeface="Consolas" panose="020B0609020204030204" pitchFamily="49" charset="0"/>
                <a:cs typeface="Consolas" panose="020B0609020204030204" pitchFamily="49" charset="0"/>
              </a:rPr>
              <a:t>my_bucket</a:t>
            </a:r>
            <a:r>
              <a:rPr lang="en-US" sz="2000" dirty="0">
                <a:latin typeface="Consolas" panose="020B0609020204030204" pitchFamily="49" charset="0"/>
                <a:cs typeface="Consolas" panose="020B0609020204030204" pitchFamily="49" charset="0"/>
              </a:rPr>
              <a:t>/project7/data/”</a:t>
            </a:r>
          </a:p>
          <a:p>
            <a:pPr marL="0" indent="0">
              <a:buNone/>
            </a:pPr>
            <a:r>
              <a:rPr lang="en-US" sz="2000" dirty="0">
                <a:latin typeface="Consolas" panose="020B0609020204030204" pitchFamily="49" charset="0"/>
                <a:cs typeface="Consolas" panose="020B0609020204030204" pitchFamily="49" charset="0"/>
              </a:rPr>
              <a:t>OUTPUT_PATH=“s3://</a:t>
            </a:r>
            <a:r>
              <a:rPr lang="en-US" sz="2000" dirty="0" err="1">
                <a:latin typeface="Consolas" panose="020B0609020204030204" pitchFamily="49" charset="0"/>
                <a:cs typeface="Consolas" panose="020B0609020204030204" pitchFamily="49" charset="0"/>
              </a:rPr>
              <a:t>my_bucket</a:t>
            </a:r>
            <a:r>
              <a:rPr lang="en-US" sz="2000" dirty="0">
                <a:latin typeface="Consolas" panose="020B0609020204030204" pitchFamily="49" charset="0"/>
                <a:cs typeface="Consolas" panose="020B0609020204030204" pitchFamily="49" charset="0"/>
              </a:rPr>
              <a:t>/project7/output/”</a:t>
            </a:r>
          </a:p>
          <a:p>
            <a:pPr marL="0" indent="0">
              <a:buNone/>
            </a:pPr>
            <a:r>
              <a:rPr lang="en-US" sz="1900" dirty="0">
                <a:latin typeface="Consolas" panose="020B0609020204030204" pitchFamily="49" charset="0"/>
                <a:cs typeface="Consolas" panose="020B0609020204030204" pitchFamily="49" charset="0"/>
              </a:rPr>
              <a:t>$SPARK_HOME/bin/spark-submit --verbose</a:t>
            </a:r>
          </a:p>
          <a:p>
            <a:pPr marL="0" indent="0">
              <a:buNone/>
            </a:pPr>
            <a:r>
              <a:rPr lang="en-US" sz="1900" dirty="0">
                <a:latin typeface="Consolas" panose="020B0609020204030204" pitchFamily="49" charset="0"/>
                <a:cs typeface="Consolas" panose="020B0609020204030204" pitchFamily="49" charset="0"/>
              </a:rPr>
              <a:t>	</a:t>
            </a:r>
            <a:r>
              <a:rPr lang="en-US" sz="1900" dirty="0" err="1">
                <a:latin typeface="Consolas" panose="020B0609020204030204" pitchFamily="49" charset="0"/>
                <a:cs typeface="Consolas" panose="020B0609020204030204" pitchFamily="49" charset="0"/>
              </a:rPr>
              <a:t>my_prog.py</a:t>
            </a:r>
            <a:r>
              <a:rPr lang="en-US" sz="19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${INPUT_PATH} ${OUTPUT_PATH}</a:t>
            </a:r>
            <a:endParaRPr lang="en-US" sz="17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9595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p:txBody>
          <a:bodyPr/>
          <a:lstStyle/>
          <a:p>
            <a:r>
              <a:rPr lang="en-US" dirty="0"/>
              <a:t>Data Partitioning</a:t>
            </a:r>
          </a:p>
        </p:txBody>
      </p:sp>
      <p:sp>
        <p:nvSpPr>
          <p:cNvPr id="3" name="Content Placeholder 2">
            <a:extLst>
              <a:ext uri="{FF2B5EF4-FFF2-40B4-BE49-F238E27FC236}">
                <a16:creationId xmlns:a16="http://schemas.microsoft.com/office/drawing/2014/main" id="{54EA627A-41D1-43B3-9AF8-C7AAA1B78BB0}"/>
              </a:ext>
            </a:extLst>
          </p:cNvPr>
          <p:cNvSpPr>
            <a:spLocks noGrp="1"/>
          </p:cNvSpPr>
          <p:nvPr>
            <p:ph idx="1"/>
          </p:nvPr>
        </p:nvSpPr>
        <p:spPr>
          <a:xfrm>
            <a:off x="628650" y="1397385"/>
            <a:ext cx="3724081" cy="4125110"/>
          </a:xfrm>
        </p:spPr>
        <p:txBody>
          <a:bodyPr>
            <a:normAutofit/>
          </a:bodyPr>
          <a:lstStyle/>
          <a:p>
            <a:r>
              <a:rPr lang="en-US" sz="1800" dirty="0"/>
              <a:t>Spark breaks data into chunks, or a group of rows</a:t>
            </a:r>
          </a:p>
          <a:p>
            <a:r>
              <a:rPr lang="en-US" sz="1800" b="1" dirty="0"/>
              <a:t>Parallelism:</a:t>
            </a:r>
            <a:r>
              <a:rPr lang="en-US" sz="1800" dirty="0"/>
              <a:t> Groups of data (chunks) on multiple cluster nodes simultaneously</a:t>
            </a:r>
          </a:p>
          <a:p>
            <a:r>
              <a:rPr lang="en-US" sz="1800" dirty="0"/>
              <a:t>Processing data in smaller chunks allows you to process larger data sets more quickly</a:t>
            </a:r>
          </a:p>
          <a:p>
            <a:r>
              <a:rPr lang="en-US" sz="1800" dirty="0"/>
              <a:t>Can scale from 1 to thousands of executors based on data size</a:t>
            </a:r>
          </a:p>
        </p:txBody>
      </p:sp>
      <p:pic>
        <p:nvPicPr>
          <p:cNvPr id="2050" name="Picture 2" descr="Ideal Partitioning Diagram">
            <a:extLst>
              <a:ext uri="{FF2B5EF4-FFF2-40B4-BE49-F238E27FC236}">
                <a16:creationId xmlns:a16="http://schemas.microsoft.com/office/drawing/2014/main" id="{9FD7AD0B-3852-4AD3-9BAF-67149D6A2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527" y="1743634"/>
            <a:ext cx="3200400" cy="1457325"/>
          </a:xfrm>
          <a:prstGeom prst="rect">
            <a:avLst/>
          </a:prstGeom>
          <a:noFill/>
          <a:ln>
            <a:solidFill>
              <a:schemeClr val="bg2">
                <a:lumMod val="25000"/>
              </a:schemeClr>
            </a:solidFill>
          </a:ln>
          <a:extLst>
            <a:ext uri="{909E8E84-426E-40DD-AFC4-6F175D3DCCD1}">
              <a14:hiddenFill xmlns:a14="http://schemas.microsoft.com/office/drawing/2010/main">
                <a:solidFill>
                  <a:srgbClr val="FFFFFF"/>
                </a:solidFill>
              </a14:hiddenFill>
            </a:ext>
          </a:extLst>
        </p:spPr>
      </p:pic>
      <p:pic>
        <p:nvPicPr>
          <p:cNvPr id="2052" name="Picture 4" descr="Ideal Partitioning Diagram">
            <a:extLst>
              <a:ext uri="{FF2B5EF4-FFF2-40B4-BE49-F238E27FC236}">
                <a16:creationId xmlns:a16="http://schemas.microsoft.com/office/drawing/2014/main" id="{C97D66E0-3EC4-4423-B418-0330CDCDC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527" y="3831674"/>
            <a:ext cx="3200400" cy="1334125"/>
          </a:xfrm>
          <a:prstGeom prst="rect">
            <a:avLst/>
          </a:prstGeom>
          <a:noFill/>
          <a:ln>
            <a:solidFill>
              <a:schemeClr val="bg2">
                <a:lumMod val="25000"/>
              </a:schemeClr>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1B3548-0023-4FD9-927A-F5CDE9CEAF7D}"/>
              </a:ext>
            </a:extLst>
          </p:cNvPr>
          <p:cNvSpPr txBox="1"/>
          <p:nvPr/>
        </p:nvSpPr>
        <p:spPr>
          <a:xfrm>
            <a:off x="5517101" y="1397385"/>
            <a:ext cx="2271251" cy="369332"/>
          </a:xfrm>
          <a:prstGeom prst="rect">
            <a:avLst/>
          </a:prstGeom>
          <a:noFill/>
        </p:spPr>
        <p:txBody>
          <a:bodyPr wrap="square" rtlCol="0">
            <a:spAutoFit/>
          </a:bodyPr>
          <a:lstStyle/>
          <a:p>
            <a:pPr algn="ctr"/>
            <a:r>
              <a:rPr lang="en-US" b="1" dirty="0"/>
              <a:t>Ideal</a:t>
            </a:r>
          </a:p>
        </p:txBody>
      </p:sp>
      <p:sp>
        <p:nvSpPr>
          <p:cNvPr id="9" name="TextBox 8">
            <a:extLst>
              <a:ext uri="{FF2B5EF4-FFF2-40B4-BE49-F238E27FC236}">
                <a16:creationId xmlns:a16="http://schemas.microsoft.com/office/drawing/2014/main" id="{0E8D0CE1-C7C3-41C5-B324-D2233A4DC609}"/>
              </a:ext>
            </a:extLst>
          </p:cNvPr>
          <p:cNvSpPr txBox="1"/>
          <p:nvPr/>
        </p:nvSpPr>
        <p:spPr>
          <a:xfrm>
            <a:off x="5517100" y="3485425"/>
            <a:ext cx="2271251" cy="369332"/>
          </a:xfrm>
          <a:prstGeom prst="rect">
            <a:avLst/>
          </a:prstGeom>
          <a:noFill/>
        </p:spPr>
        <p:txBody>
          <a:bodyPr wrap="square" rtlCol="0">
            <a:spAutoFit/>
          </a:bodyPr>
          <a:lstStyle/>
          <a:p>
            <a:pPr algn="ctr"/>
            <a:r>
              <a:rPr lang="en-US" b="1" dirty="0"/>
              <a:t>Reality</a:t>
            </a:r>
          </a:p>
        </p:txBody>
      </p:sp>
    </p:spTree>
    <p:extLst>
      <p:ext uri="{BB962C8B-B14F-4D97-AF65-F5344CB8AC3E}">
        <p14:creationId xmlns:p14="http://schemas.microsoft.com/office/powerpoint/2010/main" val="278351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br>
              <a:rPr lang="en-US" altLang="zh-CN" dirty="0"/>
            </a:br>
            <a:r>
              <a:rPr lang="en-US" altLang="zh-CN" b="1" dirty="0" err="1"/>
              <a:t>SparkContext</a:t>
            </a:r>
            <a:r>
              <a:rPr lang="en-US" altLang="zh-CN" b="1" dirty="0"/>
              <a:t> </a:t>
            </a:r>
            <a:br>
              <a:rPr lang="en-US" altLang="zh-CN" dirty="0"/>
            </a:br>
            <a:endParaRPr kumimoji="1" lang="zh-CN" altLang="en-US" dirty="0"/>
          </a:p>
        </p:txBody>
      </p:sp>
      <p:sp>
        <p:nvSpPr>
          <p:cNvPr id="3" name="内容占位符 2"/>
          <p:cNvSpPr>
            <a:spLocks noGrp="1"/>
          </p:cNvSpPr>
          <p:nvPr>
            <p:ph idx="1"/>
          </p:nvPr>
        </p:nvSpPr>
        <p:spPr>
          <a:xfrm>
            <a:off x="213650" y="1269692"/>
            <a:ext cx="8229600" cy="4525963"/>
          </a:xfrm>
        </p:spPr>
        <p:txBody>
          <a:bodyPr>
            <a:normAutofit/>
          </a:bodyPr>
          <a:lstStyle/>
          <a:p>
            <a:r>
              <a:rPr lang="en-US" altLang="zh-CN" sz="2400" dirty="0" err="1"/>
              <a:t>SparkContext</a:t>
            </a:r>
            <a:r>
              <a:rPr lang="en-US" altLang="zh-CN" sz="2400" dirty="0"/>
              <a:t> is the object that manages the connection to the clusters in Spark and coordinates running processes on the clusters themselves. </a:t>
            </a:r>
          </a:p>
          <a:p>
            <a:r>
              <a:rPr lang="en-US" altLang="zh-CN" sz="2400" dirty="0" err="1"/>
              <a:t>SparkContext</a:t>
            </a:r>
            <a:r>
              <a:rPr lang="en-US" altLang="zh-CN" sz="2400" dirty="0"/>
              <a:t> connects to cluster managers, which manage the actual executors</a:t>
            </a:r>
          </a:p>
        </p:txBody>
      </p:sp>
      <p:pic>
        <p:nvPicPr>
          <p:cNvPr id="4" name="图片 3" descr="cluster-overvie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550" y="3224463"/>
            <a:ext cx="6781800" cy="3154362"/>
          </a:xfrm>
          <a:prstGeom prst="rect">
            <a:avLst/>
          </a:prstGeom>
        </p:spPr>
      </p:pic>
    </p:spTree>
    <p:extLst>
      <p:ext uri="{BB962C8B-B14F-4D97-AF65-F5344CB8AC3E}">
        <p14:creationId xmlns:p14="http://schemas.microsoft.com/office/powerpoint/2010/main" val="337161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a:xfrm>
            <a:off x="628650" y="365126"/>
            <a:ext cx="7886700" cy="891007"/>
          </a:xfrm>
        </p:spPr>
        <p:txBody>
          <a:bodyPr/>
          <a:lstStyle/>
          <a:p>
            <a:r>
              <a:rPr lang="en-US" dirty="0"/>
              <a:t>Spark Architecture</a:t>
            </a:r>
          </a:p>
        </p:txBody>
      </p:sp>
      <p:sp>
        <p:nvSpPr>
          <p:cNvPr id="3" name="Content Placeholder 2">
            <a:extLst>
              <a:ext uri="{FF2B5EF4-FFF2-40B4-BE49-F238E27FC236}">
                <a16:creationId xmlns:a16="http://schemas.microsoft.com/office/drawing/2014/main" id="{54EA627A-41D1-43B3-9AF8-C7AAA1B78BB0}"/>
              </a:ext>
            </a:extLst>
          </p:cNvPr>
          <p:cNvSpPr>
            <a:spLocks noGrp="1"/>
          </p:cNvSpPr>
          <p:nvPr>
            <p:ph idx="1"/>
          </p:nvPr>
        </p:nvSpPr>
        <p:spPr>
          <a:xfrm>
            <a:off x="628650" y="1347537"/>
            <a:ext cx="4041335" cy="4254330"/>
          </a:xfrm>
        </p:spPr>
        <p:txBody>
          <a:bodyPr>
            <a:normAutofit fontScale="85000" lnSpcReduction="10000"/>
          </a:bodyPr>
          <a:lstStyle/>
          <a:p>
            <a:r>
              <a:rPr lang="en-US" dirty="0"/>
              <a:t>Spark Driver</a:t>
            </a:r>
          </a:p>
          <a:p>
            <a:pPr lvl="1"/>
            <a:r>
              <a:rPr lang="en-US" dirty="0"/>
              <a:t>Converts user applications to smaller execution “tasks”</a:t>
            </a:r>
          </a:p>
          <a:p>
            <a:pPr lvl="1"/>
            <a:r>
              <a:rPr lang="en-US" dirty="0"/>
              <a:t>Schedules tasks on clusters</a:t>
            </a:r>
          </a:p>
          <a:p>
            <a:r>
              <a:rPr lang="en-US" dirty="0"/>
              <a:t>Cluster Manager</a:t>
            </a:r>
          </a:p>
          <a:p>
            <a:pPr lvl="1"/>
            <a:r>
              <a:rPr lang="en-US" dirty="0"/>
              <a:t>Manages and allocates resources to cluster nodes</a:t>
            </a:r>
          </a:p>
          <a:p>
            <a:r>
              <a:rPr lang="en-US" dirty="0"/>
              <a:t>Worker Nodes</a:t>
            </a:r>
          </a:p>
          <a:p>
            <a:pPr lvl="1"/>
            <a:r>
              <a:rPr lang="en-US" dirty="0"/>
              <a:t>Runs application code in the cluster</a:t>
            </a:r>
          </a:p>
          <a:p>
            <a:r>
              <a:rPr lang="en-US" dirty="0"/>
              <a:t>Spark Executor</a:t>
            </a:r>
          </a:p>
          <a:p>
            <a:pPr lvl="1"/>
            <a:r>
              <a:rPr lang="en-US" dirty="0"/>
              <a:t>Executes tasks on each worker node</a:t>
            </a:r>
          </a:p>
          <a:p>
            <a:pPr lvl="1"/>
            <a:r>
              <a:rPr lang="en-US" dirty="0"/>
              <a:t>Communicates with the driver program</a:t>
            </a:r>
          </a:p>
          <a:p>
            <a:pPr lvl="1"/>
            <a:r>
              <a:rPr lang="en-US" dirty="0"/>
              <a:t>Keeps data in memory or disk storage</a:t>
            </a:r>
          </a:p>
          <a:p>
            <a:r>
              <a:rPr lang="en-US" dirty="0"/>
              <a:t>Task</a:t>
            </a:r>
          </a:p>
          <a:p>
            <a:pPr lvl="1"/>
            <a:r>
              <a:rPr lang="en-US" dirty="0"/>
              <a:t>A unit of work sent to one executor</a:t>
            </a:r>
          </a:p>
        </p:txBody>
      </p:sp>
      <p:pic>
        <p:nvPicPr>
          <p:cNvPr id="1026" name="Picture 2" descr="Spark cluster components">
            <a:extLst>
              <a:ext uri="{FF2B5EF4-FFF2-40B4-BE49-F238E27FC236}">
                <a16:creationId xmlns:a16="http://schemas.microsoft.com/office/drawing/2014/main" id="{07E72202-0629-4D22-A3DE-F26BA6354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985" y="1467853"/>
            <a:ext cx="4271657" cy="3633535"/>
          </a:xfrm>
          <a:prstGeom prst="rect">
            <a:avLst/>
          </a:prstGeom>
          <a:noFill/>
          <a:ln>
            <a:solidFill>
              <a:schemeClr val="bg2">
                <a:lumMod val="2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026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br>
              <a:rPr lang="en-US" altLang="zh-CN" dirty="0"/>
            </a:br>
            <a:r>
              <a:rPr lang="en-US" altLang="zh-CN" b="1" dirty="0"/>
              <a:t>Resilient Distributed Datasets (RDD) </a:t>
            </a:r>
            <a:br>
              <a:rPr lang="en-US" altLang="zh-CN" dirty="0"/>
            </a:br>
            <a:endParaRPr kumimoji="1" lang="zh-CN" altLang="en-US" dirty="0"/>
          </a:p>
        </p:txBody>
      </p:sp>
      <p:sp>
        <p:nvSpPr>
          <p:cNvPr id="3" name="内容占位符 2"/>
          <p:cNvSpPr>
            <a:spLocks noGrp="1"/>
          </p:cNvSpPr>
          <p:nvPr>
            <p:ph idx="1"/>
          </p:nvPr>
        </p:nvSpPr>
        <p:spPr>
          <a:xfrm>
            <a:off x="457199" y="1022684"/>
            <a:ext cx="8400362" cy="5103479"/>
          </a:xfrm>
        </p:spPr>
        <p:txBody>
          <a:bodyPr>
            <a:normAutofit fontScale="92500"/>
          </a:bodyPr>
          <a:lstStyle/>
          <a:p>
            <a:r>
              <a:rPr lang="en-US" altLang="zh-CN" sz="2800" dirty="0"/>
              <a:t>An RDD is Spark's representation of a dataset that is immutable, distributed across the RAM, or memory, of lots of machines. </a:t>
            </a:r>
          </a:p>
          <a:p>
            <a:r>
              <a:rPr lang="en-US" altLang="zh-CN" sz="2800" dirty="0"/>
              <a:t>An RDD object is essentially a collection of elements that you can use to hold lists of tuples, dictionaries, lists, etc. </a:t>
            </a:r>
          </a:p>
          <a:p>
            <a:r>
              <a:rPr lang="en-US" altLang="zh-CN" sz="2800" b="1" dirty="0"/>
              <a:t>Lazy Evaluation</a:t>
            </a:r>
            <a:r>
              <a:rPr lang="en-US" altLang="zh-CN" sz="2800" dirty="0"/>
              <a:t> : the ability to lazily evaluate code, postponing running a calculation until absolutely necessary.</a:t>
            </a:r>
          </a:p>
          <a:p>
            <a:pPr marL="0" indent="0">
              <a:buNone/>
            </a:pPr>
            <a:r>
              <a:rPr lang="en-US" altLang="zh-CN" sz="1900" dirty="0">
                <a:solidFill>
                  <a:srgbClr val="0070C0"/>
                </a:solidFill>
                <a:latin typeface="Consolas" panose="020B0609020204030204" pitchFamily="49" charset="0"/>
                <a:cs typeface="Consolas" panose="020B0609020204030204" pitchFamily="49" charset="0"/>
              </a:rPr>
              <a:t># spark : </a:t>
            </a:r>
            <a:r>
              <a:rPr lang="en-US" altLang="zh-CN" sz="1900" dirty="0" err="1">
                <a:solidFill>
                  <a:srgbClr val="0070C0"/>
                </a:solidFill>
                <a:latin typeface="Consolas" panose="020B0609020204030204" pitchFamily="49" charset="0"/>
                <a:cs typeface="Consolas" panose="020B0609020204030204" pitchFamily="49" charset="0"/>
              </a:rPr>
              <a:t>SparkSession</a:t>
            </a:r>
            <a:endParaRPr lang="en-US" altLang="zh-CN" sz="1900" dirty="0">
              <a:solidFill>
                <a:srgbClr val="0070C0"/>
              </a:solidFill>
              <a:latin typeface="Consolas" panose="020B0609020204030204" pitchFamily="49" charset="0"/>
              <a:cs typeface="Consolas" panose="020B0609020204030204" pitchFamily="49" charset="0"/>
            </a:endParaRPr>
          </a:p>
          <a:p>
            <a:pPr marL="0" indent="0">
              <a:buNone/>
            </a:pPr>
            <a:r>
              <a:rPr lang="en-US" altLang="zh-CN" sz="1900" i="1" dirty="0" err="1">
                <a:solidFill>
                  <a:srgbClr val="0070C0"/>
                </a:solidFill>
                <a:latin typeface="Consolas" panose="020B0609020204030204" pitchFamily="49" charset="0"/>
                <a:cs typeface="Consolas" panose="020B0609020204030204" pitchFamily="49" charset="0"/>
              </a:rPr>
              <a:t>num_partitions</a:t>
            </a:r>
            <a:r>
              <a:rPr lang="en-US" altLang="zh-CN" sz="1900" i="1" dirty="0">
                <a:solidFill>
                  <a:srgbClr val="0070C0"/>
                </a:solidFill>
                <a:latin typeface="Consolas" panose="020B0609020204030204" pitchFamily="49" charset="0"/>
                <a:cs typeface="Consolas" panose="020B0609020204030204" pitchFamily="49" charset="0"/>
              </a:rPr>
              <a:t> = 3</a:t>
            </a:r>
          </a:p>
          <a:p>
            <a:pPr marL="0" indent="0">
              <a:buNone/>
            </a:pPr>
            <a:r>
              <a:rPr lang="en-US" altLang="zh-CN" sz="1900" i="1" dirty="0">
                <a:solidFill>
                  <a:srgbClr val="0070C0"/>
                </a:solidFill>
                <a:latin typeface="Consolas" panose="020B0609020204030204" pitchFamily="49" charset="0"/>
                <a:cs typeface="Consolas" panose="020B0609020204030204" pitchFamily="49" charset="0"/>
              </a:rPr>
              <a:t>lines = </a:t>
            </a:r>
            <a:r>
              <a:rPr lang="en-US" altLang="zh-CN" sz="1900" i="1" dirty="0" err="1">
                <a:solidFill>
                  <a:srgbClr val="0070C0"/>
                </a:solidFill>
                <a:latin typeface="Consolas" panose="020B0609020204030204" pitchFamily="49" charset="0"/>
                <a:cs typeface="Consolas" panose="020B0609020204030204" pitchFamily="49" charset="0"/>
              </a:rPr>
              <a:t>spark.sparkContext.textFile</a:t>
            </a:r>
            <a:r>
              <a:rPr lang="en-US" altLang="zh-CN" sz="1900" i="1" dirty="0">
                <a:solidFill>
                  <a:srgbClr val="0070C0"/>
                </a:solidFill>
                <a:latin typeface="Consolas" panose="020B0609020204030204" pitchFamily="49" charset="0"/>
                <a:cs typeface="Consolas" panose="020B0609020204030204" pitchFamily="49" charset="0"/>
              </a:rPr>
              <a:t>(“</a:t>
            </a:r>
            <a:r>
              <a:rPr lang="en-US" altLang="zh-CN" sz="1900" i="1" dirty="0" err="1">
                <a:solidFill>
                  <a:srgbClr val="0070C0"/>
                </a:solidFill>
                <a:latin typeface="Consolas" panose="020B0609020204030204" pitchFamily="49" charset="0"/>
                <a:cs typeface="Consolas" panose="020B0609020204030204" pitchFamily="49" charset="0"/>
              </a:rPr>
              <a:t>example.txt</a:t>
            </a:r>
            <a:r>
              <a:rPr lang="en-US" altLang="zh-CN" sz="1900" i="1" dirty="0">
                <a:solidFill>
                  <a:srgbClr val="0070C0"/>
                </a:solidFill>
                <a:latin typeface="Consolas" panose="020B0609020204030204" pitchFamily="49" charset="0"/>
                <a:cs typeface="Consolas" panose="020B0609020204030204" pitchFamily="49" charset="0"/>
              </a:rPr>
              <a:t>”, </a:t>
            </a:r>
            <a:r>
              <a:rPr lang="en-US" altLang="zh-CN" sz="1900" i="1" dirty="0" err="1">
                <a:solidFill>
                  <a:srgbClr val="0070C0"/>
                </a:solidFill>
                <a:latin typeface="Consolas" panose="020B0609020204030204" pitchFamily="49" charset="0"/>
                <a:cs typeface="Consolas" panose="020B0609020204030204" pitchFamily="49" charset="0"/>
              </a:rPr>
              <a:t>num_partitions</a:t>
            </a:r>
            <a:r>
              <a:rPr lang="en-US" altLang="zh-CN" sz="1900" i="1" dirty="0">
                <a:solidFill>
                  <a:srgbClr val="0070C0"/>
                </a:solidFill>
                <a:latin typeface="Consolas" panose="020B0609020204030204" pitchFamily="49" charset="0"/>
                <a:cs typeface="Consolas" panose="020B0609020204030204" pitchFamily="49" charset="0"/>
              </a:rPr>
              <a:t>)</a:t>
            </a:r>
          </a:p>
          <a:p>
            <a:pPr marL="0" indent="0">
              <a:buNone/>
            </a:pPr>
            <a:r>
              <a:rPr kumimoji="1" lang="en-US" altLang="zh-CN" sz="1900" i="1" dirty="0" err="1">
                <a:solidFill>
                  <a:srgbClr val="0070C0"/>
                </a:solidFill>
                <a:latin typeface="Consolas" panose="020B0609020204030204" pitchFamily="49" charset="0"/>
                <a:cs typeface="Consolas" panose="020B0609020204030204" pitchFamily="49" charset="0"/>
              </a:rPr>
              <a:t>lines.take</a:t>
            </a:r>
            <a:r>
              <a:rPr kumimoji="1" lang="en-US" altLang="zh-CN" sz="1900" i="1" dirty="0">
                <a:solidFill>
                  <a:srgbClr val="0070C0"/>
                </a:solidFill>
                <a:latin typeface="Consolas" panose="020B0609020204030204" pitchFamily="49" charset="0"/>
                <a:cs typeface="Consolas" panose="020B0609020204030204" pitchFamily="49" charset="0"/>
              </a:rPr>
              <a:t>(5)</a:t>
            </a:r>
            <a:endParaRPr kumimoji="1" lang="zh-CN" altLang="en-US" sz="1900"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51219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0000FF"/>
                </a:solidFill>
              </a:rPr>
              <a:t>RDDs Examples</a:t>
            </a:r>
          </a:p>
        </p:txBody>
      </p:sp>
      <p:pic>
        <p:nvPicPr>
          <p:cNvPr id="6" name="Content Placeholder 5" descr="Table&#10;&#10;Description automatically generated">
            <a:extLst>
              <a:ext uri="{FF2B5EF4-FFF2-40B4-BE49-F238E27FC236}">
                <a16:creationId xmlns:a16="http://schemas.microsoft.com/office/drawing/2014/main" id="{EB0C7399-9727-C64A-B1A0-23DDA6D4A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688" y="1371600"/>
            <a:ext cx="7857112" cy="4038600"/>
          </a:xfrm>
        </p:spPr>
      </p:pic>
    </p:spTree>
    <p:extLst>
      <p:ext uri="{BB962C8B-B14F-4D97-AF65-F5344CB8AC3E}">
        <p14:creationId xmlns:p14="http://schemas.microsoft.com/office/powerpoint/2010/main" val="219144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946316"/>
          </a:xfrm>
        </p:spPr>
        <p:txBody>
          <a:bodyPr>
            <a:normAutofit fontScale="90000"/>
          </a:bodyPr>
          <a:lstStyle/>
          <a:p>
            <a:pPr algn="l"/>
            <a:br>
              <a:rPr lang="en-US" altLang="zh-CN" dirty="0"/>
            </a:br>
            <a:r>
              <a:rPr lang="en-US" altLang="zh-CN" b="1" dirty="0"/>
              <a:t>Creating RDDs</a:t>
            </a:r>
            <a:br>
              <a:rPr lang="en-US" altLang="zh-CN" b="1" dirty="0"/>
            </a:br>
            <a:endParaRPr kumimoji="1" lang="zh-CN" altLang="en-US" b="1" dirty="0"/>
          </a:p>
        </p:txBody>
      </p:sp>
      <p:sp>
        <p:nvSpPr>
          <p:cNvPr id="3" name="内容占位符 2"/>
          <p:cNvSpPr>
            <a:spLocks noGrp="1"/>
          </p:cNvSpPr>
          <p:nvPr>
            <p:ph idx="1"/>
          </p:nvPr>
        </p:nvSpPr>
        <p:spPr>
          <a:xfrm>
            <a:off x="628650" y="1094875"/>
            <a:ext cx="7886700" cy="5082090"/>
          </a:xfrm>
        </p:spPr>
        <p:txBody>
          <a:bodyPr/>
          <a:lstStyle/>
          <a:p>
            <a:pPr marL="0" indent="0">
              <a:buNone/>
            </a:pPr>
            <a:r>
              <a:rPr kumimoji="1" lang="en-US" altLang="zh-CN" sz="3200" dirty="0"/>
              <a:t>RDDs can be created from many data sources:</a:t>
            </a:r>
          </a:p>
          <a:p>
            <a:pPr lvl="1"/>
            <a:r>
              <a:rPr kumimoji="1" lang="en-US" altLang="zh-CN" sz="2800" dirty="0"/>
              <a:t> Python collections (lists, arrays, …)</a:t>
            </a:r>
          </a:p>
          <a:p>
            <a:pPr lvl="1"/>
            <a:r>
              <a:rPr kumimoji="1" lang="en-US" altLang="zh-CN" sz="2800" dirty="0"/>
              <a:t> Text files</a:t>
            </a:r>
          </a:p>
          <a:p>
            <a:pPr lvl="1"/>
            <a:r>
              <a:rPr kumimoji="1" lang="en-US" altLang="zh-CN" sz="2800" dirty="0"/>
              <a:t> Amazon S3</a:t>
            </a:r>
          </a:p>
          <a:p>
            <a:pPr lvl="1"/>
            <a:r>
              <a:rPr kumimoji="1" lang="en-US" altLang="zh-CN" sz="2800" dirty="0"/>
              <a:t> HDFS</a:t>
            </a:r>
          </a:p>
          <a:p>
            <a:pPr lvl="1"/>
            <a:r>
              <a:rPr kumimoji="1" lang="en-US" altLang="zh-CN" sz="2800" dirty="0"/>
              <a:t> Relational Database tables</a:t>
            </a:r>
          </a:p>
          <a:p>
            <a:pPr lvl="1"/>
            <a:r>
              <a:rPr kumimoji="1" lang="en-US" altLang="zh-CN" sz="2800" dirty="0"/>
              <a:t> DataFrames </a:t>
            </a:r>
          </a:p>
          <a:p>
            <a:endParaRPr kumimoji="1" lang="zh-CN" altLang="en-US" dirty="0"/>
          </a:p>
        </p:txBody>
      </p:sp>
    </p:spTree>
    <p:extLst>
      <p:ext uri="{BB962C8B-B14F-4D97-AF65-F5344CB8AC3E}">
        <p14:creationId xmlns:p14="http://schemas.microsoft.com/office/powerpoint/2010/main" val="4180066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4678"/>
          </a:xfrm>
        </p:spPr>
        <p:txBody>
          <a:bodyPr>
            <a:normAutofit fontScale="90000"/>
          </a:bodyPr>
          <a:lstStyle/>
          <a:p>
            <a:pPr algn="l"/>
            <a:br>
              <a:rPr lang="en-US" altLang="zh-CN" dirty="0"/>
            </a:br>
            <a:r>
              <a:rPr lang="en-US" altLang="zh-CN" b="1" dirty="0"/>
              <a:t>Creating RDDs: Example</a:t>
            </a:r>
            <a:br>
              <a:rPr lang="en-US" altLang="zh-CN" b="1" dirty="0"/>
            </a:br>
            <a:endParaRPr kumimoji="1" lang="zh-CN" altLang="en-US" b="1" dirty="0"/>
          </a:p>
        </p:txBody>
      </p:sp>
      <p:sp>
        <p:nvSpPr>
          <p:cNvPr id="3" name="内容占位符 2"/>
          <p:cNvSpPr>
            <a:spLocks noGrp="1"/>
          </p:cNvSpPr>
          <p:nvPr>
            <p:ph idx="1"/>
          </p:nvPr>
        </p:nvSpPr>
        <p:spPr>
          <a:xfrm>
            <a:off x="457200" y="859316"/>
            <a:ext cx="8229600" cy="5805889"/>
          </a:xfrm>
        </p:spPr>
        <p:txBody>
          <a:bodyPr>
            <a:noAutofit/>
          </a:bodyPr>
          <a:lstStyle/>
          <a:p>
            <a:pPr marL="0" indent="0">
              <a:buNone/>
            </a:pPr>
            <a:r>
              <a:rPr kumimoji="1" lang="en-US" altLang="zh-CN" dirty="0">
                <a:solidFill>
                  <a:srgbClr val="0070C0"/>
                </a:solidFill>
                <a:latin typeface="Consolas" panose="020B0609020204030204" pitchFamily="49" charset="0"/>
                <a:cs typeface="Consolas" panose="020B0609020204030204" pitchFamily="49" charset="0"/>
              </a:rPr>
              <a:t># spark : </a:t>
            </a:r>
            <a:r>
              <a:rPr kumimoji="1" lang="en-US" altLang="zh-CN" dirty="0" err="1">
                <a:solidFill>
                  <a:srgbClr val="0070C0"/>
                </a:solidFill>
                <a:latin typeface="Consolas" panose="020B0609020204030204" pitchFamily="49" charset="0"/>
                <a:cs typeface="Consolas" panose="020B0609020204030204" pitchFamily="49" charset="0"/>
              </a:rPr>
              <a:t>SparkSession</a:t>
            </a:r>
            <a:endParaRPr kumimoji="1" lang="en-US" altLang="zh-CN" dirty="0">
              <a:solidFill>
                <a:srgbClr val="0070C0"/>
              </a:solidFill>
              <a:latin typeface="Consolas" panose="020B0609020204030204" pitchFamily="49" charset="0"/>
              <a:cs typeface="Consolas" panose="020B0609020204030204" pitchFamily="49" charset="0"/>
            </a:endParaRPr>
          </a:p>
          <a:p>
            <a:pPr marL="0" indent="0">
              <a:buNone/>
            </a:pPr>
            <a:r>
              <a:rPr kumimoji="1" lang="en-US" altLang="zh-CN" b="1" dirty="0">
                <a:solidFill>
                  <a:srgbClr val="002060"/>
                </a:solidFill>
                <a:latin typeface="Consolas" panose="020B0609020204030204" pitchFamily="49" charset="0"/>
                <a:cs typeface="Consolas" panose="020B0609020204030204" pitchFamily="49" charset="0"/>
              </a:rPr>
              <a:t>pairs = [(“</a:t>
            </a:r>
            <a:r>
              <a:rPr kumimoji="1" lang="en-US" altLang="zh-CN" b="1" dirty="0" err="1">
                <a:solidFill>
                  <a:srgbClr val="002060"/>
                </a:solidFill>
                <a:latin typeface="Consolas" panose="020B0609020204030204" pitchFamily="49" charset="0"/>
                <a:cs typeface="Consolas" panose="020B0609020204030204" pitchFamily="49" charset="0"/>
              </a:rPr>
              <a:t>alex</a:t>
            </a:r>
            <a:r>
              <a:rPr kumimoji="1" lang="en-US" altLang="zh-CN" b="1" dirty="0">
                <a:solidFill>
                  <a:srgbClr val="002060"/>
                </a:solidFill>
                <a:latin typeface="Consolas" panose="020B0609020204030204" pitchFamily="49" charset="0"/>
                <a:cs typeface="Consolas" panose="020B0609020204030204" pitchFamily="49" charset="0"/>
              </a:rPr>
              <a:t>”, 2), (“</a:t>
            </a:r>
            <a:r>
              <a:rPr kumimoji="1" lang="en-US" altLang="zh-CN" b="1" dirty="0" err="1">
                <a:solidFill>
                  <a:srgbClr val="002060"/>
                </a:solidFill>
                <a:latin typeface="Consolas" panose="020B0609020204030204" pitchFamily="49" charset="0"/>
                <a:cs typeface="Consolas" panose="020B0609020204030204" pitchFamily="49" charset="0"/>
              </a:rPr>
              <a:t>alex</a:t>
            </a:r>
            <a:r>
              <a:rPr kumimoji="1" lang="en-US" altLang="zh-CN" b="1" dirty="0">
                <a:solidFill>
                  <a:srgbClr val="002060"/>
                </a:solidFill>
                <a:latin typeface="Consolas" panose="020B0609020204030204" pitchFamily="49" charset="0"/>
                <a:cs typeface="Consolas" panose="020B0609020204030204" pitchFamily="49" charset="0"/>
              </a:rPr>
              <a:t>”, 4), (“jane”, 3)]</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a:t>
            </a:r>
            <a:r>
              <a:rPr kumimoji="1" lang="en-US" altLang="zh-CN" dirty="0" err="1">
                <a:solidFill>
                  <a:srgbClr val="0070C0"/>
                </a:solidFill>
                <a:latin typeface="Consolas" panose="020B0609020204030204" pitchFamily="49" charset="0"/>
                <a:cs typeface="Consolas" panose="020B0609020204030204" pitchFamily="49" charset="0"/>
              </a:rPr>
              <a:t>rdd</a:t>
            </a:r>
            <a:r>
              <a:rPr kumimoji="1" lang="en-US" altLang="zh-CN" dirty="0">
                <a:solidFill>
                  <a:srgbClr val="0070C0"/>
                </a:solidFill>
                <a:latin typeface="Consolas" panose="020B0609020204030204" pitchFamily="49" charset="0"/>
                <a:cs typeface="Consolas" panose="020B0609020204030204" pitchFamily="49" charset="0"/>
              </a:rPr>
              <a:t> : RDD[(String, Integer)]</a:t>
            </a:r>
          </a:p>
          <a:p>
            <a:pPr marL="0" indent="0">
              <a:buNone/>
            </a:pPr>
            <a:r>
              <a:rPr kumimoji="1" lang="en-US" altLang="zh-CN" b="1" dirty="0" err="1">
                <a:solidFill>
                  <a:srgbClr val="002060"/>
                </a:solidFill>
                <a:latin typeface="Consolas" panose="020B0609020204030204" pitchFamily="49" charset="0"/>
                <a:cs typeface="Consolas" panose="020B0609020204030204" pitchFamily="49" charset="0"/>
              </a:rPr>
              <a:t>rdd</a:t>
            </a:r>
            <a:r>
              <a:rPr kumimoji="1" lang="en-US" altLang="zh-CN" b="1" dirty="0">
                <a:solidFill>
                  <a:srgbClr val="002060"/>
                </a:solidFill>
                <a:latin typeface="Consolas" panose="020B0609020204030204" pitchFamily="49" charset="0"/>
                <a:cs typeface="Consolas" panose="020B0609020204030204" pitchFamily="49" charset="0"/>
              </a:rPr>
              <a:t> = </a:t>
            </a:r>
            <a:r>
              <a:rPr kumimoji="1" lang="en-US" altLang="zh-CN" b="1" dirty="0" err="1">
                <a:solidFill>
                  <a:srgbClr val="002060"/>
                </a:solidFill>
                <a:latin typeface="Consolas" panose="020B0609020204030204" pitchFamily="49" charset="0"/>
                <a:cs typeface="Consolas" panose="020B0609020204030204" pitchFamily="49" charset="0"/>
              </a:rPr>
              <a:t>spark.sparkContext.parallelize</a:t>
            </a:r>
            <a:r>
              <a:rPr kumimoji="1" lang="en-US" altLang="zh-CN" b="1" dirty="0">
                <a:solidFill>
                  <a:srgbClr val="002060"/>
                </a:solidFill>
                <a:latin typeface="Consolas" panose="020B0609020204030204" pitchFamily="49" charset="0"/>
                <a:cs typeface="Consolas" panose="020B0609020204030204" pitchFamily="49" charset="0"/>
              </a:rPr>
              <a:t>(pairs)</a:t>
            </a:r>
          </a:p>
          <a:p>
            <a:pPr marL="0" indent="0">
              <a:buNone/>
            </a:pPr>
            <a:r>
              <a:rPr kumimoji="1" lang="en-US" altLang="zh-CN" b="1" dirty="0" err="1">
                <a:solidFill>
                  <a:srgbClr val="002060"/>
                </a:solidFill>
                <a:latin typeface="Consolas" panose="020B0609020204030204" pitchFamily="49" charset="0"/>
                <a:cs typeface="Consolas" panose="020B0609020204030204" pitchFamily="49" charset="0"/>
              </a:rPr>
              <a:t>rdd.count</a:t>
            </a:r>
            <a:r>
              <a:rPr kumimoji="1" lang="en-US" altLang="zh-CN" b="1" dirty="0">
                <a:solidFill>
                  <a:srgbClr val="002060"/>
                </a:solidFill>
                <a:latin typeface="Consolas" panose="020B0609020204030204" pitchFamily="49" charset="0"/>
                <a:cs typeface="Consolas" panose="020B0609020204030204" pitchFamily="49" charset="0"/>
              </a:rPr>
              <a:t>()</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3</a:t>
            </a:r>
          </a:p>
          <a:p>
            <a:pPr marL="0" indent="0">
              <a:buNone/>
            </a:pPr>
            <a:r>
              <a:rPr kumimoji="1" lang="en-US" altLang="zh-CN" b="1" dirty="0" err="1">
                <a:solidFill>
                  <a:srgbClr val="002060"/>
                </a:solidFill>
                <a:latin typeface="Consolas" panose="020B0609020204030204" pitchFamily="49" charset="0"/>
                <a:cs typeface="Consolas" panose="020B0609020204030204" pitchFamily="49" charset="0"/>
              </a:rPr>
              <a:t>rdd.collect</a:t>
            </a:r>
            <a:r>
              <a:rPr kumimoji="1" lang="en-US" altLang="zh-CN" b="1" dirty="0">
                <a:solidFill>
                  <a:srgbClr val="002060"/>
                </a:solidFill>
                <a:latin typeface="Consolas" panose="020B0609020204030204" pitchFamily="49" charset="0"/>
                <a:cs typeface="Consolas" panose="020B0609020204030204" pitchFamily="49" charset="0"/>
              </a:rPr>
              <a:t>()</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a:t>
            </a:r>
            <a:r>
              <a:rPr kumimoji="1" lang="en-US" altLang="zh-CN" dirty="0" err="1">
                <a:solidFill>
                  <a:srgbClr val="0070C0"/>
                </a:solidFill>
                <a:latin typeface="Consolas" panose="020B0609020204030204" pitchFamily="49" charset="0"/>
                <a:cs typeface="Consolas" panose="020B0609020204030204" pitchFamily="49" charset="0"/>
              </a:rPr>
              <a:t>alex</a:t>
            </a:r>
            <a:r>
              <a:rPr kumimoji="1" lang="en-US" altLang="zh-CN" dirty="0">
                <a:solidFill>
                  <a:srgbClr val="0070C0"/>
                </a:solidFill>
                <a:latin typeface="Consolas" panose="020B0609020204030204" pitchFamily="49" charset="0"/>
                <a:cs typeface="Consolas" panose="020B0609020204030204" pitchFamily="49" charset="0"/>
              </a:rPr>
              <a:t>”, 2), </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a:t>
            </a:r>
            <a:r>
              <a:rPr kumimoji="1" lang="en-US" altLang="zh-CN" dirty="0" err="1">
                <a:solidFill>
                  <a:srgbClr val="0070C0"/>
                </a:solidFill>
                <a:latin typeface="Consolas" panose="020B0609020204030204" pitchFamily="49" charset="0"/>
                <a:cs typeface="Consolas" panose="020B0609020204030204" pitchFamily="49" charset="0"/>
              </a:rPr>
              <a:t>alex</a:t>
            </a:r>
            <a:r>
              <a:rPr kumimoji="1" lang="en-US" altLang="zh-CN" dirty="0">
                <a:solidFill>
                  <a:srgbClr val="0070C0"/>
                </a:solidFill>
                <a:latin typeface="Consolas" panose="020B0609020204030204" pitchFamily="49" charset="0"/>
                <a:cs typeface="Consolas" panose="020B0609020204030204" pitchFamily="49" charset="0"/>
              </a:rPr>
              <a:t>”, 4), </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(“jane”, 3)</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a:t>
            </a:r>
            <a:endParaRPr kumimoji="1" lang="en-US" altLang="zh-CN" sz="16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55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84678"/>
          </a:xfrm>
        </p:spPr>
        <p:txBody>
          <a:bodyPr>
            <a:normAutofit fontScale="90000"/>
          </a:bodyPr>
          <a:lstStyle/>
          <a:p>
            <a:pPr algn="l"/>
            <a:br>
              <a:rPr lang="en-US" altLang="zh-CN" dirty="0"/>
            </a:br>
            <a:r>
              <a:rPr lang="en-US" altLang="zh-CN" b="1" dirty="0"/>
              <a:t>Creating RDDs: Example</a:t>
            </a:r>
            <a:br>
              <a:rPr lang="en-US" altLang="zh-CN" b="1" dirty="0"/>
            </a:br>
            <a:endParaRPr kumimoji="1" lang="zh-CN" altLang="en-US" b="1" dirty="0"/>
          </a:p>
        </p:txBody>
      </p:sp>
      <p:sp>
        <p:nvSpPr>
          <p:cNvPr id="3" name="内容占位符 2"/>
          <p:cNvSpPr>
            <a:spLocks noGrp="1"/>
          </p:cNvSpPr>
          <p:nvPr>
            <p:ph idx="1"/>
          </p:nvPr>
        </p:nvSpPr>
        <p:spPr>
          <a:xfrm>
            <a:off x="457200" y="859316"/>
            <a:ext cx="8229600" cy="5805889"/>
          </a:xfrm>
        </p:spPr>
        <p:txBody>
          <a:bodyPr>
            <a:noAutofit/>
          </a:bodyPr>
          <a:lstStyle/>
          <a:p>
            <a:pPr marL="0" indent="0">
              <a:buNone/>
            </a:pPr>
            <a:r>
              <a:rPr kumimoji="1" lang="en-US" altLang="zh-CN" b="1" dirty="0" err="1">
                <a:solidFill>
                  <a:srgbClr val="002060"/>
                </a:solidFill>
                <a:latin typeface="Consolas" panose="020B0609020204030204" pitchFamily="49" charset="0"/>
                <a:cs typeface="Consolas" panose="020B0609020204030204" pitchFamily="49" charset="0"/>
              </a:rPr>
              <a:t>rdd.collect</a:t>
            </a:r>
            <a:r>
              <a:rPr kumimoji="1" lang="en-US" altLang="zh-CN" b="1" dirty="0">
                <a:solidFill>
                  <a:srgbClr val="002060"/>
                </a:solidFill>
                <a:latin typeface="Consolas" panose="020B0609020204030204" pitchFamily="49" charset="0"/>
                <a:cs typeface="Consolas" panose="020B0609020204030204" pitchFamily="49" charset="0"/>
              </a:rPr>
              <a:t>()</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a:t>
            </a:r>
            <a:r>
              <a:rPr kumimoji="1" lang="en-US" altLang="zh-CN" dirty="0" err="1">
                <a:solidFill>
                  <a:srgbClr val="0070C0"/>
                </a:solidFill>
                <a:latin typeface="Consolas" panose="020B0609020204030204" pitchFamily="49" charset="0"/>
                <a:cs typeface="Consolas" panose="020B0609020204030204" pitchFamily="49" charset="0"/>
              </a:rPr>
              <a:t>alex</a:t>
            </a:r>
            <a:r>
              <a:rPr kumimoji="1" lang="en-US" altLang="zh-CN" dirty="0">
                <a:solidFill>
                  <a:srgbClr val="0070C0"/>
                </a:solidFill>
                <a:latin typeface="Consolas" panose="020B0609020204030204" pitchFamily="49" charset="0"/>
                <a:cs typeface="Consolas" panose="020B0609020204030204" pitchFamily="49" charset="0"/>
              </a:rPr>
              <a:t>”, 2), </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a:t>
            </a:r>
            <a:r>
              <a:rPr kumimoji="1" lang="en-US" altLang="zh-CN" dirty="0" err="1">
                <a:solidFill>
                  <a:srgbClr val="0070C0"/>
                </a:solidFill>
                <a:latin typeface="Consolas" panose="020B0609020204030204" pitchFamily="49" charset="0"/>
                <a:cs typeface="Consolas" panose="020B0609020204030204" pitchFamily="49" charset="0"/>
              </a:rPr>
              <a:t>alex</a:t>
            </a:r>
            <a:r>
              <a:rPr kumimoji="1" lang="en-US" altLang="zh-CN" dirty="0">
                <a:solidFill>
                  <a:srgbClr val="0070C0"/>
                </a:solidFill>
                <a:latin typeface="Consolas" panose="020B0609020204030204" pitchFamily="49" charset="0"/>
                <a:cs typeface="Consolas" panose="020B0609020204030204" pitchFamily="49" charset="0"/>
              </a:rPr>
              <a:t>”, 4), </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(“jane”, 3)</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a:t>
            </a:r>
          </a:p>
          <a:p>
            <a:pPr marL="0" indent="0">
              <a:buNone/>
            </a:pPr>
            <a:endParaRPr kumimoji="1" lang="en-US" altLang="zh-CN" dirty="0">
              <a:solidFill>
                <a:srgbClr val="0070C0"/>
              </a:solidFill>
              <a:latin typeface="Consolas" panose="020B0609020204030204" pitchFamily="49" charset="0"/>
              <a:cs typeface="Consolas" panose="020B0609020204030204" pitchFamily="49" charset="0"/>
            </a:endParaRP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x denotes a single element of source </a:t>
            </a:r>
            <a:r>
              <a:rPr kumimoji="1" lang="en-US" altLang="zh-CN" dirty="0" err="1">
                <a:solidFill>
                  <a:srgbClr val="0070C0"/>
                </a:solidFill>
                <a:latin typeface="Consolas" panose="020B0609020204030204" pitchFamily="49" charset="0"/>
                <a:cs typeface="Consolas" panose="020B0609020204030204" pitchFamily="49" charset="0"/>
              </a:rPr>
              <a:t>rdd</a:t>
            </a:r>
            <a:endParaRPr kumimoji="1" lang="en-US" altLang="zh-CN" dirty="0">
              <a:solidFill>
                <a:srgbClr val="0070C0"/>
              </a:solidFill>
              <a:latin typeface="Consolas" panose="020B0609020204030204" pitchFamily="49" charset="0"/>
              <a:cs typeface="Consolas" panose="020B0609020204030204" pitchFamily="49" charset="0"/>
            </a:endParaRPr>
          </a:p>
          <a:p>
            <a:pPr marL="0" indent="0">
              <a:buNone/>
            </a:pPr>
            <a:r>
              <a:rPr kumimoji="1" lang="en-US" altLang="zh-CN" b="1" dirty="0">
                <a:solidFill>
                  <a:srgbClr val="002060"/>
                </a:solidFill>
                <a:latin typeface="Consolas" panose="020B0609020204030204" pitchFamily="49" charset="0"/>
                <a:cs typeface="Consolas" panose="020B0609020204030204" pitchFamily="49" charset="0"/>
              </a:rPr>
              <a:t>rdd2 = </a:t>
            </a:r>
            <a:r>
              <a:rPr kumimoji="1" lang="en-US" altLang="zh-CN" b="1" dirty="0" err="1">
                <a:solidFill>
                  <a:srgbClr val="002060"/>
                </a:solidFill>
                <a:latin typeface="Consolas" panose="020B0609020204030204" pitchFamily="49" charset="0"/>
                <a:cs typeface="Consolas" panose="020B0609020204030204" pitchFamily="49" charset="0"/>
              </a:rPr>
              <a:t>rdd.filter</a:t>
            </a:r>
            <a:r>
              <a:rPr kumimoji="1" lang="en-US" altLang="zh-CN" b="1" dirty="0">
                <a:solidFill>
                  <a:srgbClr val="002060"/>
                </a:solidFill>
                <a:latin typeface="Consolas" panose="020B0609020204030204" pitchFamily="49" charset="0"/>
                <a:cs typeface="Consolas" panose="020B0609020204030204" pitchFamily="49" charset="0"/>
              </a:rPr>
              <a:t>(lambda x : x[1] &gt; 2)</a:t>
            </a:r>
          </a:p>
          <a:p>
            <a:pPr marL="0" indent="0">
              <a:buNone/>
            </a:pPr>
            <a:r>
              <a:rPr kumimoji="1" lang="en-US" altLang="zh-CN" b="1" dirty="0">
                <a:solidFill>
                  <a:srgbClr val="002060"/>
                </a:solidFill>
                <a:latin typeface="Consolas" panose="020B0609020204030204" pitchFamily="49" charset="0"/>
                <a:cs typeface="Consolas" panose="020B0609020204030204" pitchFamily="49" charset="0"/>
              </a:rPr>
              <a:t>rdd2.collect()</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a:t>
            </a:r>
            <a:r>
              <a:rPr kumimoji="1" lang="en-US" altLang="zh-CN" dirty="0" err="1">
                <a:solidFill>
                  <a:srgbClr val="0070C0"/>
                </a:solidFill>
                <a:latin typeface="Consolas" panose="020B0609020204030204" pitchFamily="49" charset="0"/>
                <a:cs typeface="Consolas" panose="020B0609020204030204" pitchFamily="49" charset="0"/>
              </a:rPr>
              <a:t>alex</a:t>
            </a:r>
            <a:r>
              <a:rPr kumimoji="1" lang="en-US" altLang="zh-CN" dirty="0">
                <a:solidFill>
                  <a:srgbClr val="0070C0"/>
                </a:solidFill>
                <a:latin typeface="Consolas" panose="020B0609020204030204" pitchFamily="49" charset="0"/>
                <a:cs typeface="Consolas" panose="020B0609020204030204" pitchFamily="49" charset="0"/>
              </a:rPr>
              <a:t>”, 4), </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 (“jane”, 3)</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a:t>
            </a:r>
          </a:p>
          <a:p>
            <a:pPr marL="0" indent="0">
              <a:buNone/>
            </a:pPr>
            <a:endParaRPr kumimoji="1" lang="en-US" altLang="zh-CN" dirty="0">
              <a:solidFill>
                <a:srgbClr val="0070C0"/>
              </a:solidFill>
              <a:latin typeface="Consolas" panose="020B0609020204030204" pitchFamily="49" charset="0"/>
              <a:cs typeface="Consolas" panose="020B0609020204030204" pitchFamily="49" charset="0"/>
            </a:endParaRPr>
          </a:p>
          <a:p>
            <a:pPr marL="0" indent="0">
              <a:buNone/>
            </a:pPr>
            <a:endParaRPr kumimoji="1" lang="en-US" altLang="zh-CN" sz="1600" dirty="0">
              <a:solidFill>
                <a:srgbClr val="0070C0"/>
              </a:solidFill>
              <a:latin typeface="Consolas" panose="020B0609020204030204" pitchFamily="49" charset="0"/>
              <a:cs typeface="Consolas" panose="020B0609020204030204" pitchFamily="49" charset="0"/>
            </a:endParaRPr>
          </a:p>
          <a:p>
            <a:pPr marL="0" indent="0">
              <a:buNone/>
            </a:pPr>
            <a:r>
              <a:rPr kumimoji="1" lang="en-US" altLang="zh-CN" sz="1600" dirty="0">
                <a:solidFill>
                  <a:srgbClr val="0070C0"/>
                </a:solidFill>
                <a:latin typeface="Consolas" panose="020B0609020204030204" pitchFamily="49" charset="0"/>
                <a:cs typeface="Consolas" panose="020B0609020204030204" pitchFamily="49" charset="0"/>
              </a:rPr>
              <a:t>    </a:t>
            </a:r>
            <a:endParaRPr kumimoji="1" lang="zh-CN" altLang="en-US" sz="16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4648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05685"/>
          </a:xfrm>
        </p:spPr>
        <p:txBody>
          <a:bodyPr/>
          <a:lstStyle/>
          <a:p>
            <a:pPr algn="l"/>
            <a:r>
              <a:rPr kumimoji="1" lang="en-US" altLang="zh-CN" dirty="0"/>
              <a:t>Outline</a:t>
            </a:r>
            <a:endParaRPr kumimoji="1" lang="zh-CN" altLang="en-US" dirty="0"/>
          </a:p>
        </p:txBody>
      </p:sp>
      <p:sp>
        <p:nvSpPr>
          <p:cNvPr id="3" name="内容占位符 2"/>
          <p:cNvSpPr>
            <a:spLocks noGrp="1"/>
          </p:cNvSpPr>
          <p:nvPr>
            <p:ph idx="1"/>
          </p:nvPr>
        </p:nvSpPr>
        <p:spPr>
          <a:xfrm>
            <a:off x="628650" y="1239253"/>
            <a:ext cx="7886700" cy="4937711"/>
          </a:xfrm>
        </p:spPr>
        <p:txBody>
          <a:bodyPr/>
          <a:lstStyle/>
          <a:p>
            <a:r>
              <a:rPr lang="en-US" altLang="zh-CN" sz="2800" dirty="0"/>
              <a:t>Apache Spark</a:t>
            </a:r>
          </a:p>
          <a:p>
            <a:r>
              <a:rPr lang="en-US" altLang="zh-CN" sz="2800" dirty="0"/>
              <a:t>Resilient Distributed Datasets (RDD)</a:t>
            </a:r>
          </a:p>
          <a:p>
            <a:r>
              <a:rPr lang="en-US" altLang="zh-CN" sz="2800" dirty="0"/>
              <a:t>Transformation and Actions in Spark</a:t>
            </a:r>
          </a:p>
          <a:p>
            <a:r>
              <a:rPr lang="en-US" altLang="zh-CN" sz="2800" dirty="0"/>
              <a:t>RDD Partitions</a:t>
            </a:r>
          </a:p>
          <a:p>
            <a:r>
              <a:rPr lang="en-US" altLang="zh-CN" sz="2800" dirty="0"/>
              <a:t>DataFrames</a:t>
            </a:r>
            <a:endParaRPr lang="en-US" altLang="zh-CN" dirty="0"/>
          </a:p>
        </p:txBody>
      </p:sp>
    </p:spTree>
    <p:extLst>
      <p:ext uri="{BB962C8B-B14F-4D97-AF65-F5344CB8AC3E}">
        <p14:creationId xmlns:p14="http://schemas.microsoft.com/office/powerpoint/2010/main" val="1033028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81263"/>
            <a:ext cx="7886700" cy="914400"/>
          </a:xfrm>
        </p:spPr>
        <p:txBody>
          <a:bodyPr>
            <a:normAutofit fontScale="90000"/>
          </a:bodyPr>
          <a:lstStyle/>
          <a:p>
            <a:pPr algn="l"/>
            <a:br>
              <a:rPr lang="en-US" altLang="zh-CN" dirty="0"/>
            </a:br>
            <a:r>
              <a:rPr lang="en-US" altLang="zh-CN" b="1" dirty="0"/>
              <a:t>Transformation and Actions in Spark</a:t>
            </a:r>
            <a:br>
              <a:rPr lang="en-US" altLang="zh-CN" b="1" dirty="0"/>
            </a:br>
            <a:endParaRPr kumimoji="1" lang="zh-CN" altLang="en-US" b="1" dirty="0"/>
          </a:p>
        </p:txBody>
      </p:sp>
      <p:sp>
        <p:nvSpPr>
          <p:cNvPr id="3" name="内容占位符 2"/>
          <p:cNvSpPr>
            <a:spLocks noGrp="1"/>
          </p:cNvSpPr>
          <p:nvPr>
            <p:ph idx="1"/>
          </p:nvPr>
        </p:nvSpPr>
        <p:spPr>
          <a:xfrm>
            <a:off x="628650" y="1155033"/>
            <a:ext cx="7886700" cy="5021932"/>
          </a:xfrm>
        </p:spPr>
        <p:txBody>
          <a:bodyPr>
            <a:normAutofit/>
          </a:bodyPr>
          <a:lstStyle/>
          <a:p>
            <a:r>
              <a:rPr kumimoji="1" lang="en-US" altLang="zh-CN" sz="2800" dirty="0"/>
              <a:t>RDDs have</a:t>
            </a:r>
          </a:p>
          <a:p>
            <a:pPr lvl="1"/>
            <a:r>
              <a:rPr kumimoji="1" lang="en-US" altLang="zh-CN" sz="2400" b="1" i="1" dirty="0"/>
              <a:t> Actions</a:t>
            </a:r>
            <a:r>
              <a:rPr kumimoji="1" lang="en-US" altLang="zh-CN" sz="2400" dirty="0"/>
              <a:t>, which return values, and </a:t>
            </a:r>
          </a:p>
          <a:p>
            <a:pPr lvl="1"/>
            <a:r>
              <a:rPr kumimoji="1" lang="en-US" altLang="zh-CN" sz="2400" b="1" i="1" dirty="0"/>
              <a:t> Transformations</a:t>
            </a:r>
            <a:r>
              <a:rPr kumimoji="1" lang="en-US" altLang="zh-CN" sz="2400" dirty="0"/>
              <a:t>, which return pointers to new RDDs.</a:t>
            </a:r>
          </a:p>
          <a:p>
            <a:r>
              <a:rPr kumimoji="1" lang="en-US" altLang="zh-CN" sz="2800" dirty="0"/>
              <a:t>RDDs’</a:t>
            </a:r>
            <a:r>
              <a:rPr lang="en-US" altLang="zh-CN" sz="2800" dirty="0"/>
              <a:t> value is only updated once that RDD is computed as part of an action</a:t>
            </a:r>
          </a:p>
          <a:p>
            <a:r>
              <a:rPr kumimoji="1" lang="en-US" altLang="zh-CN" sz="2800" b="1" dirty="0">
                <a:solidFill>
                  <a:srgbClr val="0070C0"/>
                </a:solidFill>
              </a:rPr>
              <a:t>Transformation: </a:t>
            </a:r>
            <a:r>
              <a:rPr kumimoji="1" lang="en-US" altLang="zh-CN" sz="2800" b="1" dirty="0" err="1">
                <a:solidFill>
                  <a:srgbClr val="0070C0"/>
                </a:solidFill>
              </a:rPr>
              <a:t>source_RDD</a:t>
            </a:r>
            <a:r>
              <a:rPr kumimoji="1" lang="en-US" altLang="zh-CN" sz="2800" b="1" dirty="0">
                <a:solidFill>
                  <a:srgbClr val="0070C0"/>
                </a:solidFill>
              </a:rPr>
              <a:t> </a:t>
            </a:r>
            <a:r>
              <a:rPr kumimoji="1" lang="en-US" altLang="zh-CN" sz="2800" b="1" dirty="0">
                <a:solidFill>
                  <a:srgbClr val="0070C0"/>
                </a:solidFill>
                <a:sym typeface="Wingdings" pitchFamily="2" charset="2"/>
              </a:rPr>
              <a:t> </a:t>
            </a:r>
            <a:r>
              <a:rPr kumimoji="1" lang="en-US" altLang="zh-CN" sz="2800" b="1" dirty="0" err="1">
                <a:solidFill>
                  <a:srgbClr val="0070C0"/>
                </a:solidFill>
                <a:sym typeface="Wingdings" pitchFamily="2" charset="2"/>
              </a:rPr>
              <a:t>target_RDD</a:t>
            </a:r>
            <a:endParaRPr kumimoji="1" lang="en-US" altLang="zh-CN" sz="2800" b="1" dirty="0">
              <a:solidFill>
                <a:srgbClr val="0070C0"/>
              </a:solidFill>
              <a:sym typeface="Wingdings" pitchFamily="2" charset="2"/>
            </a:endParaRPr>
          </a:p>
          <a:p>
            <a:pPr marL="457200" lvl="1" indent="0">
              <a:buNone/>
            </a:pPr>
            <a:r>
              <a:rPr kumimoji="1" lang="en-US" altLang="zh-CN" sz="2400" dirty="0">
                <a:solidFill>
                  <a:schemeClr val="accent2">
                    <a:lumMod val="75000"/>
                  </a:schemeClr>
                </a:solidFill>
                <a:sym typeface="Wingdings" pitchFamily="2" charset="2"/>
              </a:rPr>
              <a:t>rdd2 = rdd1.map(lambda x:  </a:t>
            </a:r>
            <a:r>
              <a:rPr kumimoji="1" lang="en-US" altLang="zh-CN" sz="2400" dirty="0" err="1">
                <a:solidFill>
                  <a:schemeClr val="accent2">
                    <a:lumMod val="75000"/>
                  </a:schemeClr>
                </a:solidFill>
                <a:sym typeface="Wingdings" pitchFamily="2" charset="2"/>
              </a:rPr>
              <a:t>x.lower</a:t>
            </a:r>
            <a:r>
              <a:rPr kumimoji="1" lang="en-US" altLang="zh-CN" sz="2400" dirty="0">
                <a:solidFill>
                  <a:schemeClr val="accent2">
                    <a:lumMod val="75000"/>
                  </a:schemeClr>
                </a:solidFill>
                <a:sym typeface="Wingdings" pitchFamily="2" charset="2"/>
              </a:rPr>
              <a:t>())</a:t>
            </a:r>
          </a:p>
          <a:p>
            <a:r>
              <a:rPr kumimoji="1" lang="en-US" altLang="zh-CN" sz="2800" b="1" dirty="0">
                <a:solidFill>
                  <a:srgbClr val="0070C0"/>
                </a:solidFill>
                <a:sym typeface="Wingdings" pitchFamily="2" charset="2"/>
              </a:rPr>
              <a:t>Action: </a:t>
            </a:r>
            <a:r>
              <a:rPr kumimoji="1" lang="en-US" altLang="zh-CN" sz="2800" b="1" dirty="0" err="1">
                <a:solidFill>
                  <a:srgbClr val="0070C0"/>
                </a:solidFill>
                <a:sym typeface="Wingdings" pitchFamily="2" charset="2"/>
              </a:rPr>
              <a:t>source_RDD</a:t>
            </a:r>
            <a:r>
              <a:rPr kumimoji="1" lang="en-US" altLang="zh-CN" sz="2800" b="1" dirty="0">
                <a:solidFill>
                  <a:srgbClr val="0070C0"/>
                </a:solidFill>
                <a:sym typeface="Wingdings" pitchFamily="2" charset="2"/>
              </a:rPr>
              <a:t>  non-RDD</a:t>
            </a:r>
          </a:p>
          <a:p>
            <a:pPr marL="0" indent="0">
              <a:buNone/>
            </a:pPr>
            <a:r>
              <a:rPr kumimoji="1" lang="en-US" altLang="zh-CN" sz="2800" b="1" dirty="0">
                <a:solidFill>
                  <a:srgbClr val="0070C0"/>
                </a:solidFill>
                <a:sym typeface="Wingdings" pitchFamily="2" charset="2"/>
              </a:rPr>
              <a:t>     </a:t>
            </a:r>
            <a:r>
              <a:rPr kumimoji="1" lang="en-US" altLang="zh-CN" sz="2800" dirty="0">
                <a:solidFill>
                  <a:schemeClr val="accent2">
                    <a:lumMod val="75000"/>
                  </a:schemeClr>
                </a:solidFill>
                <a:sym typeface="Wingdings" pitchFamily="2" charset="2"/>
              </a:rPr>
              <a:t>total = </a:t>
            </a:r>
            <a:r>
              <a:rPr kumimoji="1" lang="en-US" altLang="zh-CN" sz="2800" dirty="0" err="1">
                <a:solidFill>
                  <a:schemeClr val="accent2">
                    <a:lumMod val="75000"/>
                  </a:schemeClr>
                </a:solidFill>
                <a:sym typeface="Wingdings" pitchFamily="2" charset="2"/>
              </a:rPr>
              <a:t>rdd.count</a:t>
            </a:r>
            <a:r>
              <a:rPr kumimoji="1" lang="en-US" altLang="zh-CN" sz="2800" dirty="0">
                <a:solidFill>
                  <a:schemeClr val="accent2">
                    <a:lumMod val="75000"/>
                  </a:schemeClr>
                </a:solidFill>
                <a:sym typeface="Wingdings" pitchFamily="2" charset="2"/>
              </a:rPr>
              <a:t>()</a:t>
            </a:r>
            <a:endParaRPr kumimoji="1" lang="en-US" altLang="zh-CN" sz="2800" dirty="0">
              <a:solidFill>
                <a:schemeClr val="accent2">
                  <a:lumMod val="75000"/>
                </a:schemeClr>
              </a:solidFill>
            </a:endParaRPr>
          </a:p>
          <a:p>
            <a:endParaRPr kumimoji="1" lang="zh-CN" altLang="en-US" dirty="0"/>
          </a:p>
        </p:txBody>
      </p:sp>
    </p:spTree>
    <p:extLst>
      <p:ext uri="{BB962C8B-B14F-4D97-AF65-F5344CB8AC3E}">
        <p14:creationId xmlns:p14="http://schemas.microsoft.com/office/powerpoint/2010/main" val="4221238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a:xfrm>
            <a:off x="628650" y="365126"/>
            <a:ext cx="7886700" cy="525211"/>
          </a:xfrm>
        </p:spPr>
        <p:txBody>
          <a:bodyPr>
            <a:normAutofit fontScale="90000"/>
          </a:bodyPr>
          <a:lstStyle/>
          <a:p>
            <a:r>
              <a:rPr lang="en-US" dirty="0"/>
              <a:t>RDD Partitions: units for parallelism</a:t>
            </a:r>
          </a:p>
        </p:txBody>
      </p:sp>
      <p:sp>
        <p:nvSpPr>
          <p:cNvPr id="4" name="Rectangle 3">
            <a:extLst>
              <a:ext uri="{FF2B5EF4-FFF2-40B4-BE49-F238E27FC236}">
                <a16:creationId xmlns:a16="http://schemas.microsoft.com/office/drawing/2014/main" id="{F754F4E1-57A3-4AB3-9813-F7A6391FC97F}"/>
              </a:ext>
            </a:extLst>
          </p:cNvPr>
          <p:cNvSpPr/>
          <p:nvPr/>
        </p:nvSpPr>
        <p:spPr>
          <a:xfrm>
            <a:off x="699212" y="1191126"/>
            <a:ext cx="7518355" cy="4405443"/>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descr="Diagram&#10;&#10;Description automatically generated">
            <a:extLst>
              <a:ext uri="{FF2B5EF4-FFF2-40B4-BE49-F238E27FC236}">
                <a16:creationId xmlns:a16="http://schemas.microsoft.com/office/drawing/2014/main" id="{57F8C5BC-6EAB-E4CD-3A99-EFEDD68E1BAB}"/>
              </a:ext>
            </a:extLst>
          </p:cNvPr>
          <p:cNvPicPr>
            <a:picLocks noChangeAspect="1"/>
          </p:cNvPicPr>
          <p:nvPr/>
        </p:nvPicPr>
        <p:blipFill>
          <a:blip r:embed="rId2"/>
          <a:stretch>
            <a:fillRect/>
          </a:stretch>
        </p:blipFill>
        <p:spPr>
          <a:xfrm>
            <a:off x="628650" y="1138107"/>
            <a:ext cx="7588917" cy="4405443"/>
          </a:xfrm>
          <a:prstGeom prst="rect">
            <a:avLst/>
          </a:prstGeom>
        </p:spPr>
      </p:pic>
    </p:spTree>
    <p:extLst>
      <p:ext uri="{BB962C8B-B14F-4D97-AF65-F5344CB8AC3E}">
        <p14:creationId xmlns:p14="http://schemas.microsoft.com/office/powerpoint/2010/main" val="251799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p:txBody>
          <a:bodyPr/>
          <a:lstStyle/>
          <a:p>
            <a:r>
              <a:rPr lang="en-US" dirty="0"/>
              <a:t>Transformations vs. Actions</a:t>
            </a:r>
          </a:p>
        </p:txBody>
      </p:sp>
      <p:sp>
        <p:nvSpPr>
          <p:cNvPr id="3" name="Content Placeholder 2">
            <a:extLst>
              <a:ext uri="{FF2B5EF4-FFF2-40B4-BE49-F238E27FC236}">
                <a16:creationId xmlns:a16="http://schemas.microsoft.com/office/drawing/2014/main" id="{54EA627A-41D1-43B3-9AF8-C7AAA1B78BB0}"/>
              </a:ext>
            </a:extLst>
          </p:cNvPr>
          <p:cNvSpPr>
            <a:spLocks noGrp="1"/>
          </p:cNvSpPr>
          <p:nvPr>
            <p:ph idx="1"/>
          </p:nvPr>
        </p:nvSpPr>
        <p:spPr>
          <a:xfrm>
            <a:off x="796602" y="2511847"/>
            <a:ext cx="3220228" cy="2915144"/>
          </a:xfrm>
        </p:spPr>
        <p:txBody>
          <a:bodyPr>
            <a:normAutofit/>
          </a:bodyPr>
          <a:lstStyle/>
          <a:p>
            <a:r>
              <a:rPr lang="en-US" sz="1650" dirty="0"/>
              <a:t>Changes a Spark </a:t>
            </a:r>
            <a:r>
              <a:rPr lang="en-US" sz="1650" dirty="0" err="1"/>
              <a:t>DataFrame</a:t>
            </a:r>
            <a:r>
              <a:rPr lang="en-US" sz="1650" dirty="0"/>
              <a:t> into a new </a:t>
            </a:r>
            <a:r>
              <a:rPr lang="en-US" sz="1650" dirty="0" err="1"/>
              <a:t>DataFrame</a:t>
            </a:r>
            <a:r>
              <a:rPr lang="en-US" sz="1650" dirty="0"/>
              <a:t> without altering the original data (i.e. immutable)</a:t>
            </a:r>
          </a:p>
          <a:p>
            <a:r>
              <a:rPr lang="en-US" sz="1650" dirty="0"/>
              <a:t>Evaluated lazily or not computed immediately</a:t>
            </a:r>
          </a:p>
          <a:p>
            <a:r>
              <a:rPr lang="en-US" sz="1650" dirty="0"/>
              <a:t>Adds a step into the Spark query plan</a:t>
            </a:r>
          </a:p>
          <a:p>
            <a:r>
              <a:rPr lang="en-US" sz="1650" dirty="0"/>
              <a:t>Examples: select(), filter()</a:t>
            </a:r>
          </a:p>
        </p:txBody>
      </p:sp>
      <p:sp>
        <p:nvSpPr>
          <p:cNvPr id="5" name="Content Placeholder 2">
            <a:extLst>
              <a:ext uri="{FF2B5EF4-FFF2-40B4-BE49-F238E27FC236}">
                <a16:creationId xmlns:a16="http://schemas.microsoft.com/office/drawing/2014/main" id="{E63A3E8E-C4FC-4A84-B3C7-D9F008E1BF5A}"/>
              </a:ext>
            </a:extLst>
          </p:cNvPr>
          <p:cNvSpPr txBox="1">
            <a:spLocks/>
          </p:cNvSpPr>
          <p:nvPr/>
        </p:nvSpPr>
        <p:spPr>
          <a:xfrm>
            <a:off x="4980215" y="2511847"/>
            <a:ext cx="3220228" cy="26885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50" dirty="0"/>
              <a:t>Triggers a computation</a:t>
            </a:r>
          </a:p>
          <a:p>
            <a:r>
              <a:rPr lang="en-US" sz="1650" dirty="0"/>
              <a:t>Causes Spark to execute a query plan (a series of transformations)</a:t>
            </a:r>
          </a:p>
          <a:p>
            <a:r>
              <a:rPr lang="en-US" sz="1650" dirty="0"/>
              <a:t>Returns a result</a:t>
            </a:r>
          </a:p>
          <a:p>
            <a:r>
              <a:rPr lang="en-US" sz="1650" dirty="0"/>
              <a:t>Example: count(), collect()</a:t>
            </a:r>
          </a:p>
        </p:txBody>
      </p:sp>
      <p:sp>
        <p:nvSpPr>
          <p:cNvPr id="4" name="Rectangle 3">
            <a:extLst>
              <a:ext uri="{FF2B5EF4-FFF2-40B4-BE49-F238E27FC236}">
                <a16:creationId xmlns:a16="http://schemas.microsoft.com/office/drawing/2014/main" id="{F754F4E1-57A3-4AB3-9813-F7A6391FC97F}"/>
              </a:ext>
            </a:extLst>
          </p:cNvPr>
          <p:cNvSpPr/>
          <p:nvPr/>
        </p:nvSpPr>
        <p:spPr>
          <a:xfrm>
            <a:off x="699213" y="2313060"/>
            <a:ext cx="3415588" cy="3283509"/>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56D46317-BDCE-4D51-B699-29D2C91EC3DD}"/>
              </a:ext>
            </a:extLst>
          </p:cNvPr>
          <p:cNvSpPr/>
          <p:nvPr/>
        </p:nvSpPr>
        <p:spPr>
          <a:xfrm>
            <a:off x="4882534" y="2313060"/>
            <a:ext cx="3415588" cy="2945907"/>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a:extLst>
              <a:ext uri="{FF2B5EF4-FFF2-40B4-BE49-F238E27FC236}">
                <a16:creationId xmlns:a16="http://schemas.microsoft.com/office/drawing/2014/main" id="{DEE73D7D-E1AB-4E03-B238-4EAA0A5A1E46}"/>
              </a:ext>
            </a:extLst>
          </p:cNvPr>
          <p:cNvSpPr txBox="1"/>
          <p:nvPr/>
        </p:nvSpPr>
        <p:spPr>
          <a:xfrm>
            <a:off x="699213" y="1657600"/>
            <a:ext cx="2470280" cy="415498"/>
          </a:xfrm>
          <a:prstGeom prst="rect">
            <a:avLst/>
          </a:prstGeom>
          <a:noFill/>
        </p:spPr>
        <p:txBody>
          <a:bodyPr wrap="square" rtlCol="0">
            <a:spAutoFit/>
          </a:bodyPr>
          <a:lstStyle/>
          <a:p>
            <a:pPr algn="ctr"/>
            <a:r>
              <a:rPr lang="en-US" sz="2100" b="1" dirty="0"/>
              <a:t>Transformations</a:t>
            </a:r>
          </a:p>
        </p:txBody>
      </p:sp>
      <p:sp>
        <p:nvSpPr>
          <p:cNvPr id="9" name="TextBox 8">
            <a:extLst>
              <a:ext uri="{FF2B5EF4-FFF2-40B4-BE49-F238E27FC236}">
                <a16:creationId xmlns:a16="http://schemas.microsoft.com/office/drawing/2014/main" id="{FB827658-1D3F-4374-99CE-3454CACC6452}"/>
              </a:ext>
            </a:extLst>
          </p:cNvPr>
          <p:cNvSpPr txBox="1"/>
          <p:nvPr/>
        </p:nvSpPr>
        <p:spPr>
          <a:xfrm>
            <a:off x="5156883" y="1657600"/>
            <a:ext cx="2470280" cy="415498"/>
          </a:xfrm>
          <a:prstGeom prst="rect">
            <a:avLst/>
          </a:prstGeom>
          <a:noFill/>
        </p:spPr>
        <p:txBody>
          <a:bodyPr wrap="square" rtlCol="0">
            <a:spAutoFit/>
          </a:bodyPr>
          <a:lstStyle/>
          <a:p>
            <a:pPr algn="ctr"/>
            <a:r>
              <a:rPr lang="en-US" sz="2100" b="1" dirty="0"/>
              <a:t>Actions</a:t>
            </a:r>
          </a:p>
        </p:txBody>
      </p:sp>
    </p:spTree>
    <p:extLst>
      <p:ext uri="{BB962C8B-B14F-4D97-AF65-F5344CB8AC3E}">
        <p14:creationId xmlns:p14="http://schemas.microsoft.com/office/powerpoint/2010/main" val="1453354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p:txBody>
          <a:bodyPr/>
          <a:lstStyle/>
          <a:p>
            <a:r>
              <a:rPr lang="en-US" dirty="0"/>
              <a:t>Lazy Evaluation</a:t>
            </a:r>
          </a:p>
        </p:txBody>
      </p:sp>
      <p:sp>
        <p:nvSpPr>
          <p:cNvPr id="3" name="Content Placeholder 2">
            <a:extLst>
              <a:ext uri="{FF2B5EF4-FFF2-40B4-BE49-F238E27FC236}">
                <a16:creationId xmlns:a16="http://schemas.microsoft.com/office/drawing/2014/main" id="{54EA627A-41D1-43B3-9AF8-C7AAA1B78BB0}"/>
              </a:ext>
            </a:extLst>
          </p:cNvPr>
          <p:cNvSpPr>
            <a:spLocks noGrp="1"/>
          </p:cNvSpPr>
          <p:nvPr>
            <p:ph idx="1"/>
          </p:nvPr>
        </p:nvSpPr>
        <p:spPr>
          <a:xfrm>
            <a:off x="628651" y="1498294"/>
            <a:ext cx="7586954" cy="4494882"/>
          </a:xfrm>
        </p:spPr>
        <p:txBody>
          <a:bodyPr>
            <a:normAutofit/>
          </a:bodyPr>
          <a:lstStyle/>
          <a:p>
            <a:r>
              <a:rPr lang="en-US" sz="2800" dirty="0"/>
              <a:t>Spark has “lazy” or delayed execution</a:t>
            </a:r>
          </a:p>
          <a:p>
            <a:r>
              <a:rPr lang="en-US" sz="2800" dirty="0"/>
              <a:t>Spark inspects query and optimizes them by:</a:t>
            </a:r>
          </a:p>
          <a:p>
            <a:pPr lvl="1"/>
            <a:r>
              <a:rPr lang="en-US" sz="2400" dirty="0"/>
              <a:t>Generates multiple plans and chooses the best one with a cost model</a:t>
            </a:r>
          </a:p>
          <a:p>
            <a:pPr lvl="1"/>
            <a:r>
              <a:rPr lang="en-US" sz="2400" dirty="0"/>
              <a:t>Reorders transformations</a:t>
            </a:r>
          </a:p>
          <a:p>
            <a:pPr lvl="1"/>
            <a:r>
              <a:rPr lang="en-US" sz="2400" dirty="0"/>
              <a:t>Breaking them into stages</a:t>
            </a:r>
          </a:p>
          <a:p>
            <a:pPr lvl="1"/>
            <a:r>
              <a:rPr lang="en-US" sz="2400" dirty="0"/>
              <a:t>Optimizes “shuffles” where data is “shuffled” between workers</a:t>
            </a:r>
          </a:p>
          <a:p>
            <a:pPr lvl="1"/>
            <a:endParaRPr lang="en-US" dirty="0"/>
          </a:p>
        </p:txBody>
      </p:sp>
    </p:spTree>
    <p:extLst>
      <p:ext uri="{BB962C8B-B14F-4D97-AF65-F5344CB8AC3E}">
        <p14:creationId xmlns:p14="http://schemas.microsoft.com/office/powerpoint/2010/main" val="618508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Transformation and Actions</a:t>
            </a:r>
            <a:endParaRPr kumimoji="1" lang="zh-CN" altLang="en-US" sz="4000" b="1" dirty="0"/>
          </a:p>
        </p:txBody>
      </p:sp>
      <p:sp>
        <p:nvSpPr>
          <p:cNvPr id="3" name="内容占位符 2"/>
          <p:cNvSpPr>
            <a:spLocks noGrp="1"/>
          </p:cNvSpPr>
          <p:nvPr>
            <p:ph idx="1"/>
          </p:nvPr>
        </p:nvSpPr>
        <p:spPr>
          <a:xfrm>
            <a:off x="457200" y="1600200"/>
            <a:ext cx="4135458" cy="4525963"/>
          </a:xfrm>
        </p:spPr>
        <p:txBody>
          <a:bodyPr>
            <a:normAutofit/>
          </a:bodyPr>
          <a:lstStyle/>
          <a:p>
            <a:pPr marL="0" indent="0">
              <a:buNone/>
            </a:pPr>
            <a:r>
              <a:rPr lang="en-US" altLang="zh-CN" sz="2800" b="1" u="sng" dirty="0">
                <a:solidFill>
                  <a:srgbClr val="0070C0"/>
                </a:solidFill>
              </a:rPr>
              <a:t>Spark Transformations</a:t>
            </a:r>
          </a:p>
          <a:p>
            <a:pPr marL="0" indent="0">
              <a:buNone/>
            </a:pPr>
            <a:r>
              <a:rPr lang="is-IS" altLang="zh-CN" dirty="0">
                <a:solidFill>
                  <a:srgbClr val="0070C0"/>
                </a:solidFill>
                <a:latin typeface="Consolas" panose="020B0609020204030204" pitchFamily="49" charset="0"/>
                <a:cs typeface="Consolas" panose="020B0609020204030204" pitchFamily="49" charset="0"/>
              </a:rPr>
              <a:t>map()</a:t>
            </a:r>
          </a:p>
          <a:p>
            <a:pPr marL="0" indent="0">
              <a:buNone/>
            </a:pPr>
            <a:r>
              <a:rPr lang="is-IS" altLang="zh-CN" dirty="0">
                <a:solidFill>
                  <a:srgbClr val="0070C0"/>
                </a:solidFill>
                <a:latin typeface="Consolas" panose="020B0609020204030204" pitchFamily="49" charset="0"/>
                <a:cs typeface="Consolas" panose="020B0609020204030204" pitchFamily="49" charset="0"/>
              </a:rPr>
              <a:t>mapValues()</a:t>
            </a:r>
          </a:p>
          <a:p>
            <a:pPr marL="0" indent="0">
              <a:buNone/>
            </a:pPr>
            <a:r>
              <a:rPr lang="en-US" altLang="zh-CN" dirty="0" err="1">
                <a:solidFill>
                  <a:srgbClr val="0070C0"/>
                </a:solidFill>
                <a:latin typeface="Consolas" panose="020B0609020204030204" pitchFamily="49" charset="0"/>
                <a:cs typeface="Consolas" panose="020B0609020204030204" pitchFamily="49" charset="0"/>
              </a:rPr>
              <a:t>flatMap</a:t>
            </a:r>
            <a:r>
              <a:rPr lang="en-US" altLang="zh-CN" dirty="0">
                <a:solidFill>
                  <a:srgbClr val="0070C0"/>
                </a:solidFill>
                <a:latin typeface="Consolas" panose="020B0609020204030204" pitchFamily="49" charset="0"/>
                <a:cs typeface="Consolas" panose="020B0609020204030204" pitchFamily="49" charset="0"/>
              </a:rPr>
              <a:t>()</a:t>
            </a:r>
          </a:p>
          <a:p>
            <a:pPr marL="0" indent="0">
              <a:buNone/>
            </a:pPr>
            <a:r>
              <a:rPr lang="en-US" altLang="zh-CN" dirty="0">
                <a:solidFill>
                  <a:srgbClr val="0070C0"/>
                </a:solidFill>
                <a:latin typeface="Consolas" panose="020B0609020204030204" pitchFamily="49" charset="0"/>
                <a:cs typeface="Consolas" panose="020B0609020204030204" pitchFamily="49" charset="0"/>
              </a:rPr>
              <a:t>filter()</a:t>
            </a:r>
          </a:p>
          <a:p>
            <a:pPr marL="0" indent="0">
              <a:buNone/>
            </a:pPr>
            <a:r>
              <a:rPr lang="en-US" altLang="zh-CN" dirty="0" err="1">
                <a:solidFill>
                  <a:srgbClr val="0070C0"/>
                </a:solidFill>
                <a:latin typeface="Consolas" panose="020B0609020204030204" pitchFamily="49" charset="0"/>
                <a:cs typeface="Consolas" panose="020B0609020204030204" pitchFamily="49" charset="0"/>
              </a:rPr>
              <a:t>mapPartitions</a:t>
            </a:r>
            <a:r>
              <a:rPr lang="en-US" altLang="zh-CN" dirty="0">
                <a:solidFill>
                  <a:srgbClr val="0070C0"/>
                </a:solidFill>
                <a:latin typeface="Consolas" panose="020B0609020204030204" pitchFamily="49" charset="0"/>
                <a:cs typeface="Consolas" panose="020B0609020204030204" pitchFamily="49" charset="0"/>
              </a:rPr>
              <a:t>()</a:t>
            </a:r>
          </a:p>
          <a:p>
            <a:pPr marL="0" indent="0">
              <a:buNone/>
            </a:pPr>
            <a:r>
              <a:rPr kumimoji="1" lang="en-US" altLang="zh-CN" dirty="0" err="1">
                <a:solidFill>
                  <a:srgbClr val="0070C0"/>
                </a:solidFill>
                <a:latin typeface="Consolas" panose="020B0609020204030204" pitchFamily="49" charset="0"/>
                <a:cs typeface="Consolas" panose="020B0609020204030204" pitchFamily="49" charset="0"/>
              </a:rPr>
              <a:t>reduceByKey</a:t>
            </a:r>
            <a:r>
              <a:rPr kumimoji="1" lang="en-US" altLang="zh-CN" dirty="0">
                <a:solidFill>
                  <a:srgbClr val="0070C0"/>
                </a:solidFill>
                <a:latin typeface="Consolas" panose="020B0609020204030204" pitchFamily="49" charset="0"/>
                <a:cs typeface="Consolas" panose="020B0609020204030204" pitchFamily="49" charset="0"/>
              </a:rPr>
              <a:t>()</a:t>
            </a:r>
          </a:p>
          <a:p>
            <a:pPr marL="0" indent="0">
              <a:buNone/>
            </a:pPr>
            <a:r>
              <a:rPr kumimoji="1" lang="en-US" altLang="zh-CN" dirty="0" err="1">
                <a:solidFill>
                  <a:srgbClr val="0070C0"/>
                </a:solidFill>
                <a:latin typeface="Consolas" panose="020B0609020204030204" pitchFamily="49" charset="0"/>
                <a:cs typeface="Consolas" panose="020B0609020204030204" pitchFamily="49" charset="0"/>
              </a:rPr>
              <a:t>groupByKey</a:t>
            </a:r>
            <a:r>
              <a:rPr kumimoji="1" lang="en-US" altLang="zh-CN" dirty="0">
                <a:solidFill>
                  <a:srgbClr val="0070C0"/>
                </a:solidFill>
                <a:latin typeface="Consolas" panose="020B0609020204030204" pitchFamily="49" charset="0"/>
                <a:cs typeface="Consolas" panose="020B0609020204030204" pitchFamily="49" charset="0"/>
              </a:rPr>
              <a:t>()</a:t>
            </a:r>
          </a:p>
          <a:p>
            <a:pPr marL="0" indent="0">
              <a:buNone/>
            </a:pPr>
            <a:r>
              <a:rPr kumimoji="1" lang="en-US" altLang="zh-CN" dirty="0">
                <a:solidFill>
                  <a:srgbClr val="0070C0"/>
                </a:solidFill>
                <a:latin typeface="Consolas" panose="020B0609020204030204" pitchFamily="49" charset="0"/>
                <a:cs typeface="Consolas" panose="020B0609020204030204" pitchFamily="49" charset="0"/>
              </a:rPr>
              <a:t>…</a:t>
            </a:r>
            <a:endParaRPr kumimoji="1" lang="zh-CN" altLang="en-US" dirty="0">
              <a:solidFill>
                <a:srgbClr val="0070C0"/>
              </a:solidFill>
              <a:latin typeface="Consolas" panose="020B0609020204030204" pitchFamily="49" charset="0"/>
              <a:cs typeface="Consolas" panose="020B0609020204030204" pitchFamily="49" charset="0"/>
            </a:endParaRPr>
          </a:p>
        </p:txBody>
      </p:sp>
      <p:sp>
        <p:nvSpPr>
          <p:cNvPr id="4" name="文本框 3"/>
          <p:cNvSpPr txBox="1"/>
          <p:nvPr/>
        </p:nvSpPr>
        <p:spPr>
          <a:xfrm>
            <a:off x="4592658" y="1600200"/>
            <a:ext cx="4094142" cy="3539430"/>
          </a:xfrm>
          <a:prstGeom prst="rect">
            <a:avLst/>
          </a:prstGeom>
          <a:noFill/>
        </p:spPr>
        <p:txBody>
          <a:bodyPr wrap="square" rtlCol="0">
            <a:spAutoFit/>
          </a:bodyPr>
          <a:lstStyle/>
          <a:p>
            <a:r>
              <a:rPr lang="de-DE" altLang="zh-CN" sz="3200" b="1" u="sng" dirty="0">
                <a:solidFill>
                  <a:schemeClr val="accent6">
                    <a:lumMod val="50000"/>
                  </a:schemeClr>
                </a:solidFill>
              </a:rPr>
              <a:t>Spark Actions</a:t>
            </a:r>
          </a:p>
          <a:p>
            <a:r>
              <a:rPr lang="de-DE" altLang="zh-CN" sz="3200" dirty="0" err="1">
                <a:solidFill>
                  <a:schemeClr val="accent6">
                    <a:lumMod val="50000"/>
                  </a:schemeClr>
                </a:solidFill>
                <a:latin typeface="Consolas" panose="020B0609020204030204" pitchFamily="49" charset="0"/>
                <a:cs typeface="Consolas" panose="020B0609020204030204" pitchFamily="49" charset="0"/>
              </a:rPr>
              <a:t>collect</a:t>
            </a:r>
            <a:r>
              <a:rPr lang="de-DE" altLang="zh-CN" sz="3200" dirty="0">
                <a:solidFill>
                  <a:schemeClr val="accent6">
                    <a:lumMod val="50000"/>
                  </a:schemeClr>
                </a:solidFill>
                <a:latin typeface="Consolas" panose="020B0609020204030204" pitchFamily="49" charset="0"/>
                <a:cs typeface="Consolas" panose="020B0609020204030204" pitchFamily="49" charset="0"/>
              </a:rPr>
              <a:t>()               </a:t>
            </a:r>
          </a:p>
          <a:p>
            <a:r>
              <a:rPr lang="de-DE" altLang="zh-CN" sz="3200" dirty="0" err="1">
                <a:solidFill>
                  <a:schemeClr val="accent6">
                    <a:lumMod val="50000"/>
                  </a:schemeClr>
                </a:solidFill>
                <a:latin typeface="Consolas" panose="020B0609020204030204" pitchFamily="49" charset="0"/>
                <a:cs typeface="Consolas" panose="020B0609020204030204" pitchFamily="49" charset="0"/>
              </a:rPr>
              <a:t>count</a:t>
            </a:r>
            <a:r>
              <a:rPr lang="de-DE" altLang="zh-CN" sz="3200" dirty="0">
                <a:solidFill>
                  <a:schemeClr val="accent6">
                    <a:lumMod val="50000"/>
                  </a:schemeClr>
                </a:solidFill>
                <a:latin typeface="Consolas" panose="020B0609020204030204" pitchFamily="49" charset="0"/>
                <a:cs typeface="Consolas" panose="020B0609020204030204" pitchFamily="49" charset="0"/>
              </a:rPr>
              <a:t>()</a:t>
            </a:r>
          </a:p>
          <a:p>
            <a:r>
              <a:rPr lang="de-DE" altLang="zh-CN" sz="3200" dirty="0" err="1">
                <a:solidFill>
                  <a:schemeClr val="accent6">
                    <a:lumMod val="50000"/>
                  </a:schemeClr>
                </a:solidFill>
                <a:latin typeface="Consolas" panose="020B0609020204030204" pitchFamily="49" charset="0"/>
                <a:cs typeface="Consolas" panose="020B0609020204030204" pitchFamily="49" charset="0"/>
              </a:rPr>
              <a:t>take</a:t>
            </a:r>
            <a:r>
              <a:rPr lang="de-DE" altLang="zh-CN" sz="3200" dirty="0">
                <a:solidFill>
                  <a:schemeClr val="accent6">
                    <a:lumMod val="50000"/>
                  </a:schemeClr>
                </a:solidFill>
                <a:latin typeface="Consolas" panose="020B0609020204030204" pitchFamily="49" charset="0"/>
                <a:cs typeface="Consolas" panose="020B0609020204030204" pitchFamily="49" charset="0"/>
              </a:rPr>
              <a:t>() </a:t>
            </a:r>
          </a:p>
          <a:p>
            <a:r>
              <a:rPr lang="en-US" altLang="zh-CN" sz="3200" dirty="0" err="1">
                <a:solidFill>
                  <a:schemeClr val="accent6">
                    <a:lumMod val="50000"/>
                  </a:schemeClr>
                </a:solidFill>
                <a:latin typeface="Consolas" panose="020B0609020204030204" pitchFamily="49" charset="0"/>
                <a:cs typeface="Consolas" panose="020B0609020204030204" pitchFamily="49" charset="0"/>
              </a:rPr>
              <a:t>takeOrdered</a:t>
            </a:r>
            <a:r>
              <a:rPr lang="en-US" altLang="zh-CN" sz="3200" dirty="0">
                <a:solidFill>
                  <a:schemeClr val="accent6">
                    <a:lumMod val="50000"/>
                  </a:schemeClr>
                </a:solidFill>
                <a:latin typeface="Consolas" panose="020B0609020204030204" pitchFamily="49" charset="0"/>
                <a:cs typeface="Consolas" panose="020B0609020204030204" pitchFamily="49" charset="0"/>
              </a:rPr>
              <a:t>()</a:t>
            </a:r>
          </a:p>
          <a:p>
            <a:r>
              <a:rPr lang="en-US" altLang="zh-CN" sz="3200" dirty="0">
                <a:solidFill>
                  <a:schemeClr val="accent6">
                    <a:lumMod val="50000"/>
                  </a:schemeClr>
                </a:solidFill>
                <a:latin typeface="Consolas" panose="020B0609020204030204" pitchFamily="49" charset="0"/>
                <a:cs typeface="Consolas" panose="020B0609020204030204" pitchFamily="49" charset="0"/>
              </a:rPr>
              <a:t>save()</a:t>
            </a:r>
          </a:p>
          <a:p>
            <a:r>
              <a:rPr lang="en-US" altLang="zh-CN" sz="3200" dirty="0">
                <a:solidFill>
                  <a:schemeClr val="accent6">
                    <a:lumMod val="50000"/>
                  </a:schemeClr>
                </a:solidFill>
                <a:latin typeface="Consolas" panose="020B0609020204030204" pitchFamily="49" charset="0"/>
                <a:cs typeface="Consolas" panose="020B0609020204030204" pitchFamily="49" charset="0"/>
              </a:rPr>
              <a:t>…</a:t>
            </a:r>
            <a:endParaRPr lang="zh-CN" altLang="en-US" sz="3200" dirty="0">
              <a:solidFill>
                <a:schemeClr val="accent6">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0243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Transformation and Actions</a:t>
            </a:r>
            <a:endParaRPr kumimoji="1" lang="zh-CN" altLang="en-US" sz="4000" b="1" dirty="0"/>
          </a:p>
        </p:txBody>
      </p:sp>
      <p:pic>
        <p:nvPicPr>
          <p:cNvPr id="6" name="Content Placeholder 5" descr="Diagram&#10;&#10;Description automatically generated">
            <a:extLst>
              <a:ext uri="{FF2B5EF4-FFF2-40B4-BE49-F238E27FC236}">
                <a16:creationId xmlns:a16="http://schemas.microsoft.com/office/drawing/2014/main" id="{DC5FEE90-E452-193D-8FC9-B8143B21D994}"/>
              </a:ext>
            </a:extLst>
          </p:cNvPr>
          <p:cNvPicPr>
            <a:picLocks noGrp="1" noChangeAspect="1"/>
          </p:cNvPicPr>
          <p:nvPr>
            <p:ph idx="1"/>
          </p:nvPr>
        </p:nvPicPr>
        <p:blipFill>
          <a:blip r:embed="rId2"/>
          <a:stretch>
            <a:fillRect/>
          </a:stretch>
        </p:blipFill>
        <p:spPr>
          <a:xfrm>
            <a:off x="933450" y="2231231"/>
            <a:ext cx="6934200" cy="3263900"/>
          </a:xfrm>
        </p:spPr>
      </p:pic>
    </p:spTree>
    <p:extLst>
      <p:ext uri="{BB962C8B-B14F-4D97-AF65-F5344CB8AC3E}">
        <p14:creationId xmlns:p14="http://schemas.microsoft.com/office/powerpoint/2010/main" val="3288463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br>
              <a:rPr lang="is-IS" altLang="zh-CN" b="1" dirty="0"/>
            </a:br>
            <a:r>
              <a:rPr lang="is-IS" altLang="zh-CN" b="1" dirty="0"/>
              <a:t>Mapper Transformations:   </a:t>
            </a:r>
            <a:r>
              <a:rPr lang="is-IS" altLang="zh-CN" dirty="0">
                <a:latin typeface="Courier New" panose="02070309020205020404" pitchFamily="49" charset="0"/>
                <a:cs typeface="Courier New" panose="02070309020205020404" pitchFamily="49" charset="0"/>
              </a:rPr>
              <a:t>map()</a:t>
            </a:r>
            <a:r>
              <a:rPr lang="is-IS" altLang="zh-CN" dirty="0">
                <a:latin typeface="+mn-lt"/>
                <a:cs typeface="Courier New" panose="02070309020205020404" pitchFamily="49" charset="0"/>
              </a:rPr>
              <a:t>and</a:t>
            </a:r>
            <a:r>
              <a:rPr lang="is-I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flatMap</a:t>
            </a:r>
            <a:r>
              <a:rPr lang="en-US" altLang="zh-CN" dirty="0">
                <a:latin typeface="Courier New" panose="02070309020205020404" pitchFamily="49" charset="0"/>
                <a:cs typeface="Courier New" panose="02070309020205020404" pitchFamily="49" charset="0"/>
              </a:rPr>
              <a:t>()</a:t>
            </a:r>
            <a:br>
              <a:rPr lang="en-US" altLang="zh-CN" dirty="0"/>
            </a:br>
            <a:endParaRPr kumimoji="1" lang="zh-CN" altLang="en-US" dirty="0"/>
          </a:p>
        </p:txBody>
      </p:sp>
      <p:sp>
        <p:nvSpPr>
          <p:cNvPr id="3" name="内容占位符 2"/>
          <p:cNvSpPr>
            <a:spLocks noGrp="1"/>
          </p:cNvSpPr>
          <p:nvPr>
            <p:ph idx="1"/>
          </p:nvPr>
        </p:nvSpPr>
        <p:spPr/>
        <p:txBody>
          <a:bodyPr>
            <a:normAutofit/>
          </a:bodyPr>
          <a:lstStyle/>
          <a:p>
            <a:r>
              <a:rPr lang="is-IS" altLang="zh-CN" sz="2800" b="1" dirty="0">
                <a:latin typeface="Courier New" panose="02070309020205020404" pitchFamily="49" charset="0"/>
                <a:cs typeface="Courier New" panose="02070309020205020404" pitchFamily="49" charset="0"/>
              </a:rPr>
              <a:t>map(): </a:t>
            </a:r>
            <a:r>
              <a:rPr lang="is-IS" altLang="zh-CN" sz="2800" b="1" dirty="0"/>
              <a:t>1-to-1</a:t>
            </a:r>
            <a:endParaRPr lang="is-IS" altLang="zh-CN" sz="2800" dirty="0"/>
          </a:p>
          <a:p>
            <a:pPr marL="0" indent="0">
              <a:buNone/>
            </a:pPr>
            <a:r>
              <a:rPr lang="en-US" altLang="zh-CN" sz="2800" dirty="0"/>
              <a:t>map() transformation applies the mapper function on each element of the RDD and returns the transformed RDD</a:t>
            </a:r>
          </a:p>
          <a:p>
            <a:pPr marL="0" indent="0">
              <a:buNone/>
            </a:pPr>
            <a:endParaRPr lang="en-US" altLang="zh-CN" sz="2800" dirty="0"/>
          </a:p>
          <a:p>
            <a:r>
              <a:rPr lang="en-US" altLang="zh-CN" sz="2800" b="1" dirty="0" err="1">
                <a:latin typeface="Courier New" panose="02070309020205020404" pitchFamily="49" charset="0"/>
                <a:cs typeface="Courier New" panose="02070309020205020404" pitchFamily="49" charset="0"/>
              </a:rPr>
              <a:t>flatMap</a:t>
            </a:r>
            <a:r>
              <a:rPr lang="en-US" altLang="zh-CN" sz="2800" b="1" dirty="0">
                <a:latin typeface="Courier New" panose="02070309020205020404" pitchFamily="49" charset="0"/>
                <a:cs typeface="Courier New" panose="02070309020205020404" pitchFamily="49" charset="0"/>
              </a:rPr>
              <a:t>(): </a:t>
            </a:r>
            <a:r>
              <a:rPr lang="en-US" altLang="zh-CN" sz="2800" b="1" dirty="0"/>
              <a:t>1-to-Many</a:t>
            </a:r>
            <a:endParaRPr lang="en-US" altLang="zh-CN" sz="2800" dirty="0"/>
          </a:p>
          <a:p>
            <a:pPr marL="0" indent="0">
              <a:buNone/>
            </a:pPr>
            <a:r>
              <a:rPr lang="en-US" dirty="0"/>
              <a:t>Return a new RDD by first applying a function to all elements of this RDD, and then </a:t>
            </a:r>
            <a:r>
              <a:rPr lang="en-US" b="1" dirty="0"/>
              <a:t>flattening</a:t>
            </a:r>
            <a:r>
              <a:rPr lang="en-US" dirty="0"/>
              <a:t> the results.</a:t>
            </a:r>
            <a:endParaRPr kumimoji="1" lang="zh-CN" altLang="en-US" sz="2800" dirty="0"/>
          </a:p>
        </p:txBody>
      </p:sp>
    </p:spTree>
    <p:extLst>
      <p:ext uri="{BB962C8B-B14F-4D97-AF65-F5344CB8AC3E}">
        <p14:creationId xmlns:p14="http://schemas.microsoft.com/office/powerpoint/2010/main" val="2599642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br>
              <a:rPr lang="is-IS" altLang="zh-CN" b="1" dirty="0"/>
            </a:br>
            <a:r>
              <a:rPr lang="is-IS" altLang="zh-CN" b="1" dirty="0"/>
              <a:t>map()</a:t>
            </a:r>
            <a:r>
              <a:rPr lang="is-IS" altLang="zh-CN" dirty="0"/>
              <a:t> </a:t>
            </a:r>
            <a:r>
              <a:rPr lang="en-US" altLang="zh-CN" dirty="0"/>
              <a:t>Example</a:t>
            </a:r>
            <a:br>
              <a:rPr lang="en-US" altLang="zh-CN" dirty="0"/>
            </a:b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kumimoji="1" lang="en-US" altLang="zh-CN" sz="2400" dirty="0">
                <a:solidFill>
                  <a:srgbClr val="00B050"/>
                </a:solidFill>
                <a:latin typeface="Consolas" panose="020B0609020204030204" pitchFamily="49" charset="0"/>
                <a:cs typeface="Consolas" panose="020B0609020204030204" pitchFamily="49" charset="0"/>
              </a:rPr>
              <a:t># spark : </a:t>
            </a:r>
            <a:r>
              <a:rPr kumimoji="1" lang="en-US" altLang="zh-CN" sz="2400" dirty="0" err="1">
                <a:solidFill>
                  <a:srgbClr val="00B050"/>
                </a:solidFill>
                <a:latin typeface="Consolas" panose="020B0609020204030204" pitchFamily="49" charset="0"/>
                <a:cs typeface="Consolas" panose="020B0609020204030204" pitchFamily="49" charset="0"/>
              </a:rPr>
              <a:t>SparkSession</a:t>
            </a:r>
            <a:r>
              <a:rPr kumimoji="1" lang="en-US" altLang="zh-CN" sz="2400" dirty="0">
                <a:solidFill>
                  <a:srgbClr val="00B050"/>
                </a:solidFill>
                <a:latin typeface="Consolas" panose="020B0609020204030204" pitchFamily="49" charset="0"/>
                <a:cs typeface="Consolas" panose="020B0609020204030204" pitchFamily="49" charset="0"/>
              </a:rPr>
              <a:t> </a:t>
            </a:r>
          </a:p>
          <a:p>
            <a:pPr marL="0" indent="0">
              <a:buNone/>
            </a:pPr>
            <a:r>
              <a:rPr kumimoji="1" lang="en-US" altLang="zh-CN" sz="2400" dirty="0">
                <a:latin typeface="Consolas" panose="020B0609020204030204" pitchFamily="49" charset="0"/>
                <a:cs typeface="Consolas" panose="020B0609020204030204" pitchFamily="49" charset="0"/>
              </a:rPr>
              <a:t>strings = [“fox jumped”, “fox not jumped”]</a:t>
            </a:r>
          </a:p>
          <a:p>
            <a:pPr marL="0" indent="0">
              <a:buNone/>
            </a:pPr>
            <a:r>
              <a:rPr kumimoji="1" lang="en-US" altLang="zh-CN" sz="2400" dirty="0">
                <a:solidFill>
                  <a:srgbClr val="00B050"/>
                </a:solidFill>
                <a:latin typeface="Consolas" panose="020B0609020204030204" pitchFamily="49" charset="0"/>
                <a:cs typeface="Consolas" panose="020B0609020204030204" pitchFamily="49" charset="0"/>
              </a:rPr>
              <a:t># </a:t>
            </a:r>
            <a:r>
              <a:rPr kumimoji="1" lang="en-US" altLang="zh-CN" sz="2400" dirty="0" err="1">
                <a:solidFill>
                  <a:srgbClr val="00B050"/>
                </a:solidFill>
                <a:latin typeface="Consolas" panose="020B0609020204030204" pitchFamily="49" charset="0"/>
                <a:cs typeface="Consolas" panose="020B0609020204030204" pitchFamily="49" charset="0"/>
              </a:rPr>
              <a:t>rdd</a:t>
            </a:r>
            <a:r>
              <a:rPr kumimoji="1" lang="en-US" altLang="zh-CN" sz="2400" dirty="0">
                <a:solidFill>
                  <a:srgbClr val="00B050"/>
                </a:solidFill>
                <a:latin typeface="Consolas" panose="020B0609020204030204" pitchFamily="49" charset="0"/>
                <a:cs typeface="Consolas" panose="020B0609020204030204" pitchFamily="49" charset="0"/>
              </a:rPr>
              <a:t>: RDD[String]</a:t>
            </a:r>
          </a:p>
          <a:p>
            <a:pPr marL="0" indent="0">
              <a:buNone/>
            </a:pPr>
            <a:r>
              <a:rPr kumimoji="1" lang="en-US" altLang="zh-CN" sz="2400" dirty="0" err="1">
                <a:latin typeface="Consolas" panose="020B0609020204030204" pitchFamily="49" charset="0"/>
                <a:cs typeface="Consolas" panose="020B0609020204030204" pitchFamily="49" charset="0"/>
              </a:rPr>
              <a:t>rdd</a:t>
            </a:r>
            <a:r>
              <a:rPr kumimoji="1" lang="en-US" altLang="zh-CN" sz="2400" dirty="0">
                <a:latin typeface="Consolas" panose="020B0609020204030204" pitchFamily="49" charset="0"/>
                <a:cs typeface="Consolas" panose="020B0609020204030204" pitchFamily="49" charset="0"/>
              </a:rPr>
              <a:t> = </a:t>
            </a:r>
            <a:r>
              <a:rPr kumimoji="1" lang="en-US" altLang="zh-CN" sz="2400" dirty="0" err="1">
                <a:latin typeface="Consolas" panose="020B0609020204030204" pitchFamily="49" charset="0"/>
                <a:cs typeface="Consolas" panose="020B0609020204030204" pitchFamily="49" charset="0"/>
              </a:rPr>
              <a:t>spark.sparkContext.parallelize</a:t>
            </a:r>
            <a:r>
              <a:rPr kumimoji="1" lang="en-US" altLang="zh-CN" sz="2400" dirty="0">
                <a:latin typeface="Consolas" panose="020B0609020204030204" pitchFamily="49" charset="0"/>
                <a:cs typeface="Consolas" panose="020B0609020204030204" pitchFamily="49" charset="0"/>
              </a:rPr>
              <a:t>(strings)</a:t>
            </a:r>
          </a:p>
          <a:p>
            <a:pPr marL="0" indent="0">
              <a:buNone/>
            </a:pPr>
            <a:endParaRPr kumimoji="1" lang="en-US" altLang="zh-CN" sz="2400" dirty="0">
              <a:latin typeface="Consolas" panose="020B0609020204030204" pitchFamily="49" charset="0"/>
              <a:cs typeface="Consolas" panose="020B0609020204030204" pitchFamily="49" charset="0"/>
            </a:endParaRPr>
          </a:p>
          <a:p>
            <a:pPr marL="0" indent="0">
              <a:buNone/>
            </a:pPr>
            <a:r>
              <a:rPr kumimoji="1" lang="en-US" altLang="zh-CN" sz="2400" dirty="0">
                <a:solidFill>
                  <a:srgbClr val="00B050"/>
                </a:solidFill>
                <a:latin typeface="Consolas" panose="020B0609020204030204" pitchFamily="49" charset="0"/>
                <a:cs typeface="Consolas" panose="020B0609020204030204" pitchFamily="49" charset="0"/>
              </a:rPr>
              <a:t># apply a map() transformation:</a:t>
            </a:r>
          </a:p>
          <a:p>
            <a:pPr marL="0" indent="0">
              <a:buNone/>
            </a:pPr>
            <a:r>
              <a:rPr kumimoji="1" lang="en-US" altLang="zh-CN" sz="2400" dirty="0">
                <a:latin typeface="Consolas" panose="020B0609020204030204" pitchFamily="49" charset="0"/>
                <a:cs typeface="Consolas" panose="020B0609020204030204" pitchFamily="49" charset="0"/>
              </a:rPr>
              <a:t>rdd2 = </a:t>
            </a:r>
            <a:r>
              <a:rPr kumimoji="1" lang="en-US" altLang="zh-CN" sz="2400" dirty="0" err="1">
                <a:latin typeface="Consolas" panose="020B0609020204030204" pitchFamily="49" charset="0"/>
                <a:cs typeface="Consolas" panose="020B0609020204030204" pitchFamily="49" charset="0"/>
              </a:rPr>
              <a:t>rdd.map</a:t>
            </a:r>
            <a:r>
              <a:rPr kumimoji="1" lang="en-US" altLang="zh-CN" sz="2400" dirty="0">
                <a:latin typeface="Consolas" panose="020B0609020204030204" pitchFamily="49" charset="0"/>
                <a:cs typeface="Consolas" panose="020B0609020204030204" pitchFamily="49" charset="0"/>
              </a:rPr>
              <a:t>(lambda x: (x, </a:t>
            </a:r>
            <a:r>
              <a:rPr kumimoji="1" lang="en-US" altLang="zh-CN" sz="2400" dirty="0" err="1">
                <a:latin typeface="Consolas" panose="020B0609020204030204" pitchFamily="49" charset="0"/>
                <a:cs typeface="Consolas" panose="020B0609020204030204" pitchFamily="49" charset="0"/>
              </a:rPr>
              <a:t>len</a:t>
            </a:r>
            <a:r>
              <a:rPr kumimoji="1" lang="en-US" altLang="zh-CN" sz="2400" dirty="0">
                <a:latin typeface="Consolas" panose="020B0609020204030204" pitchFamily="49" charset="0"/>
                <a:cs typeface="Consolas" panose="020B0609020204030204" pitchFamily="49" charset="0"/>
              </a:rPr>
              <a:t>(x))</a:t>
            </a:r>
          </a:p>
          <a:p>
            <a:pPr marL="0" indent="0">
              <a:buNone/>
            </a:pPr>
            <a:r>
              <a:rPr kumimoji="1" lang="en-US" altLang="zh-CN" sz="2400" dirty="0">
                <a:latin typeface="Consolas" panose="020B0609020204030204" pitchFamily="49" charset="0"/>
                <a:cs typeface="Consolas" panose="020B0609020204030204" pitchFamily="49" charset="0"/>
              </a:rPr>
              <a:t>rdd2.collect()</a:t>
            </a:r>
          </a:p>
          <a:p>
            <a:pPr marL="0" indent="0">
              <a:buNone/>
            </a:pPr>
            <a:r>
              <a:rPr kumimoji="1" lang="en-US" altLang="zh-CN" sz="2400" dirty="0">
                <a:latin typeface="Consolas" panose="020B0609020204030204" pitchFamily="49" charset="0"/>
                <a:cs typeface="Consolas" panose="020B0609020204030204" pitchFamily="49" charset="0"/>
              </a:rPr>
              <a:t>[</a:t>
            </a:r>
          </a:p>
          <a:p>
            <a:pPr marL="0" indent="0">
              <a:buNone/>
            </a:pPr>
            <a:r>
              <a:rPr kumimoji="1" lang="en-US" altLang="zh-CN" sz="2400" dirty="0">
                <a:latin typeface="Consolas" panose="020B0609020204030204" pitchFamily="49" charset="0"/>
                <a:cs typeface="Consolas" panose="020B0609020204030204" pitchFamily="49" charset="0"/>
              </a:rPr>
              <a:t>  (“fox jumped”, 10),</a:t>
            </a:r>
          </a:p>
          <a:p>
            <a:pPr marL="0" indent="0">
              <a:buNone/>
            </a:pPr>
            <a:r>
              <a:rPr kumimoji="1" lang="en-US" altLang="zh-CN" sz="2400" dirty="0">
                <a:latin typeface="Consolas" panose="020B0609020204030204" pitchFamily="49" charset="0"/>
                <a:cs typeface="Consolas" panose="020B0609020204030204" pitchFamily="49" charset="0"/>
              </a:rPr>
              <a:t>  (“fox not jumped”, 14)</a:t>
            </a:r>
          </a:p>
          <a:p>
            <a:pPr marL="0" indent="0">
              <a:buNone/>
            </a:pPr>
            <a:r>
              <a:rPr kumimoji="1" lang="en-US" altLang="zh-CN" sz="2400" dirty="0">
                <a:latin typeface="Consolas" panose="020B0609020204030204" pitchFamily="49" charset="0"/>
                <a:cs typeface="Consolas" panose="020B0609020204030204" pitchFamily="49" charset="0"/>
              </a:rPr>
              <a:t>]</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3186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5929"/>
            <a:ext cx="8229600" cy="539826"/>
          </a:xfrm>
        </p:spPr>
        <p:txBody>
          <a:bodyPr>
            <a:normAutofit/>
          </a:bodyPr>
          <a:lstStyle/>
          <a:p>
            <a:pPr algn="l"/>
            <a:r>
              <a:rPr lang="en-US" altLang="zh-CN" b="1" dirty="0" err="1"/>
              <a:t>flatMap</a:t>
            </a:r>
            <a:r>
              <a:rPr lang="en-US" altLang="zh-CN" b="1" dirty="0"/>
              <a:t>() Example</a:t>
            </a:r>
            <a:endParaRPr kumimoji="1" lang="zh-CN" altLang="en-US" dirty="0"/>
          </a:p>
        </p:txBody>
      </p:sp>
      <p:sp>
        <p:nvSpPr>
          <p:cNvPr id="3" name="内容占位符 2"/>
          <p:cNvSpPr>
            <a:spLocks noGrp="1"/>
          </p:cNvSpPr>
          <p:nvPr>
            <p:ph idx="1"/>
          </p:nvPr>
        </p:nvSpPr>
        <p:spPr>
          <a:xfrm>
            <a:off x="457200" y="1255923"/>
            <a:ext cx="8455446" cy="5310130"/>
          </a:xfrm>
        </p:spPr>
        <p:txBody>
          <a:bodyPr>
            <a:normAutofit fontScale="92500" lnSpcReduction="20000"/>
          </a:bodyPr>
          <a:lstStyle/>
          <a:p>
            <a:pPr marL="0" indent="0">
              <a:buNone/>
            </a:pPr>
            <a:r>
              <a:rPr kumimoji="1" lang="en-US" altLang="zh-CN" sz="2800" dirty="0">
                <a:solidFill>
                  <a:srgbClr val="00B050"/>
                </a:solidFill>
                <a:latin typeface="Consolas" panose="020B0609020204030204" pitchFamily="49" charset="0"/>
                <a:cs typeface="Consolas" panose="020B0609020204030204" pitchFamily="49" charset="0"/>
              </a:rPr>
              <a:t># spark : </a:t>
            </a:r>
            <a:r>
              <a:rPr kumimoji="1" lang="en-US" altLang="zh-CN" sz="2800" dirty="0" err="1">
                <a:solidFill>
                  <a:srgbClr val="00B050"/>
                </a:solidFill>
                <a:latin typeface="Consolas" panose="020B0609020204030204" pitchFamily="49" charset="0"/>
                <a:cs typeface="Consolas" panose="020B0609020204030204" pitchFamily="49" charset="0"/>
              </a:rPr>
              <a:t>SparkSession</a:t>
            </a:r>
            <a:r>
              <a:rPr kumimoji="1" lang="en-US" altLang="zh-CN" sz="2800" dirty="0">
                <a:solidFill>
                  <a:srgbClr val="00B050"/>
                </a:solidFill>
                <a:latin typeface="Consolas" panose="020B0609020204030204" pitchFamily="49" charset="0"/>
                <a:cs typeface="Consolas" panose="020B0609020204030204" pitchFamily="49" charset="0"/>
              </a:rPr>
              <a:t> </a:t>
            </a:r>
          </a:p>
          <a:p>
            <a:pPr marL="0" indent="0">
              <a:buNone/>
            </a:pPr>
            <a:r>
              <a:rPr kumimoji="1" lang="en-US" altLang="zh-CN" sz="2800" dirty="0">
                <a:latin typeface="Consolas" panose="020B0609020204030204" pitchFamily="49" charset="0"/>
                <a:cs typeface="Consolas" panose="020B0609020204030204" pitchFamily="49" charset="0"/>
              </a:rPr>
              <a:t>lists = [ [4, 5, 6], [7, 8, 9], [], [3] ]</a:t>
            </a:r>
          </a:p>
          <a:p>
            <a:pPr marL="0" indent="0">
              <a:buNone/>
            </a:pPr>
            <a:r>
              <a:rPr kumimoji="1" lang="en-US" altLang="zh-CN" sz="2800" dirty="0">
                <a:latin typeface="Consolas" panose="020B0609020204030204" pitchFamily="49" charset="0"/>
                <a:cs typeface="Consolas" panose="020B0609020204030204" pitchFamily="49" charset="0"/>
              </a:rPr>
              <a:t># </a:t>
            </a:r>
            <a:r>
              <a:rPr kumimoji="1" lang="en-US" altLang="zh-CN" sz="2800" dirty="0" err="1">
                <a:latin typeface="Consolas" panose="020B0609020204030204" pitchFamily="49" charset="0"/>
                <a:cs typeface="Consolas" panose="020B0609020204030204" pitchFamily="49" charset="0"/>
              </a:rPr>
              <a:t>rdd</a:t>
            </a:r>
            <a:r>
              <a:rPr kumimoji="1" lang="en-US" altLang="zh-CN" sz="2800" dirty="0">
                <a:latin typeface="Consolas" panose="020B0609020204030204" pitchFamily="49" charset="0"/>
                <a:cs typeface="Consolas" panose="020B0609020204030204" pitchFamily="49" charset="0"/>
              </a:rPr>
              <a:t>: RDD[[Integer]]</a:t>
            </a:r>
          </a:p>
          <a:p>
            <a:pPr marL="0" indent="0">
              <a:buNone/>
            </a:pPr>
            <a:r>
              <a:rPr kumimoji="1" lang="en-US" altLang="zh-CN" sz="2800" dirty="0" err="1">
                <a:latin typeface="Consolas" panose="020B0609020204030204" pitchFamily="49" charset="0"/>
                <a:cs typeface="Consolas" panose="020B0609020204030204" pitchFamily="49" charset="0"/>
              </a:rPr>
              <a:t>rdd</a:t>
            </a:r>
            <a:r>
              <a:rPr kumimoji="1" lang="en-US" altLang="zh-CN" sz="2800" dirty="0">
                <a:latin typeface="Consolas" panose="020B0609020204030204" pitchFamily="49" charset="0"/>
                <a:cs typeface="Consolas" panose="020B0609020204030204" pitchFamily="49" charset="0"/>
              </a:rPr>
              <a:t> = </a:t>
            </a:r>
            <a:r>
              <a:rPr kumimoji="1" lang="en-US" altLang="zh-CN" sz="2800" dirty="0" err="1">
                <a:latin typeface="Consolas" panose="020B0609020204030204" pitchFamily="49" charset="0"/>
                <a:cs typeface="Consolas" panose="020B0609020204030204" pitchFamily="49" charset="0"/>
              </a:rPr>
              <a:t>spark.sparkContext.parallelize</a:t>
            </a:r>
            <a:r>
              <a:rPr kumimoji="1" lang="en-US" altLang="zh-CN" sz="2800" dirty="0">
                <a:latin typeface="Consolas" panose="020B0609020204030204" pitchFamily="49" charset="0"/>
                <a:cs typeface="Consolas" panose="020B0609020204030204" pitchFamily="49" charset="0"/>
              </a:rPr>
              <a:t>(lists)</a:t>
            </a:r>
          </a:p>
          <a:p>
            <a:pPr marL="0" indent="0">
              <a:buNone/>
            </a:pPr>
            <a:r>
              <a:rPr kumimoji="1" lang="en-US" altLang="zh-CN" sz="2800" dirty="0" err="1">
                <a:latin typeface="Consolas" panose="020B0609020204030204" pitchFamily="49" charset="0"/>
                <a:cs typeface="Consolas" panose="020B0609020204030204" pitchFamily="49" charset="0"/>
              </a:rPr>
              <a:t>rdd.count</a:t>
            </a:r>
            <a:r>
              <a:rPr kumimoji="1" lang="en-US" altLang="zh-CN" sz="2800" dirty="0">
                <a:latin typeface="Consolas" panose="020B0609020204030204" pitchFamily="49" charset="0"/>
                <a:cs typeface="Consolas" panose="020B0609020204030204" pitchFamily="49" charset="0"/>
              </a:rPr>
              <a:t>()</a:t>
            </a:r>
          </a:p>
          <a:p>
            <a:pPr marL="0" indent="0">
              <a:buNone/>
            </a:pPr>
            <a:r>
              <a:rPr kumimoji="1" lang="en-US" altLang="zh-CN" sz="2800" dirty="0">
                <a:latin typeface="Consolas" panose="020B0609020204030204" pitchFamily="49" charset="0"/>
                <a:cs typeface="Consolas" panose="020B0609020204030204" pitchFamily="49" charset="0"/>
              </a:rPr>
              <a:t>4</a:t>
            </a:r>
          </a:p>
          <a:p>
            <a:pPr marL="0" indent="0">
              <a:buNone/>
            </a:pPr>
            <a:r>
              <a:rPr kumimoji="1" lang="en-US" altLang="zh-CN" sz="2800" dirty="0">
                <a:solidFill>
                  <a:srgbClr val="00B050"/>
                </a:solidFill>
                <a:latin typeface="Consolas" panose="020B0609020204030204" pitchFamily="49" charset="0"/>
                <a:cs typeface="Consolas" panose="020B0609020204030204" pitchFamily="49" charset="0"/>
              </a:rPr>
              <a:t># apply </a:t>
            </a:r>
            <a:r>
              <a:rPr kumimoji="1" lang="en-US" altLang="zh-CN" sz="2800" dirty="0" err="1">
                <a:solidFill>
                  <a:srgbClr val="00B050"/>
                </a:solidFill>
                <a:latin typeface="Consolas" panose="020B0609020204030204" pitchFamily="49" charset="0"/>
                <a:cs typeface="Consolas" panose="020B0609020204030204" pitchFamily="49" charset="0"/>
              </a:rPr>
              <a:t>flatMap</a:t>
            </a:r>
            <a:r>
              <a:rPr kumimoji="1" lang="en-US" altLang="zh-CN" sz="2800" dirty="0">
                <a:solidFill>
                  <a:srgbClr val="00B050"/>
                </a:solidFill>
                <a:latin typeface="Consolas" panose="020B0609020204030204" pitchFamily="49" charset="0"/>
                <a:cs typeface="Consolas" panose="020B0609020204030204" pitchFamily="49" charset="0"/>
              </a:rPr>
              <a:t>() transformation</a:t>
            </a:r>
          </a:p>
          <a:p>
            <a:pPr marL="0" indent="0">
              <a:buNone/>
            </a:pPr>
            <a:r>
              <a:rPr kumimoji="1" lang="en-US" altLang="zh-CN" sz="2800" dirty="0">
                <a:latin typeface="Consolas" panose="020B0609020204030204" pitchFamily="49" charset="0"/>
                <a:cs typeface="Consolas" panose="020B0609020204030204" pitchFamily="49" charset="0"/>
              </a:rPr>
              <a:t>rdd2 = </a:t>
            </a:r>
            <a:r>
              <a:rPr kumimoji="1" lang="en-US" altLang="zh-CN" sz="2800" dirty="0" err="1">
                <a:latin typeface="Consolas" panose="020B0609020204030204" pitchFamily="49" charset="0"/>
                <a:cs typeface="Consolas" panose="020B0609020204030204" pitchFamily="49" charset="0"/>
              </a:rPr>
              <a:t>rdd.flatMap</a:t>
            </a:r>
            <a:r>
              <a:rPr kumimoji="1" lang="en-US" altLang="zh-CN" sz="2800" dirty="0">
                <a:latin typeface="Consolas" panose="020B0609020204030204" pitchFamily="49" charset="0"/>
                <a:cs typeface="Consolas" panose="020B0609020204030204" pitchFamily="49" charset="0"/>
              </a:rPr>
              <a:t>(lambda x: x)</a:t>
            </a:r>
          </a:p>
          <a:p>
            <a:pPr marL="0" indent="0">
              <a:buNone/>
            </a:pPr>
            <a:r>
              <a:rPr kumimoji="1" lang="en-US" altLang="zh-CN" sz="2800" dirty="0">
                <a:latin typeface="Consolas" panose="020B0609020204030204" pitchFamily="49" charset="0"/>
                <a:cs typeface="Consolas" panose="020B0609020204030204" pitchFamily="49" charset="0"/>
              </a:rPr>
              <a:t>rdd2.collect()</a:t>
            </a:r>
          </a:p>
          <a:p>
            <a:pPr marL="0" indent="0">
              <a:buNone/>
            </a:pPr>
            <a:r>
              <a:rPr kumimoji="1" lang="en-US" altLang="zh-CN" sz="2800" dirty="0">
                <a:latin typeface="Consolas" panose="020B0609020204030204" pitchFamily="49" charset="0"/>
                <a:cs typeface="Consolas" panose="020B0609020204030204" pitchFamily="49" charset="0"/>
              </a:rPr>
              <a:t>[4, 5, 6, 7, 8, 9, 3]</a:t>
            </a:r>
          </a:p>
          <a:p>
            <a:pPr marL="0" indent="0">
              <a:buNone/>
            </a:pPr>
            <a:r>
              <a:rPr kumimoji="1" lang="en-US" altLang="zh-CN" sz="2800" dirty="0">
                <a:latin typeface="Consolas" panose="020B0609020204030204" pitchFamily="49" charset="0"/>
                <a:cs typeface="Consolas" panose="020B0609020204030204" pitchFamily="49" charset="0"/>
              </a:rPr>
              <a:t>rdd2.count()</a:t>
            </a:r>
          </a:p>
          <a:p>
            <a:pPr marL="0" indent="0">
              <a:buNone/>
            </a:pPr>
            <a:r>
              <a:rPr kumimoji="1" lang="en-US" altLang="zh-CN" sz="2800" dirty="0">
                <a:latin typeface="Consolas" panose="020B0609020204030204" pitchFamily="49" charset="0"/>
                <a:cs typeface="Consolas" panose="020B0609020204030204" pitchFamily="49" charset="0"/>
              </a:rPr>
              <a:t>7</a:t>
            </a:r>
          </a:p>
          <a:p>
            <a:pPr marL="0" indent="0">
              <a:buNone/>
            </a:pPr>
            <a:endParaRPr kumimoji="1" lang="en-US" altLang="zh-CN"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1503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
            <a:ext cx="8229600" cy="998622"/>
          </a:xfrm>
        </p:spPr>
        <p:txBody>
          <a:bodyPr>
            <a:normAutofit fontScale="90000"/>
          </a:bodyPr>
          <a:lstStyle/>
          <a:p>
            <a:pPr algn="l"/>
            <a:br>
              <a:rPr lang="is-IS" altLang="zh-CN" b="1" dirty="0"/>
            </a:br>
            <a:r>
              <a:rPr lang="is-IS" altLang="zh-CN" b="1" dirty="0"/>
              <a:t>map()</a:t>
            </a:r>
            <a:r>
              <a:rPr lang="is-IS" altLang="zh-CN" dirty="0"/>
              <a:t> vs. </a:t>
            </a:r>
            <a:r>
              <a:rPr lang="en-US" altLang="zh-CN" b="1" dirty="0" err="1"/>
              <a:t>flatMap</a:t>
            </a:r>
            <a:r>
              <a:rPr lang="en-US" altLang="zh-CN" b="1" dirty="0"/>
              <a:t>()</a:t>
            </a:r>
            <a:br>
              <a:rPr lang="en-US" altLang="zh-CN" b="1" dirty="0"/>
            </a:br>
            <a:endParaRPr kumimoji="1" lang="zh-CN" altLang="en-US" dirty="0"/>
          </a:p>
        </p:txBody>
      </p:sp>
      <p:sp>
        <p:nvSpPr>
          <p:cNvPr id="3" name="内容占位符 2"/>
          <p:cNvSpPr>
            <a:spLocks noGrp="1"/>
          </p:cNvSpPr>
          <p:nvPr>
            <p:ph idx="1"/>
          </p:nvPr>
        </p:nvSpPr>
        <p:spPr>
          <a:xfrm>
            <a:off x="295739" y="709864"/>
            <a:ext cx="8391061" cy="5787189"/>
          </a:xfrm>
        </p:spPr>
        <p:txBody>
          <a:bodyPr>
            <a:normAutofit fontScale="62500" lnSpcReduction="20000"/>
          </a:bodyPr>
          <a:lstStyle/>
          <a:p>
            <a:pPr marL="0" indent="0">
              <a:buNone/>
            </a:pPr>
            <a:r>
              <a:rPr kumimoji="1" lang="en-US" altLang="zh-CN" sz="2800" dirty="0">
                <a:solidFill>
                  <a:srgbClr val="00B050"/>
                </a:solidFill>
                <a:latin typeface="Consolas" panose="020B0609020204030204" pitchFamily="49" charset="0"/>
                <a:cs typeface="Consolas" panose="020B0609020204030204" pitchFamily="49" charset="0"/>
              </a:rPr>
              <a:t># spark : </a:t>
            </a:r>
            <a:r>
              <a:rPr kumimoji="1" lang="en-US" altLang="zh-CN" sz="2800" dirty="0" err="1">
                <a:solidFill>
                  <a:srgbClr val="00B050"/>
                </a:solidFill>
                <a:latin typeface="Consolas" panose="020B0609020204030204" pitchFamily="49" charset="0"/>
                <a:cs typeface="Consolas" panose="020B0609020204030204" pitchFamily="49" charset="0"/>
              </a:rPr>
              <a:t>SparkSession</a:t>
            </a:r>
            <a:r>
              <a:rPr kumimoji="1" lang="en-US" altLang="zh-CN" sz="2800" dirty="0">
                <a:solidFill>
                  <a:srgbClr val="00B050"/>
                </a:solidFill>
                <a:latin typeface="Consolas" panose="020B0609020204030204" pitchFamily="49" charset="0"/>
                <a:cs typeface="Consolas" panose="020B0609020204030204" pitchFamily="49" charset="0"/>
              </a:rPr>
              <a:t> </a:t>
            </a:r>
          </a:p>
          <a:p>
            <a:pPr marL="0" indent="0">
              <a:buNone/>
            </a:pPr>
            <a:r>
              <a:rPr kumimoji="1" lang="en-US" altLang="zh-CN" sz="2800" dirty="0">
                <a:latin typeface="Consolas" panose="020B0609020204030204" pitchFamily="49" charset="0"/>
                <a:cs typeface="Consolas" panose="020B0609020204030204" pitchFamily="49" charset="0"/>
              </a:rPr>
              <a:t>lists = [ [4, 5, 6, 7], [8, 9], [], [2], [] ]</a:t>
            </a:r>
          </a:p>
          <a:p>
            <a:pPr marL="0" indent="0">
              <a:buNone/>
            </a:pPr>
            <a:r>
              <a:rPr kumimoji="1" lang="en-US" altLang="zh-CN" sz="2800" dirty="0">
                <a:latin typeface="Consolas" panose="020B0609020204030204" pitchFamily="49" charset="0"/>
                <a:cs typeface="Consolas" panose="020B0609020204030204" pitchFamily="49" charset="0"/>
              </a:rPr>
              <a:t># </a:t>
            </a:r>
            <a:r>
              <a:rPr kumimoji="1" lang="en-US" altLang="zh-CN" sz="2800" dirty="0" err="1">
                <a:latin typeface="Consolas" panose="020B0609020204030204" pitchFamily="49" charset="0"/>
                <a:cs typeface="Consolas" panose="020B0609020204030204" pitchFamily="49" charset="0"/>
              </a:rPr>
              <a:t>rdd</a:t>
            </a:r>
            <a:r>
              <a:rPr kumimoji="1" lang="en-US" altLang="zh-CN" sz="2800" dirty="0">
                <a:latin typeface="Consolas" panose="020B0609020204030204" pitchFamily="49" charset="0"/>
                <a:cs typeface="Consolas" panose="020B0609020204030204" pitchFamily="49" charset="0"/>
              </a:rPr>
              <a:t>: RDD[[Integer]]</a:t>
            </a:r>
          </a:p>
          <a:p>
            <a:pPr marL="0" indent="0">
              <a:buNone/>
            </a:pPr>
            <a:r>
              <a:rPr kumimoji="1" lang="en-US" altLang="zh-CN" sz="2800" dirty="0" err="1">
                <a:latin typeface="Consolas" panose="020B0609020204030204" pitchFamily="49" charset="0"/>
                <a:cs typeface="Consolas" panose="020B0609020204030204" pitchFamily="49" charset="0"/>
              </a:rPr>
              <a:t>rdd</a:t>
            </a:r>
            <a:r>
              <a:rPr kumimoji="1" lang="en-US" altLang="zh-CN" sz="2800" dirty="0">
                <a:latin typeface="Consolas" panose="020B0609020204030204" pitchFamily="49" charset="0"/>
                <a:cs typeface="Consolas" panose="020B0609020204030204" pitchFamily="49" charset="0"/>
              </a:rPr>
              <a:t> = </a:t>
            </a:r>
            <a:r>
              <a:rPr kumimoji="1" lang="en-US" altLang="zh-CN" sz="2800" dirty="0" err="1">
                <a:latin typeface="Consolas" panose="020B0609020204030204" pitchFamily="49" charset="0"/>
                <a:cs typeface="Consolas" panose="020B0609020204030204" pitchFamily="49" charset="0"/>
              </a:rPr>
              <a:t>spark.sparkContext.parallelize</a:t>
            </a:r>
            <a:r>
              <a:rPr kumimoji="1" lang="en-US" altLang="zh-CN" sz="2800" dirty="0">
                <a:latin typeface="Consolas" panose="020B0609020204030204" pitchFamily="49" charset="0"/>
                <a:cs typeface="Consolas" panose="020B0609020204030204" pitchFamily="49" charset="0"/>
              </a:rPr>
              <a:t>(lists)</a:t>
            </a:r>
          </a:p>
          <a:p>
            <a:pPr marL="0" indent="0">
              <a:buNone/>
            </a:pPr>
            <a:r>
              <a:rPr kumimoji="1" lang="en-US" altLang="zh-CN" sz="2800" dirty="0" err="1">
                <a:latin typeface="Consolas" panose="020B0609020204030204" pitchFamily="49" charset="0"/>
                <a:cs typeface="Consolas" panose="020B0609020204030204" pitchFamily="49" charset="0"/>
              </a:rPr>
              <a:t>rdd.count</a:t>
            </a:r>
            <a:r>
              <a:rPr kumimoji="1" lang="en-US" altLang="zh-CN" sz="2800" dirty="0">
                <a:latin typeface="Consolas" panose="020B0609020204030204" pitchFamily="49" charset="0"/>
                <a:cs typeface="Consolas" panose="020B0609020204030204" pitchFamily="49" charset="0"/>
              </a:rPr>
              <a:t>()</a:t>
            </a:r>
          </a:p>
          <a:p>
            <a:pPr marL="0" indent="0">
              <a:buNone/>
            </a:pPr>
            <a:r>
              <a:rPr kumimoji="1" lang="en-US" altLang="zh-CN" sz="2800" dirty="0">
                <a:latin typeface="Consolas" panose="020B0609020204030204" pitchFamily="49" charset="0"/>
                <a:cs typeface="Consolas" panose="020B0609020204030204" pitchFamily="49" charset="0"/>
              </a:rPr>
              <a:t>5</a:t>
            </a:r>
          </a:p>
          <a:p>
            <a:pPr marL="0" indent="0">
              <a:buNone/>
            </a:pPr>
            <a:r>
              <a:rPr kumimoji="1" lang="en-US" altLang="zh-CN" sz="2800" dirty="0">
                <a:solidFill>
                  <a:srgbClr val="00B050"/>
                </a:solidFill>
                <a:latin typeface="Consolas" panose="020B0609020204030204" pitchFamily="49" charset="0"/>
                <a:cs typeface="Consolas" panose="020B0609020204030204" pitchFamily="49" charset="0"/>
              </a:rPr>
              <a:t># apply a </a:t>
            </a:r>
            <a:r>
              <a:rPr kumimoji="1" lang="en-US" altLang="zh-CN" sz="2800" dirty="0" err="1">
                <a:solidFill>
                  <a:srgbClr val="00B050"/>
                </a:solidFill>
                <a:latin typeface="Consolas" panose="020B0609020204030204" pitchFamily="49" charset="0"/>
                <a:cs typeface="Consolas" panose="020B0609020204030204" pitchFamily="49" charset="0"/>
              </a:rPr>
              <a:t>flatMap</a:t>
            </a:r>
            <a:r>
              <a:rPr kumimoji="1" lang="en-US" altLang="zh-CN" sz="2800" dirty="0">
                <a:solidFill>
                  <a:srgbClr val="00B050"/>
                </a:solidFill>
                <a:latin typeface="Consolas" panose="020B0609020204030204" pitchFamily="49" charset="0"/>
                <a:cs typeface="Consolas" panose="020B0609020204030204" pitchFamily="49" charset="0"/>
              </a:rPr>
              <a:t>() transformation</a:t>
            </a:r>
          </a:p>
          <a:p>
            <a:pPr marL="0" indent="0">
              <a:buNone/>
            </a:pPr>
            <a:r>
              <a:rPr kumimoji="1" lang="en-US" altLang="zh-CN" sz="2800" dirty="0">
                <a:latin typeface="Consolas" panose="020B0609020204030204" pitchFamily="49" charset="0"/>
                <a:cs typeface="Consolas" panose="020B0609020204030204" pitchFamily="49" charset="0"/>
              </a:rPr>
              <a:t>rdd2 = </a:t>
            </a:r>
            <a:r>
              <a:rPr kumimoji="1" lang="en-US" altLang="zh-CN" sz="2800" dirty="0" err="1">
                <a:latin typeface="Consolas" panose="020B0609020204030204" pitchFamily="49" charset="0"/>
                <a:cs typeface="Consolas" panose="020B0609020204030204" pitchFamily="49" charset="0"/>
              </a:rPr>
              <a:t>rdd.flatMap</a:t>
            </a:r>
            <a:r>
              <a:rPr kumimoji="1" lang="en-US" altLang="zh-CN" sz="2800" dirty="0">
                <a:latin typeface="Consolas" panose="020B0609020204030204" pitchFamily="49" charset="0"/>
                <a:cs typeface="Consolas" panose="020B0609020204030204" pitchFamily="49" charset="0"/>
              </a:rPr>
              <a:t>(lambda x: x)</a:t>
            </a:r>
          </a:p>
          <a:p>
            <a:pPr marL="0" indent="0">
              <a:buNone/>
            </a:pPr>
            <a:r>
              <a:rPr kumimoji="1" lang="en-US" altLang="zh-CN" sz="2800" dirty="0">
                <a:latin typeface="Consolas" panose="020B0609020204030204" pitchFamily="49" charset="0"/>
                <a:cs typeface="Consolas" panose="020B0609020204030204" pitchFamily="49" charset="0"/>
              </a:rPr>
              <a:t>rdd2.collect()</a:t>
            </a:r>
          </a:p>
          <a:p>
            <a:pPr marL="0" indent="0">
              <a:buNone/>
            </a:pPr>
            <a:r>
              <a:rPr kumimoji="1" lang="en-US" altLang="zh-CN" sz="2800" dirty="0">
                <a:latin typeface="Consolas" panose="020B0609020204030204" pitchFamily="49" charset="0"/>
                <a:cs typeface="Consolas" panose="020B0609020204030204" pitchFamily="49" charset="0"/>
              </a:rPr>
              <a:t>[4, 5, 6, 7, 8, 9, 2]</a:t>
            </a:r>
          </a:p>
          <a:p>
            <a:pPr marL="0" indent="0">
              <a:buNone/>
            </a:pPr>
            <a:r>
              <a:rPr kumimoji="1" lang="en-US" altLang="zh-CN" sz="2800" dirty="0">
                <a:latin typeface="Consolas" panose="020B0609020204030204" pitchFamily="49" charset="0"/>
                <a:cs typeface="Consolas" panose="020B0609020204030204" pitchFamily="49" charset="0"/>
              </a:rPr>
              <a:t>rdd2.count()</a:t>
            </a:r>
          </a:p>
          <a:p>
            <a:pPr marL="0" indent="0">
              <a:buNone/>
            </a:pPr>
            <a:r>
              <a:rPr kumimoji="1" lang="en-US" altLang="zh-CN" sz="2800" dirty="0">
                <a:latin typeface="Consolas" panose="020B0609020204030204" pitchFamily="49" charset="0"/>
                <a:cs typeface="Consolas" panose="020B0609020204030204" pitchFamily="49" charset="0"/>
              </a:rPr>
              <a:t>7</a:t>
            </a:r>
          </a:p>
          <a:p>
            <a:pPr marL="0" indent="0">
              <a:buNone/>
            </a:pPr>
            <a:r>
              <a:rPr kumimoji="1" lang="en-US" altLang="zh-CN" sz="2800" dirty="0">
                <a:solidFill>
                  <a:srgbClr val="00B050"/>
                </a:solidFill>
                <a:latin typeface="Consolas" panose="020B0609020204030204" pitchFamily="49" charset="0"/>
                <a:cs typeface="Consolas" panose="020B0609020204030204" pitchFamily="49" charset="0"/>
              </a:rPr>
              <a:t># apply a map() transformation</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rdd3 = </a:t>
            </a:r>
            <a:r>
              <a:rPr kumimoji="1" lang="en-US" altLang="zh-CN" sz="2800" dirty="0" err="1">
                <a:solidFill>
                  <a:srgbClr val="0070C0"/>
                </a:solidFill>
                <a:latin typeface="Consolas" panose="020B0609020204030204" pitchFamily="49" charset="0"/>
                <a:cs typeface="Consolas" panose="020B0609020204030204" pitchFamily="49" charset="0"/>
              </a:rPr>
              <a:t>rdd.map</a:t>
            </a:r>
            <a:r>
              <a:rPr kumimoji="1" lang="en-US" altLang="zh-CN" sz="2800" dirty="0">
                <a:solidFill>
                  <a:srgbClr val="0070C0"/>
                </a:solidFill>
                <a:latin typeface="Consolas" panose="020B0609020204030204" pitchFamily="49" charset="0"/>
                <a:cs typeface="Consolas" panose="020B0609020204030204" pitchFamily="49" charset="0"/>
              </a:rPr>
              <a:t>(lambda x: x)</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rdd3.collect()</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 [4, 5, 6, 7], [8, 9], [], [2], [] ]</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rdd3.count()</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235420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t>What is Spark?</a:t>
            </a:r>
            <a:endParaRPr kumimoji="1" lang="zh-CN" altLang="en-US" dirty="0"/>
          </a:p>
        </p:txBody>
      </p:sp>
      <p:sp>
        <p:nvSpPr>
          <p:cNvPr id="3" name="内容占位符 2"/>
          <p:cNvSpPr>
            <a:spLocks noGrp="1"/>
          </p:cNvSpPr>
          <p:nvPr>
            <p:ph idx="1"/>
          </p:nvPr>
        </p:nvSpPr>
        <p:spPr/>
        <p:txBody>
          <a:bodyPr>
            <a:normAutofit/>
          </a:bodyPr>
          <a:lstStyle/>
          <a:p>
            <a:r>
              <a:rPr lang="en-US" sz="2800" dirty="0"/>
              <a:t>Spark is a multi-language engine for executing data engineering, data science, and machine learning on single-node machines or clusters.</a:t>
            </a:r>
          </a:p>
          <a:p>
            <a:pPr marL="0" indent="0">
              <a:buNone/>
            </a:pPr>
            <a:endParaRPr lang="en-US" altLang="zh-CN" sz="2800" dirty="0"/>
          </a:p>
          <a:p>
            <a:r>
              <a:rPr lang="en-US" sz="2800" b="1" dirty="0"/>
              <a:t>Simple </a:t>
            </a:r>
            <a:r>
              <a:rPr lang="en-US" sz="2800" dirty="0">
                <a:solidFill>
                  <a:srgbClr val="0070C0"/>
                </a:solidFill>
              </a:rPr>
              <a:t>(uses high-level API)</a:t>
            </a:r>
          </a:p>
          <a:p>
            <a:r>
              <a:rPr lang="en-US" sz="2800" b="1" dirty="0"/>
              <a:t>Fast </a:t>
            </a:r>
            <a:r>
              <a:rPr lang="en-US" sz="2800" dirty="0">
                <a:solidFill>
                  <a:srgbClr val="0070C0"/>
                </a:solidFill>
              </a:rPr>
              <a:t>(uses RAM/memory)</a:t>
            </a:r>
          </a:p>
          <a:p>
            <a:r>
              <a:rPr lang="en-US" sz="2800" b="1" dirty="0"/>
              <a:t>Scalable </a:t>
            </a:r>
            <a:r>
              <a:rPr lang="en-US" sz="2800" dirty="0">
                <a:solidFill>
                  <a:srgbClr val="0070C0"/>
                </a:solidFill>
              </a:rPr>
              <a:t>(runs in cluster environment)</a:t>
            </a:r>
          </a:p>
          <a:p>
            <a:r>
              <a:rPr lang="en-US" sz="2800" b="1" dirty="0"/>
              <a:t>Unified </a:t>
            </a:r>
            <a:r>
              <a:rPr lang="en-US" sz="2800" dirty="0">
                <a:solidFill>
                  <a:srgbClr val="0070C0"/>
                </a:solidFill>
              </a:rPr>
              <a:t>(can run anywhere…)</a:t>
            </a:r>
            <a:endParaRPr lang="en-US" altLang="zh-CN" sz="2800" dirty="0">
              <a:solidFill>
                <a:srgbClr val="0070C0"/>
              </a:solidFill>
            </a:endParaRPr>
          </a:p>
        </p:txBody>
      </p:sp>
    </p:spTree>
    <p:extLst>
      <p:ext uri="{BB962C8B-B14F-4D97-AF65-F5344CB8AC3E}">
        <p14:creationId xmlns:p14="http://schemas.microsoft.com/office/powerpoint/2010/main" val="255204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36621"/>
            <a:ext cx="7886700" cy="1335506"/>
          </a:xfrm>
        </p:spPr>
        <p:txBody>
          <a:bodyPr>
            <a:normAutofit fontScale="90000"/>
          </a:bodyPr>
          <a:lstStyle/>
          <a:p>
            <a:r>
              <a:rPr lang="en-US" altLang="zh-CN" sz="4000" b="1" dirty="0"/>
              <a:t>filter(f): </a:t>
            </a:r>
            <a:r>
              <a:rPr lang="en-US" sz="2200" dirty="0"/>
              <a:t>Return a new RDD containing only the elements that satisfy a Boolean predicate.</a:t>
            </a:r>
            <a:br>
              <a:rPr lang="en-US" altLang="zh-CN" sz="4800" dirty="0"/>
            </a:br>
            <a:endParaRPr kumimoji="1" lang="zh-CN" altLang="en-US" sz="4000" dirty="0"/>
          </a:p>
        </p:txBody>
      </p:sp>
      <p:sp>
        <p:nvSpPr>
          <p:cNvPr id="3" name="内容占位符 2"/>
          <p:cNvSpPr>
            <a:spLocks noGrp="1"/>
          </p:cNvSpPr>
          <p:nvPr>
            <p:ph idx="1"/>
          </p:nvPr>
        </p:nvSpPr>
        <p:spPr>
          <a:xfrm>
            <a:off x="628650" y="1203159"/>
            <a:ext cx="7886700" cy="4973806"/>
          </a:xfrm>
        </p:spPr>
        <p:txBody>
          <a:bodyPr>
            <a:normAutofit fontScale="85000" lnSpcReduction="20000"/>
          </a:bodyPr>
          <a:lstStyle/>
          <a:p>
            <a:pPr marL="0" indent="0">
              <a:buNone/>
            </a:pPr>
            <a:r>
              <a:rPr kumimoji="1" lang="en-US" altLang="zh-CN" sz="2800" dirty="0">
                <a:solidFill>
                  <a:srgbClr val="00B050"/>
                </a:solidFill>
                <a:latin typeface="Consolas" panose="020B0609020204030204" pitchFamily="49" charset="0"/>
                <a:cs typeface="Consolas" panose="020B0609020204030204" pitchFamily="49" charset="0"/>
              </a:rPr>
              <a:t># spark : </a:t>
            </a:r>
            <a:r>
              <a:rPr kumimoji="1" lang="en-US" altLang="zh-CN" sz="2800" dirty="0" err="1">
                <a:solidFill>
                  <a:srgbClr val="00B050"/>
                </a:solidFill>
                <a:latin typeface="Consolas" panose="020B0609020204030204" pitchFamily="49" charset="0"/>
                <a:cs typeface="Consolas" panose="020B0609020204030204" pitchFamily="49" charset="0"/>
              </a:rPr>
              <a:t>SparkSession</a:t>
            </a:r>
            <a:r>
              <a:rPr kumimoji="1" lang="en-US" altLang="zh-CN" sz="2800" dirty="0">
                <a:solidFill>
                  <a:srgbClr val="00B050"/>
                </a:solidFill>
                <a:latin typeface="Consolas" panose="020B0609020204030204" pitchFamily="49" charset="0"/>
                <a:cs typeface="Consolas" panose="020B0609020204030204" pitchFamily="49" charset="0"/>
              </a:rPr>
              <a:t> </a:t>
            </a:r>
          </a:p>
          <a:p>
            <a:pPr marL="0" indent="0">
              <a:buNone/>
            </a:pPr>
            <a:r>
              <a:rPr kumimoji="1" lang="en-US" altLang="zh-CN" sz="2800" dirty="0">
                <a:latin typeface="Consolas" panose="020B0609020204030204" pitchFamily="49" charset="0"/>
                <a:cs typeface="Consolas" panose="020B0609020204030204" pitchFamily="49" charset="0"/>
              </a:rPr>
              <a:t>lists = [ [4, 5, 6], [7, 8], [], [3] ]</a:t>
            </a:r>
          </a:p>
          <a:p>
            <a:pPr marL="0" indent="0">
              <a:buNone/>
            </a:pPr>
            <a:r>
              <a:rPr kumimoji="1" lang="en-US" altLang="zh-CN" sz="2800" dirty="0">
                <a:latin typeface="Consolas" panose="020B0609020204030204" pitchFamily="49" charset="0"/>
                <a:cs typeface="Consolas" panose="020B0609020204030204" pitchFamily="49" charset="0"/>
              </a:rPr>
              <a:t># </a:t>
            </a:r>
            <a:r>
              <a:rPr kumimoji="1" lang="en-US" altLang="zh-CN" sz="2800" dirty="0" err="1">
                <a:latin typeface="Consolas" panose="020B0609020204030204" pitchFamily="49" charset="0"/>
                <a:cs typeface="Consolas" panose="020B0609020204030204" pitchFamily="49" charset="0"/>
              </a:rPr>
              <a:t>rdd</a:t>
            </a:r>
            <a:r>
              <a:rPr kumimoji="1" lang="en-US" altLang="zh-CN" sz="2800" dirty="0">
                <a:latin typeface="Consolas" panose="020B0609020204030204" pitchFamily="49" charset="0"/>
                <a:cs typeface="Consolas" panose="020B0609020204030204" pitchFamily="49" charset="0"/>
              </a:rPr>
              <a:t>: RDD[[Integer]]</a:t>
            </a:r>
          </a:p>
          <a:p>
            <a:pPr marL="0" indent="0">
              <a:buNone/>
            </a:pPr>
            <a:r>
              <a:rPr kumimoji="1" lang="en-US" altLang="zh-CN" sz="2800" dirty="0" err="1">
                <a:latin typeface="Consolas" panose="020B0609020204030204" pitchFamily="49" charset="0"/>
                <a:cs typeface="Consolas" panose="020B0609020204030204" pitchFamily="49" charset="0"/>
              </a:rPr>
              <a:t>rdd</a:t>
            </a:r>
            <a:r>
              <a:rPr kumimoji="1" lang="en-US" altLang="zh-CN" sz="2800" dirty="0">
                <a:latin typeface="Consolas" panose="020B0609020204030204" pitchFamily="49" charset="0"/>
                <a:cs typeface="Consolas" panose="020B0609020204030204" pitchFamily="49" charset="0"/>
              </a:rPr>
              <a:t> = </a:t>
            </a:r>
            <a:r>
              <a:rPr kumimoji="1" lang="en-US" altLang="zh-CN" sz="2800" dirty="0" err="1">
                <a:latin typeface="Consolas" panose="020B0609020204030204" pitchFamily="49" charset="0"/>
                <a:cs typeface="Consolas" panose="020B0609020204030204" pitchFamily="49" charset="0"/>
              </a:rPr>
              <a:t>spark.sparkContext.parallelize</a:t>
            </a:r>
            <a:r>
              <a:rPr kumimoji="1" lang="en-US" altLang="zh-CN" sz="2800" dirty="0">
                <a:latin typeface="Consolas" panose="020B0609020204030204" pitchFamily="49" charset="0"/>
                <a:cs typeface="Consolas" panose="020B0609020204030204" pitchFamily="49" charset="0"/>
              </a:rPr>
              <a:t>(lists)</a:t>
            </a:r>
          </a:p>
          <a:p>
            <a:pPr marL="0" indent="0">
              <a:buNone/>
            </a:pPr>
            <a:r>
              <a:rPr kumimoji="1" lang="en-US" altLang="zh-CN" sz="2800" dirty="0" err="1">
                <a:latin typeface="Consolas" panose="020B0609020204030204" pitchFamily="49" charset="0"/>
                <a:cs typeface="Consolas" panose="020B0609020204030204" pitchFamily="49" charset="0"/>
              </a:rPr>
              <a:t>rdd.count</a:t>
            </a:r>
            <a:r>
              <a:rPr kumimoji="1" lang="en-US" altLang="zh-CN" sz="2800" dirty="0">
                <a:latin typeface="Consolas" panose="020B0609020204030204" pitchFamily="49" charset="0"/>
                <a:cs typeface="Consolas" panose="020B0609020204030204" pitchFamily="49" charset="0"/>
              </a:rPr>
              <a:t>()</a:t>
            </a:r>
          </a:p>
          <a:p>
            <a:pPr marL="0" indent="0">
              <a:buNone/>
            </a:pPr>
            <a:r>
              <a:rPr kumimoji="1" lang="en-US" altLang="zh-CN" sz="2800" dirty="0">
                <a:latin typeface="Consolas" panose="020B0609020204030204" pitchFamily="49" charset="0"/>
                <a:cs typeface="Consolas" panose="020B0609020204030204" pitchFamily="49" charset="0"/>
              </a:rPr>
              <a:t>4</a:t>
            </a:r>
          </a:p>
          <a:p>
            <a:pPr marL="0" indent="0">
              <a:buNone/>
            </a:pPr>
            <a:r>
              <a:rPr kumimoji="1" lang="en-US" altLang="zh-CN" sz="2800" dirty="0">
                <a:solidFill>
                  <a:srgbClr val="00B050"/>
                </a:solidFill>
                <a:latin typeface="Consolas" panose="020B0609020204030204" pitchFamily="49" charset="0"/>
                <a:cs typeface="Consolas" panose="020B0609020204030204" pitchFamily="49" charset="0"/>
              </a:rPr>
              <a:t># apply a filter() transformation</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rdd2 = </a:t>
            </a:r>
            <a:r>
              <a:rPr kumimoji="1" lang="en-US" altLang="zh-CN" sz="2800" dirty="0" err="1">
                <a:solidFill>
                  <a:srgbClr val="0070C0"/>
                </a:solidFill>
                <a:latin typeface="Consolas" panose="020B0609020204030204" pitchFamily="49" charset="0"/>
                <a:cs typeface="Consolas" panose="020B0609020204030204" pitchFamily="49" charset="0"/>
              </a:rPr>
              <a:t>rdd.filter</a:t>
            </a:r>
            <a:r>
              <a:rPr kumimoji="1" lang="en-US" altLang="zh-CN" sz="2800" dirty="0">
                <a:solidFill>
                  <a:srgbClr val="0070C0"/>
                </a:solidFill>
                <a:latin typeface="Consolas" panose="020B0609020204030204" pitchFamily="49" charset="0"/>
                <a:cs typeface="Consolas" panose="020B0609020204030204" pitchFamily="49" charset="0"/>
              </a:rPr>
              <a:t>(lambda x: </a:t>
            </a:r>
            <a:r>
              <a:rPr kumimoji="1" lang="en-US" altLang="zh-CN" sz="2800" dirty="0" err="1">
                <a:solidFill>
                  <a:srgbClr val="0070C0"/>
                </a:solidFill>
                <a:latin typeface="Consolas" panose="020B0609020204030204" pitchFamily="49" charset="0"/>
                <a:cs typeface="Consolas" panose="020B0609020204030204" pitchFamily="49" charset="0"/>
              </a:rPr>
              <a:t>len</a:t>
            </a:r>
            <a:r>
              <a:rPr kumimoji="1" lang="en-US" altLang="zh-CN" sz="2800" dirty="0">
                <a:solidFill>
                  <a:srgbClr val="0070C0"/>
                </a:solidFill>
                <a:latin typeface="Consolas" panose="020B0609020204030204" pitchFamily="49" charset="0"/>
                <a:cs typeface="Consolas" panose="020B0609020204030204" pitchFamily="49" charset="0"/>
              </a:rPr>
              <a:t>(x) &gt; 1)</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rdd2.collect()</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 [4, 5, 6], [7, 8] ]</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rdd2.count()</a:t>
            </a:r>
          </a:p>
          <a:p>
            <a:pPr marL="0" indent="0">
              <a:buNone/>
            </a:pPr>
            <a:r>
              <a:rPr kumimoji="1" lang="en-US" altLang="zh-CN" sz="2800" dirty="0">
                <a:solidFill>
                  <a:srgbClr val="0070C0"/>
                </a:solidFill>
                <a:latin typeface="Consolas" panose="020B0609020204030204" pitchFamily="49" charset="0"/>
                <a:cs typeface="Consolas" panose="020B0609020204030204" pitchFamily="49" charset="0"/>
              </a:rPr>
              <a:t>2</a:t>
            </a:r>
          </a:p>
          <a:p>
            <a:pPr marL="0" indent="0">
              <a:buNone/>
            </a:pPr>
            <a:endParaRPr lang="en-US" altLang="zh-CN" sz="2800" i="1" dirty="0"/>
          </a:p>
          <a:p>
            <a:pPr marL="0" indent="0">
              <a:buNone/>
            </a:pPr>
            <a:endParaRPr lang="zh-CN" altLang="en-US" sz="2800" i="1" dirty="0"/>
          </a:p>
        </p:txBody>
      </p:sp>
    </p:spTree>
    <p:extLst>
      <p:ext uri="{BB962C8B-B14F-4D97-AF65-F5344CB8AC3E}">
        <p14:creationId xmlns:p14="http://schemas.microsoft.com/office/powerpoint/2010/main" val="2173663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30442"/>
          </a:xfrm>
        </p:spPr>
        <p:txBody>
          <a:bodyPr>
            <a:normAutofit fontScale="90000"/>
          </a:bodyPr>
          <a:lstStyle/>
          <a:p>
            <a:pPr algn="l"/>
            <a:r>
              <a:rPr lang="en-US" altLang="zh-CN" sz="4000" b="1" dirty="0"/>
              <a:t>Reduction Transformation: </a:t>
            </a:r>
            <a:r>
              <a:rPr lang="en-US" altLang="zh-CN" sz="4000" b="1" dirty="0" err="1"/>
              <a:t>reduceByKey</a:t>
            </a:r>
            <a:r>
              <a:rPr lang="en-US" altLang="zh-CN" sz="4000" b="1" dirty="0"/>
              <a:t>() </a:t>
            </a:r>
            <a:endParaRPr kumimoji="1" lang="zh-CN" altLang="en-US" sz="4000" b="1" dirty="0"/>
          </a:p>
        </p:txBody>
      </p:sp>
      <p:sp>
        <p:nvSpPr>
          <p:cNvPr id="3" name="内容占位符 2"/>
          <p:cNvSpPr>
            <a:spLocks noGrp="1"/>
          </p:cNvSpPr>
          <p:nvPr>
            <p:ph idx="1"/>
          </p:nvPr>
        </p:nvSpPr>
        <p:spPr>
          <a:xfrm>
            <a:off x="457200" y="782198"/>
            <a:ext cx="8433412" cy="5801164"/>
          </a:xfrm>
        </p:spPr>
        <p:txBody>
          <a:bodyPr>
            <a:normAutofit/>
          </a:bodyPr>
          <a:lstStyle/>
          <a:p>
            <a:pPr marL="0" indent="0">
              <a:buNone/>
            </a:pPr>
            <a:r>
              <a:rPr lang="en-US" dirty="0"/>
              <a:t>Merge the values for each key using an </a:t>
            </a:r>
            <a:r>
              <a:rPr lang="en-US" b="1" dirty="0"/>
              <a:t>associative</a:t>
            </a:r>
            <a:r>
              <a:rPr lang="en-US" dirty="0"/>
              <a:t> and </a:t>
            </a:r>
            <a:r>
              <a:rPr lang="en-US" b="1" dirty="0"/>
              <a:t>commutative</a:t>
            </a:r>
            <a:r>
              <a:rPr lang="en-US" dirty="0"/>
              <a:t> reduce function.</a:t>
            </a:r>
          </a:p>
          <a:p>
            <a:pPr marL="0" indent="0">
              <a:buNone/>
            </a:pPr>
            <a:r>
              <a:rPr kumimoji="1" lang="en-US" altLang="zh-CN" sz="2000" dirty="0">
                <a:solidFill>
                  <a:srgbClr val="00B050"/>
                </a:solidFill>
                <a:latin typeface="Consolas" panose="020B0609020204030204" pitchFamily="49" charset="0"/>
                <a:cs typeface="Consolas" panose="020B0609020204030204" pitchFamily="49" charset="0"/>
              </a:rPr>
              <a:t># spark : </a:t>
            </a:r>
            <a:r>
              <a:rPr kumimoji="1" lang="en-US" altLang="zh-CN" sz="2000" dirty="0" err="1">
                <a:solidFill>
                  <a:srgbClr val="00B050"/>
                </a:solidFill>
                <a:latin typeface="Consolas" panose="020B0609020204030204" pitchFamily="49" charset="0"/>
                <a:cs typeface="Consolas" panose="020B0609020204030204" pitchFamily="49" charset="0"/>
              </a:rPr>
              <a:t>SparkSession</a:t>
            </a:r>
            <a:r>
              <a:rPr kumimoji="1" lang="en-US" altLang="zh-CN" sz="2000" dirty="0">
                <a:solidFill>
                  <a:srgbClr val="00B050"/>
                </a:solidFill>
                <a:latin typeface="Consolas" panose="020B0609020204030204" pitchFamily="49" charset="0"/>
                <a:cs typeface="Consolas" panose="020B0609020204030204" pitchFamily="49" charset="0"/>
              </a:rPr>
              <a:t> </a:t>
            </a:r>
          </a:p>
          <a:p>
            <a:pPr marL="0" indent="0">
              <a:buNone/>
            </a:pPr>
            <a:r>
              <a:rPr kumimoji="1" lang="en-US" altLang="zh-CN" sz="2000" dirty="0">
                <a:latin typeface="Consolas" panose="020B0609020204030204" pitchFamily="49" charset="0"/>
                <a:cs typeface="Consolas" panose="020B0609020204030204" pitchFamily="49" charset="0"/>
              </a:rPr>
              <a:t>pairs = [(“A”, 2), (“A”, 3), (“B”, 5), (“B”, 7), (“C”, 1)]</a:t>
            </a:r>
          </a:p>
          <a:p>
            <a:pPr marL="0" indent="0">
              <a:buNone/>
            </a:pPr>
            <a:r>
              <a:rPr kumimoji="1" lang="en-US" altLang="zh-CN" sz="2000" dirty="0">
                <a:latin typeface="Consolas" panose="020B0609020204030204" pitchFamily="49" charset="0"/>
                <a:cs typeface="Consolas" panose="020B0609020204030204" pitchFamily="49" charset="0"/>
              </a:rPr>
              <a:t># </a:t>
            </a:r>
            <a:r>
              <a:rPr kumimoji="1" lang="en-US" altLang="zh-CN" sz="2000" dirty="0" err="1">
                <a:latin typeface="Consolas" panose="020B0609020204030204" pitchFamily="49" charset="0"/>
                <a:cs typeface="Consolas" panose="020B0609020204030204" pitchFamily="49" charset="0"/>
              </a:rPr>
              <a:t>rdd</a:t>
            </a:r>
            <a:r>
              <a:rPr kumimoji="1" lang="en-US" altLang="zh-CN" sz="2000" dirty="0">
                <a:latin typeface="Consolas" panose="020B0609020204030204" pitchFamily="49" charset="0"/>
                <a:cs typeface="Consolas" panose="020B0609020204030204" pitchFamily="49" charset="0"/>
              </a:rPr>
              <a:t>: RDD[(String, Integer)]</a:t>
            </a:r>
          </a:p>
          <a:p>
            <a:pPr marL="0" indent="0">
              <a:buNone/>
            </a:pPr>
            <a:r>
              <a:rPr kumimoji="1" lang="en-US" altLang="zh-CN" sz="2000" dirty="0" err="1">
                <a:latin typeface="Consolas" panose="020B0609020204030204" pitchFamily="49" charset="0"/>
                <a:cs typeface="Consolas" panose="020B0609020204030204" pitchFamily="49" charset="0"/>
              </a:rPr>
              <a:t>rdd</a:t>
            </a:r>
            <a:r>
              <a:rPr kumimoji="1" lang="en-US" altLang="zh-CN" sz="2000" dirty="0">
                <a:latin typeface="Consolas" panose="020B0609020204030204" pitchFamily="49" charset="0"/>
                <a:cs typeface="Consolas" panose="020B0609020204030204" pitchFamily="49" charset="0"/>
              </a:rPr>
              <a:t> = </a:t>
            </a:r>
            <a:r>
              <a:rPr kumimoji="1" lang="en-US" altLang="zh-CN" sz="2000" dirty="0" err="1">
                <a:latin typeface="Consolas" panose="020B0609020204030204" pitchFamily="49" charset="0"/>
                <a:cs typeface="Consolas" panose="020B0609020204030204" pitchFamily="49" charset="0"/>
              </a:rPr>
              <a:t>spark.sparkContext.parallelize</a:t>
            </a:r>
            <a:r>
              <a:rPr kumimoji="1" lang="en-US" altLang="zh-CN" sz="2000" dirty="0">
                <a:latin typeface="Consolas" panose="020B0609020204030204" pitchFamily="49" charset="0"/>
                <a:cs typeface="Consolas" panose="020B0609020204030204" pitchFamily="49" charset="0"/>
              </a:rPr>
              <a:t>(pairs)</a:t>
            </a:r>
          </a:p>
          <a:p>
            <a:pPr marL="0" indent="0">
              <a:buNone/>
            </a:pPr>
            <a:r>
              <a:rPr kumimoji="1" lang="en-US" altLang="zh-CN" sz="2000" dirty="0" err="1">
                <a:latin typeface="Consolas" panose="020B0609020204030204" pitchFamily="49" charset="0"/>
                <a:cs typeface="Consolas" panose="020B0609020204030204" pitchFamily="49" charset="0"/>
              </a:rPr>
              <a:t>rdd.count</a:t>
            </a:r>
            <a:r>
              <a:rPr kumimoji="1" lang="en-US" altLang="zh-CN" sz="2000" dirty="0">
                <a:latin typeface="Consolas" panose="020B0609020204030204" pitchFamily="49" charset="0"/>
                <a:cs typeface="Consolas" panose="020B0609020204030204" pitchFamily="49" charset="0"/>
              </a:rPr>
              <a:t>()</a:t>
            </a:r>
          </a:p>
          <a:p>
            <a:pPr marL="0" indent="0">
              <a:buNone/>
            </a:pPr>
            <a:r>
              <a:rPr kumimoji="1" lang="en-US" altLang="zh-CN" sz="2000" dirty="0">
                <a:latin typeface="Consolas" panose="020B0609020204030204" pitchFamily="49" charset="0"/>
                <a:cs typeface="Consolas" panose="020B0609020204030204" pitchFamily="49" charset="0"/>
              </a:rPr>
              <a:t>5</a:t>
            </a:r>
          </a:p>
          <a:p>
            <a:pPr marL="0" indent="0">
              <a:buNone/>
            </a:pPr>
            <a:r>
              <a:rPr kumimoji="1" lang="en-US" altLang="zh-CN" dirty="0">
                <a:solidFill>
                  <a:srgbClr val="00B050"/>
                </a:solidFill>
                <a:latin typeface="Consolas" panose="020B0609020204030204" pitchFamily="49" charset="0"/>
                <a:cs typeface="Consolas" panose="020B0609020204030204" pitchFamily="49" charset="0"/>
              </a:rPr>
              <a:t># apply a reduction transformation</a:t>
            </a:r>
            <a:endParaRPr kumimoji="1" lang="en-US" altLang="zh-CN" sz="2000" dirty="0">
              <a:solidFill>
                <a:srgbClr val="00B050"/>
              </a:solidFill>
              <a:latin typeface="Consolas" panose="020B0609020204030204" pitchFamily="49" charset="0"/>
              <a:cs typeface="Consolas" panose="020B0609020204030204" pitchFamily="49" charset="0"/>
            </a:endParaRPr>
          </a:p>
          <a:p>
            <a:pPr marL="0" indent="0">
              <a:buNone/>
            </a:pPr>
            <a:r>
              <a:rPr kumimoji="1" lang="en-US" altLang="zh-CN" sz="2000" dirty="0">
                <a:solidFill>
                  <a:srgbClr val="0070C0"/>
                </a:solidFill>
                <a:latin typeface="Consolas" panose="020B0609020204030204" pitchFamily="49" charset="0"/>
                <a:cs typeface="Consolas" panose="020B0609020204030204" pitchFamily="49" charset="0"/>
              </a:rPr>
              <a:t>rdd2 = </a:t>
            </a:r>
            <a:r>
              <a:rPr kumimoji="1" lang="en-US" altLang="zh-CN" sz="2000" dirty="0" err="1">
                <a:solidFill>
                  <a:srgbClr val="0070C0"/>
                </a:solidFill>
                <a:latin typeface="Consolas" panose="020B0609020204030204" pitchFamily="49" charset="0"/>
                <a:cs typeface="Consolas" panose="020B0609020204030204" pitchFamily="49" charset="0"/>
              </a:rPr>
              <a:t>rdd.reduceByKey</a:t>
            </a:r>
            <a:r>
              <a:rPr kumimoji="1" lang="en-US" altLang="zh-CN" sz="2000" dirty="0">
                <a:solidFill>
                  <a:srgbClr val="0070C0"/>
                </a:solidFill>
                <a:latin typeface="Consolas" panose="020B0609020204030204" pitchFamily="49" charset="0"/>
                <a:cs typeface="Consolas" panose="020B0609020204030204" pitchFamily="49" charset="0"/>
              </a:rPr>
              <a:t>(lambda x, y: </a:t>
            </a:r>
            <a:r>
              <a:rPr kumimoji="1" lang="en-US" altLang="zh-CN" sz="2000" dirty="0" err="1">
                <a:solidFill>
                  <a:srgbClr val="0070C0"/>
                </a:solidFill>
                <a:latin typeface="Consolas" panose="020B0609020204030204" pitchFamily="49" charset="0"/>
                <a:cs typeface="Consolas" panose="020B0609020204030204" pitchFamily="49" charset="0"/>
              </a:rPr>
              <a:t>x+y</a:t>
            </a:r>
            <a:r>
              <a:rPr kumimoji="1" lang="en-US" altLang="zh-CN" sz="2000" dirty="0">
                <a:solidFill>
                  <a:srgbClr val="0070C0"/>
                </a:solidFill>
                <a:latin typeface="Consolas" panose="020B0609020204030204" pitchFamily="49" charset="0"/>
                <a:cs typeface="Consolas" panose="020B0609020204030204" pitchFamily="49" charset="0"/>
              </a:rPr>
              <a:t>)</a:t>
            </a:r>
          </a:p>
          <a:p>
            <a:pPr marL="0" indent="0">
              <a:buNone/>
            </a:pPr>
            <a:r>
              <a:rPr kumimoji="1" lang="en-US" altLang="zh-CN" sz="2000" dirty="0">
                <a:solidFill>
                  <a:srgbClr val="0070C0"/>
                </a:solidFill>
                <a:latin typeface="Consolas" panose="020B0609020204030204" pitchFamily="49" charset="0"/>
                <a:cs typeface="Consolas" panose="020B0609020204030204" pitchFamily="49" charset="0"/>
              </a:rPr>
              <a:t>rdd2.collect()</a:t>
            </a:r>
          </a:p>
          <a:p>
            <a:pPr marL="0" indent="0">
              <a:buNone/>
            </a:pPr>
            <a:r>
              <a:rPr kumimoji="1" lang="en-US" altLang="zh-CN" sz="2000" dirty="0">
                <a:latin typeface="Consolas" panose="020B0609020204030204" pitchFamily="49" charset="0"/>
                <a:cs typeface="Consolas" panose="020B0609020204030204" pitchFamily="49" charset="0"/>
              </a:rPr>
              <a:t>[(“A”, 5), (“B”, 12), (“C”, 1)]</a:t>
            </a:r>
            <a:r>
              <a:rPr kumimoji="1" lang="en-US" altLang="zh-CN" sz="2000" dirty="0">
                <a:solidFill>
                  <a:srgbClr val="0070C0"/>
                </a:solidFill>
                <a:latin typeface="Consolas" panose="020B0609020204030204" pitchFamily="49" charset="0"/>
                <a:cs typeface="Consolas" panose="020B0609020204030204" pitchFamily="49" charset="0"/>
              </a:rPr>
              <a:t>]</a:t>
            </a:r>
          </a:p>
          <a:p>
            <a:pPr marL="0" indent="0">
              <a:buNone/>
            </a:pPr>
            <a:r>
              <a:rPr kumimoji="1" lang="en-US" altLang="zh-CN" sz="2000" dirty="0">
                <a:solidFill>
                  <a:srgbClr val="0070C0"/>
                </a:solidFill>
                <a:latin typeface="Consolas" panose="020B0609020204030204" pitchFamily="49" charset="0"/>
                <a:cs typeface="Consolas" panose="020B0609020204030204" pitchFamily="49" charset="0"/>
              </a:rPr>
              <a:t>rdd2.count()</a:t>
            </a:r>
          </a:p>
          <a:p>
            <a:pPr marL="0" indent="0">
              <a:buNone/>
            </a:pPr>
            <a:r>
              <a:rPr kumimoji="1" lang="en-US" altLang="zh-CN" sz="2000" dirty="0">
                <a:solidFill>
                  <a:srgbClr val="0070C0"/>
                </a:solidFill>
                <a:latin typeface="Consolas" panose="020B0609020204030204" pitchFamily="49" charset="0"/>
                <a:cs typeface="Consolas" panose="020B0609020204030204" pitchFamily="49" charset="0"/>
              </a:rPr>
              <a:t>3</a:t>
            </a:r>
          </a:p>
          <a:p>
            <a:pPr marL="0" indent="0">
              <a:buNone/>
            </a:pPr>
            <a:endParaRPr lang="zh-CN" altLang="en-US" sz="2800" i="1" dirty="0"/>
          </a:p>
        </p:txBody>
      </p:sp>
    </p:spTree>
    <p:extLst>
      <p:ext uri="{BB962C8B-B14F-4D97-AF65-F5344CB8AC3E}">
        <p14:creationId xmlns:p14="http://schemas.microsoft.com/office/powerpoint/2010/main" val="3313587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RDD Partitions</a:t>
            </a:r>
            <a:endParaRPr kumimoji="1" lang="zh-CN" altLang="en-US" sz="4000" dirty="0"/>
          </a:p>
        </p:txBody>
      </p:sp>
      <p:sp>
        <p:nvSpPr>
          <p:cNvPr id="3" name="内容占位符 2"/>
          <p:cNvSpPr>
            <a:spLocks noGrp="1"/>
          </p:cNvSpPr>
          <p:nvPr>
            <p:ph idx="1"/>
          </p:nvPr>
        </p:nvSpPr>
        <p:spPr/>
        <p:txBody>
          <a:bodyPr>
            <a:normAutofit/>
          </a:bodyPr>
          <a:lstStyle/>
          <a:p>
            <a:r>
              <a:rPr lang="en-US" altLang="zh-CN" sz="2800" dirty="0"/>
              <a:t>Map and Reduce operations can be effectively applied in parallel in apache spark by dividing the data into multiple partitions. </a:t>
            </a:r>
          </a:p>
          <a:p>
            <a:r>
              <a:rPr lang="en-US" altLang="zh-CN" sz="2800" dirty="0">
                <a:latin typeface="Courier New" panose="02070309020205020404" pitchFamily="49" charset="0"/>
                <a:cs typeface="Courier New" panose="02070309020205020404" pitchFamily="49" charset="0"/>
              </a:rPr>
              <a:t> </a:t>
            </a:r>
            <a:r>
              <a:rPr lang="en-US" altLang="zh-CN" sz="2800" dirty="0" err="1">
                <a:latin typeface="Courier New" panose="02070309020205020404" pitchFamily="49" charset="0"/>
                <a:cs typeface="Courier New" panose="02070309020205020404" pitchFamily="49" charset="0"/>
              </a:rPr>
              <a:t>rdd.getNumPartitions</a:t>
            </a:r>
            <a:r>
              <a:rPr lang="en-US" altLang="zh-CN" sz="2800" dirty="0">
                <a:latin typeface="Courier New" panose="02070309020205020404" pitchFamily="49" charset="0"/>
                <a:cs typeface="Courier New" panose="02070309020205020404" pitchFamily="49" charset="0"/>
              </a:rPr>
              <a:t>() </a:t>
            </a:r>
          </a:p>
          <a:p>
            <a:pPr lvl="1"/>
            <a:r>
              <a:rPr lang="en-US" altLang="zh-CN" sz="2600" dirty="0"/>
              <a:t> returns the number of partitions</a:t>
            </a:r>
          </a:p>
          <a:p>
            <a:r>
              <a:rPr lang="en-US" altLang="zh-CN" sz="2800" dirty="0"/>
              <a:t>A copy of each partition within an RDD is distributed across several workers running on different nodes of a cluster so that in case of failure of a single worker the RDD still remains available.</a:t>
            </a:r>
            <a:endParaRPr kumimoji="1" lang="zh-CN" altLang="en-US" sz="2800" dirty="0"/>
          </a:p>
        </p:txBody>
      </p:sp>
    </p:spTree>
    <p:extLst>
      <p:ext uri="{BB962C8B-B14F-4D97-AF65-F5344CB8AC3E}">
        <p14:creationId xmlns:p14="http://schemas.microsoft.com/office/powerpoint/2010/main" val="1373491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RDD Partitions: Example</a:t>
            </a:r>
            <a:endParaRPr kumimoji="1" lang="zh-CN" altLang="en-US" sz="4000" dirty="0"/>
          </a:p>
        </p:txBody>
      </p:sp>
      <p:sp>
        <p:nvSpPr>
          <p:cNvPr id="3" name="内容占位符 2"/>
          <p:cNvSpPr>
            <a:spLocks noGrp="1"/>
          </p:cNvSpPr>
          <p:nvPr>
            <p:ph idx="1"/>
          </p:nvPr>
        </p:nvSpPr>
        <p:spPr/>
        <p:txBody>
          <a:bodyPr>
            <a:normAutofit/>
          </a:bodyPr>
          <a:lstStyle/>
          <a:p>
            <a:r>
              <a:rPr lang="en-US" altLang="zh-CN" sz="2800" dirty="0" err="1">
                <a:latin typeface="Courier New" panose="02070309020205020404" pitchFamily="49" charset="0"/>
                <a:cs typeface="Courier New" panose="02070309020205020404" pitchFamily="49" charset="0"/>
              </a:rPr>
              <a:t>rdd.count</a:t>
            </a:r>
            <a:r>
              <a:rPr lang="en-US" altLang="zh-CN" sz="2800" dirty="0">
                <a:latin typeface="Courier New" panose="02070309020205020404" pitchFamily="49" charset="0"/>
                <a:cs typeface="Courier New" panose="02070309020205020404" pitchFamily="49" charset="0"/>
              </a:rPr>
              <a:t>(): 800,000,000,000</a:t>
            </a:r>
          </a:p>
          <a:p>
            <a:r>
              <a:rPr lang="en-US" altLang="zh-CN" sz="2800" dirty="0" err="1">
                <a:latin typeface="Courier New" panose="02070309020205020404" pitchFamily="49" charset="0"/>
                <a:cs typeface="Courier New" panose="02070309020205020404" pitchFamily="49" charset="0"/>
              </a:rPr>
              <a:t>rdd.getNumPartitions</a:t>
            </a:r>
            <a:r>
              <a:rPr lang="en-US" altLang="zh-CN" sz="2800" dirty="0">
                <a:latin typeface="Courier New" panose="02070309020205020404" pitchFamily="49" charset="0"/>
                <a:cs typeface="Courier New" panose="02070309020205020404" pitchFamily="49" charset="0"/>
              </a:rPr>
              <a:t>(): 40,000 </a:t>
            </a:r>
          </a:p>
          <a:p>
            <a:r>
              <a:rPr lang="en-US" altLang="zh-CN" sz="2800" dirty="0"/>
              <a:t>Therefore, </a:t>
            </a:r>
            <a:r>
              <a:rPr lang="en-US" altLang="zh-CN" sz="2800" u="sng" dirty="0"/>
              <a:t>each partition </a:t>
            </a:r>
            <a:r>
              <a:rPr lang="en-US" altLang="zh-CN" sz="2800" dirty="0"/>
              <a:t>will have about</a:t>
            </a:r>
          </a:p>
          <a:p>
            <a:pPr marL="0" indent="0">
              <a:buNone/>
            </a:pPr>
            <a:r>
              <a:rPr lang="en-US" altLang="zh-CN" sz="2800" dirty="0"/>
              <a:t> </a:t>
            </a:r>
            <a:r>
              <a:rPr lang="en-US" altLang="zh-CN" sz="2800" dirty="0">
                <a:latin typeface="Courier New" panose="02070309020205020404" pitchFamily="49" charset="0"/>
                <a:cs typeface="Courier New" panose="02070309020205020404" pitchFamily="49" charset="0"/>
              </a:rPr>
              <a:t>20,000,000</a:t>
            </a:r>
            <a:r>
              <a:rPr lang="en-US" altLang="zh-CN" sz="2800" dirty="0"/>
              <a:t> elements</a:t>
            </a:r>
          </a:p>
          <a:p>
            <a:r>
              <a:rPr lang="en-US" altLang="zh-CN" sz="2800" dirty="0"/>
              <a:t>Maximum parallelism: </a:t>
            </a:r>
            <a:r>
              <a:rPr lang="en-US" altLang="zh-CN" sz="2800" dirty="0">
                <a:latin typeface="Courier New" panose="02070309020205020404" pitchFamily="49" charset="0"/>
                <a:cs typeface="Courier New" panose="02070309020205020404" pitchFamily="49" charset="0"/>
              </a:rPr>
              <a:t>40,000</a:t>
            </a:r>
            <a:r>
              <a:rPr lang="en-US" altLang="zh-CN" sz="2800" dirty="0"/>
              <a:t> tasks </a:t>
            </a:r>
          </a:p>
          <a:p>
            <a:pPr marL="0" indent="0">
              <a:buNone/>
            </a:pPr>
            <a:endParaRPr lang="en-US" altLang="zh-CN" sz="2800" dirty="0"/>
          </a:p>
          <a:p>
            <a:pPr marL="0" indent="0">
              <a:buNone/>
            </a:pPr>
            <a:r>
              <a:rPr lang="en-US" altLang="zh-CN" sz="2400" dirty="0">
                <a:latin typeface="Courier New" panose="02070309020205020404" pitchFamily="49" charset="0"/>
                <a:cs typeface="Courier New" panose="02070309020205020404" pitchFamily="49" charset="0"/>
              </a:rPr>
              <a:t>800,000,000,000 = 40,000 x 20,000,000</a:t>
            </a:r>
          </a:p>
        </p:txBody>
      </p:sp>
    </p:spTree>
    <p:extLst>
      <p:ext uri="{BB962C8B-B14F-4D97-AF65-F5344CB8AC3E}">
        <p14:creationId xmlns:p14="http://schemas.microsoft.com/office/powerpoint/2010/main" val="3481579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err="1"/>
              <a:t>mapPartitions</a:t>
            </a:r>
            <a:r>
              <a:rPr lang="en-US" altLang="zh-CN" sz="4000" b="1" dirty="0"/>
              <a:t>(</a:t>
            </a:r>
            <a:r>
              <a:rPr lang="en-US" altLang="zh-CN" sz="4000" b="1" dirty="0" err="1"/>
              <a:t>func</a:t>
            </a:r>
            <a:r>
              <a:rPr lang="en-US" altLang="zh-CN" sz="4000" b="1" dirty="0"/>
              <a:t>) Transformation</a:t>
            </a:r>
            <a:endParaRPr kumimoji="1" lang="zh-CN" altLang="en-US" sz="4000" b="1" dirty="0"/>
          </a:p>
        </p:txBody>
      </p:sp>
      <p:sp>
        <p:nvSpPr>
          <p:cNvPr id="3" name="内容占位符 2"/>
          <p:cNvSpPr>
            <a:spLocks noGrp="1"/>
          </p:cNvSpPr>
          <p:nvPr>
            <p:ph idx="1"/>
          </p:nvPr>
        </p:nvSpPr>
        <p:spPr/>
        <p:txBody>
          <a:bodyPr>
            <a:normAutofit/>
          </a:bodyPr>
          <a:lstStyle/>
          <a:p>
            <a:r>
              <a:rPr lang="en-US" altLang="zh-CN" sz="3200" dirty="0" err="1"/>
              <a:t>mapPartitions</a:t>
            </a:r>
            <a:r>
              <a:rPr lang="en-US" altLang="zh-CN" sz="3200" dirty="0"/>
              <a:t>(</a:t>
            </a:r>
            <a:r>
              <a:rPr lang="en-US" altLang="zh-CN" sz="3200" dirty="0" err="1"/>
              <a:t>func</a:t>
            </a:r>
            <a:r>
              <a:rPr lang="en-US" altLang="zh-CN" sz="3200" dirty="0"/>
              <a:t>) implements design summarization pattern.</a:t>
            </a:r>
          </a:p>
          <a:p>
            <a:r>
              <a:rPr lang="en-US" altLang="zh-CN" sz="3200" dirty="0" err="1"/>
              <a:t>mapPartitions</a:t>
            </a:r>
            <a:r>
              <a:rPr lang="en-US" altLang="zh-CN" sz="3200" dirty="0"/>
              <a:t>(</a:t>
            </a:r>
            <a:r>
              <a:rPr lang="en-US" altLang="zh-CN" sz="3200" dirty="0" err="1"/>
              <a:t>func</a:t>
            </a:r>
            <a:r>
              <a:rPr lang="en-US" altLang="zh-CN" sz="3200" dirty="0"/>
              <a:t>) transformation is similar to map(), but runs separately </a:t>
            </a:r>
            <a:r>
              <a:rPr lang="en-US" altLang="zh-CN" sz="3200" b="1" u="sng" dirty="0"/>
              <a:t>on each partition </a:t>
            </a:r>
            <a:r>
              <a:rPr lang="en-US" altLang="zh-CN" sz="3200" dirty="0"/>
              <a:t>of the RDD, so </a:t>
            </a:r>
            <a:r>
              <a:rPr lang="en-US" altLang="zh-CN" sz="3200" dirty="0" err="1">
                <a:latin typeface="Courier New" panose="02070309020205020404" pitchFamily="49" charset="0"/>
                <a:cs typeface="Courier New" panose="02070309020205020404" pitchFamily="49" charset="0"/>
              </a:rPr>
              <a:t>func</a:t>
            </a:r>
            <a:r>
              <a:rPr lang="en-US" altLang="zh-CN" sz="3200" dirty="0">
                <a:latin typeface="Courier New" panose="02070309020205020404" pitchFamily="49" charset="0"/>
                <a:cs typeface="Courier New" panose="02070309020205020404" pitchFamily="49" charset="0"/>
              </a:rPr>
              <a:t>() </a:t>
            </a:r>
            <a:r>
              <a:rPr lang="en-US" altLang="zh-CN" sz="3200" dirty="0"/>
              <a:t>must be of type Iterator&lt;T&gt; =&gt; Iterator&lt;U&gt; when running on an RDD of type T.</a:t>
            </a:r>
            <a:endParaRPr lang="en-US" altLang="zh-CN" sz="3200" b="1" dirty="0"/>
          </a:p>
        </p:txBody>
      </p:sp>
    </p:spTree>
    <p:extLst>
      <p:ext uri="{BB962C8B-B14F-4D97-AF65-F5344CB8AC3E}">
        <p14:creationId xmlns:p14="http://schemas.microsoft.com/office/powerpoint/2010/main" val="3905356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729748"/>
          </a:xfrm>
        </p:spPr>
        <p:txBody>
          <a:bodyPr>
            <a:normAutofit/>
          </a:bodyPr>
          <a:lstStyle/>
          <a:p>
            <a:pPr algn="l"/>
            <a:r>
              <a:rPr lang="en-US" altLang="zh-CN" sz="4000" b="1" dirty="0"/>
              <a:t>Example-1: Sum Each Partition</a:t>
            </a:r>
            <a:endParaRPr kumimoji="1" lang="zh-CN" altLang="en-US" sz="4000" dirty="0"/>
          </a:p>
        </p:txBody>
      </p:sp>
      <p:pic>
        <p:nvPicPr>
          <p:cNvPr id="7" name="图片 6" descr="Screen Shot 2017-04-04 at 02.39.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094875"/>
            <a:ext cx="7213150" cy="5519450"/>
          </a:xfrm>
          <a:prstGeom prst="rect">
            <a:avLst/>
          </a:prstGeom>
        </p:spPr>
      </p:pic>
    </p:spTree>
    <p:extLst>
      <p:ext uri="{BB962C8B-B14F-4D97-AF65-F5344CB8AC3E}">
        <p14:creationId xmlns:p14="http://schemas.microsoft.com/office/powerpoint/2010/main" val="941211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a:t>Example-2: Find Minimum and Maximum</a:t>
            </a:r>
            <a:endParaRPr kumimoji="1" lang="zh-CN" altLang="en-US" dirty="0"/>
          </a:p>
        </p:txBody>
      </p:sp>
      <p:pic>
        <p:nvPicPr>
          <p:cNvPr id="4" name="图片 3" descr="Screen Shot 2017-04-04 at 02.45.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77264"/>
            <a:ext cx="6439788" cy="5119832"/>
          </a:xfrm>
          <a:prstGeom prst="rect">
            <a:avLst/>
          </a:prstGeom>
        </p:spPr>
      </p:pic>
    </p:spTree>
    <p:extLst>
      <p:ext uri="{BB962C8B-B14F-4D97-AF65-F5344CB8AC3E}">
        <p14:creationId xmlns:p14="http://schemas.microsoft.com/office/powerpoint/2010/main" val="220827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5" name="图片 4" descr="Screen Shot 2017-04-04 at 02.49.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4638"/>
            <a:ext cx="6335482" cy="6335482"/>
          </a:xfrm>
          <a:prstGeom prst="rect">
            <a:avLst/>
          </a:prstGeom>
        </p:spPr>
      </p:pic>
    </p:spTree>
    <p:extLst>
      <p:ext uri="{BB962C8B-B14F-4D97-AF65-F5344CB8AC3E}">
        <p14:creationId xmlns:p14="http://schemas.microsoft.com/office/powerpoint/2010/main" val="570668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21463"/>
          </a:xfrm>
        </p:spPr>
        <p:txBody>
          <a:bodyPr>
            <a:normAutofit fontScale="90000"/>
          </a:bodyPr>
          <a:lstStyle/>
          <a:p>
            <a:pPr algn="l"/>
            <a:r>
              <a:rPr lang="en-US" altLang="zh-CN" sz="4000" b="1" dirty="0"/>
              <a:t>PySpark DataFrames</a:t>
            </a:r>
            <a:endParaRPr kumimoji="1" lang="zh-CN" altLang="en-US" sz="4000" b="1" dirty="0"/>
          </a:p>
        </p:txBody>
      </p:sp>
      <p:pic>
        <p:nvPicPr>
          <p:cNvPr id="5" name="Content Placeholder 4" descr="A picture containing text&#10;&#10;Description automatically generated">
            <a:extLst>
              <a:ext uri="{FF2B5EF4-FFF2-40B4-BE49-F238E27FC236}">
                <a16:creationId xmlns:a16="http://schemas.microsoft.com/office/drawing/2014/main" id="{708ADF7C-4773-BCB4-690D-6FB99B63ADD9}"/>
              </a:ext>
            </a:extLst>
          </p:cNvPr>
          <p:cNvPicPr>
            <a:picLocks noGrp="1" noChangeAspect="1"/>
          </p:cNvPicPr>
          <p:nvPr>
            <p:ph idx="1"/>
          </p:nvPr>
        </p:nvPicPr>
        <p:blipFill>
          <a:blip r:embed="rId3"/>
          <a:stretch>
            <a:fillRect/>
          </a:stretch>
        </p:blipFill>
        <p:spPr>
          <a:xfrm>
            <a:off x="770021" y="1106905"/>
            <a:ext cx="7269079" cy="4054642"/>
          </a:xfrm>
        </p:spPr>
      </p:pic>
    </p:spTree>
    <p:extLst>
      <p:ext uri="{BB962C8B-B14F-4D97-AF65-F5344CB8AC3E}">
        <p14:creationId xmlns:p14="http://schemas.microsoft.com/office/powerpoint/2010/main" val="140586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09432"/>
          </a:xfrm>
        </p:spPr>
        <p:txBody>
          <a:bodyPr>
            <a:normAutofit fontScale="90000"/>
          </a:bodyPr>
          <a:lstStyle/>
          <a:p>
            <a:pPr algn="l"/>
            <a:r>
              <a:rPr lang="en-US" altLang="zh-CN" sz="4000" b="1" dirty="0" err="1"/>
              <a:t>DataFrame</a:t>
            </a:r>
            <a:r>
              <a:rPr lang="en-US" altLang="zh-CN" sz="4000" b="1" dirty="0"/>
              <a:t> Creation</a:t>
            </a:r>
            <a:endParaRPr kumimoji="1" lang="zh-CN" altLang="en-US" sz="4000" b="1" dirty="0"/>
          </a:p>
        </p:txBody>
      </p:sp>
      <p:sp>
        <p:nvSpPr>
          <p:cNvPr id="3" name="内容占位符 2"/>
          <p:cNvSpPr>
            <a:spLocks noGrp="1"/>
          </p:cNvSpPr>
          <p:nvPr>
            <p:ph idx="1"/>
          </p:nvPr>
        </p:nvSpPr>
        <p:spPr>
          <a:xfrm>
            <a:off x="457200" y="974560"/>
            <a:ext cx="8229600" cy="4584030"/>
          </a:xfrm>
        </p:spPr>
        <p:txBody>
          <a:bodyPr>
            <a:normAutofit fontScale="62500" lnSpcReduction="20000"/>
          </a:bodyPr>
          <a:lstStyle/>
          <a:p>
            <a:pPr marL="0" indent="0">
              <a:buNone/>
            </a:pPr>
            <a:r>
              <a:rPr lang="en-US" sz="2800" dirty="0">
                <a:latin typeface="Courier" pitchFamily="2" charset="0"/>
              </a:rPr>
              <a:t>&gt;&gt;&gt; # </a:t>
            </a:r>
            <a:r>
              <a:rPr lang="en-US" sz="2800" dirty="0" err="1">
                <a:latin typeface="Courier" pitchFamily="2" charset="0"/>
              </a:rPr>
              <a:t>SparkSession</a:t>
            </a:r>
            <a:r>
              <a:rPr lang="en-US" sz="2800" dirty="0">
                <a:latin typeface="Courier" pitchFamily="2" charset="0"/>
              </a:rPr>
              <a:t> available as 'spark'.</a:t>
            </a:r>
          </a:p>
          <a:p>
            <a:pPr marL="0" indent="0">
              <a:buNone/>
            </a:pPr>
            <a:r>
              <a:rPr lang="en-US" sz="2800" dirty="0">
                <a:latin typeface="Courier" pitchFamily="2" charset="0"/>
              </a:rPr>
              <a:t>&gt;&gt;&gt; triplets = [(100, '</a:t>
            </a:r>
            <a:r>
              <a:rPr lang="en-US" sz="2800" dirty="0" err="1">
                <a:latin typeface="Courier" pitchFamily="2" charset="0"/>
              </a:rPr>
              <a:t>alex</a:t>
            </a:r>
            <a:r>
              <a:rPr lang="en-US" sz="2800" dirty="0">
                <a:latin typeface="Courier" pitchFamily="2" charset="0"/>
              </a:rPr>
              <a:t>', 24), (200, 'jane', 35), (300, '</a:t>
            </a:r>
            <a:r>
              <a:rPr lang="en-US" sz="2800" dirty="0" err="1">
                <a:latin typeface="Courier" pitchFamily="2" charset="0"/>
              </a:rPr>
              <a:t>david</a:t>
            </a:r>
            <a:r>
              <a:rPr lang="en-US" sz="2800" dirty="0">
                <a:latin typeface="Courier" pitchFamily="2" charset="0"/>
              </a:rPr>
              <a:t>', 56)]</a:t>
            </a:r>
          </a:p>
          <a:p>
            <a:pPr marL="0" indent="0">
              <a:buNone/>
            </a:pPr>
            <a:r>
              <a:rPr lang="en-US" sz="2800" dirty="0">
                <a:latin typeface="Courier" pitchFamily="2" charset="0"/>
              </a:rPr>
              <a:t>&gt;&gt;&gt; </a:t>
            </a:r>
            <a:r>
              <a:rPr lang="en-US" sz="2800" dirty="0" err="1">
                <a:latin typeface="Courier" pitchFamily="2" charset="0"/>
              </a:rPr>
              <a:t>column_names</a:t>
            </a:r>
            <a:r>
              <a:rPr lang="en-US" sz="2800" dirty="0">
                <a:latin typeface="Courier" pitchFamily="2" charset="0"/>
              </a:rPr>
              <a:t> = ["id", "name", "age"]</a:t>
            </a:r>
          </a:p>
          <a:p>
            <a:pPr marL="0" indent="0">
              <a:buNone/>
            </a:pPr>
            <a:r>
              <a:rPr lang="en-US" sz="2800" dirty="0">
                <a:latin typeface="Courier" pitchFamily="2" charset="0"/>
              </a:rPr>
              <a:t>&gt;&gt;&gt; </a:t>
            </a:r>
            <a:r>
              <a:rPr lang="en-US" sz="2800" dirty="0" err="1">
                <a:latin typeface="Courier" pitchFamily="2" charset="0"/>
              </a:rPr>
              <a:t>df</a:t>
            </a:r>
            <a:r>
              <a:rPr lang="en-US" sz="2800" dirty="0">
                <a:latin typeface="Courier" pitchFamily="2" charset="0"/>
              </a:rPr>
              <a:t> = </a:t>
            </a:r>
            <a:r>
              <a:rPr lang="en-US" sz="2800" dirty="0" err="1">
                <a:latin typeface="Courier" pitchFamily="2" charset="0"/>
              </a:rPr>
              <a:t>spark.createDataFrame</a:t>
            </a:r>
            <a:r>
              <a:rPr lang="en-US" sz="2800" dirty="0">
                <a:latin typeface="Courier" pitchFamily="2" charset="0"/>
              </a:rPr>
              <a:t>(triplets, </a:t>
            </a:r>
            <a:r>
              <a:rPr lang="en-US" sz="2800" dirty="0" err="1">
                <a:latin typeface="Courier" pitchFamily="2" charset="0"/>
              </a:rPr>
              <a:t>column_names</a:t>
            </a:r>
            <a:r>
              <a:rPr lang="en-US" sz="2800" dirty="0">
                <a:latin typeface="Courier" pitchFamily="2" charset="0"/>
              </a:rPr>
              <a:t>)</a:t>
            </a:r>
          </a:p>
          <a:p>
            <a:pPr marL="0" indent="0">
              <a:buNone/>
            </a:pPr>
            <a:r>
              <a:rPr lang="en-US" sz="2800" dirty="0">
                <a:latin typeface="Courier" pitchFamily="2" charset="0"/>
              </a:rPr>
              <a:t>&gt;&gt;&gt; </a:t>
            </a:r>
            <a:r>
              <a:rPr lang="en-US" sz="2800" dirty="0" err="1">
                <a:latin typeface="Courier" pitchFamily="2" charset="0"/>
              </a:rPr>
              <a:t>df.show</a:t>
            </a:r>
            <a:r>
              <a:rPr lang="en-US" sz="2800" dirty="0">
                <a:latin typeface="Courier" pitchFamily="2" charset="0"/>
              </a:rPr>
              <a:t>()</a:t>
            </a:r>
          </a:p>
          <a:p>
            <a:pPr marL="0" indent="0">
              <a:buNone/>
            </a:pPr>
            <a:r>
              <a:rPr lang="en-US" sz="2800" dirty="0">
                <a:latin typeface="Courier" pitchFamily="2" charset="0"/>
              </a:rPr>
              <a:t>+---+-----+---+</a:t>
            </a:r>
          </a:p>
          <a:p>
            <a:pPr marL="0" indent="0">
              <a:buNone/>
            </a:pPr>
            <a:r>
              <a:rPr lang="en-US" sz="2800" dirty="0">
                <a:latin typeface="Courier" pitchFamily="2" charset="0"/>
              </a:rPr>
              <a:t>| id| </a:t>
            </a:r>
            <a:r>
              <a:rPr lang="en-US" sz="2800" dirty="0" err="1">
                <a:latin typeface="Courier" pitchFamily="2" charset="0"/>
              </a:rPr>
              <a:t>name|age</a:t>
            </a:r>
            <a:r>
              <a:rPr lang="en-US" sz="2800" dirty="0">
                <a:latin typeface="Courier" pitchFamily="2" charset="0"/>
              </a:rPr>
              <a:t>|</a:t>
            </a:r>
          </a:p>
          <a:p>
            <a:pPr marL="0" indent="0">
              <a:buNone/>
            </a:pPr>
            <a:r>
              <a:rPr lang="en-US" sz="2800" dirty="0">
                <a:latin typeface="Courier" pitchFamily="2" charset="0"/>
              </a:rPr>
              <a:t>+---+-----+---+</a:t>
            </a:r>
          </a:p>
          <a:p>
            <a:pPr marL="0" indent="0">
              <a:buNone/>
            </a:pPr>
            <a:r>
              <a:rPr lang="en-US" sz="2800" dirty="0">
                <a:latin typeface="Courier" pitchFamily="2" charset="0"/>
              </a:rPr>
              <a:t>|100| </a:t>
            </a:r>
            <a:r>
              <a:rPr lang="en-US" sz="2800" dirty="0" err="1">
                <a:latin typeface="Courier" pitchFamily="2" charset="0"/>
              </a:rPr>
              <a:t>alex</a:t>
            </a:r>
            <a:r>
              <a:rPr lang="en-US" sz="2800" dirty="0">
                <a:latin typeface="Courier" pitchFamily="2" charset="0"/>
              </a:rPr>
              <a:t>| 24|</a:t>
            </a:r>
          </a:p>
          <a:p>
            <a:pPr marL="0" indent="0">
              <a:buNone/>
            </a:pPr>
            <a:r>
              <a:rPr lang="en-US" sz="2800" dirty="0">
                <a:latin typeface="Courier" pitchFamily="2" charset="0"/>
              </a:rPr>
              <a:t>|200| jane| 35|</a:t>
            </a:r>
          </a:p>
          <a:p>
            <a:pPr marL="0" indent="0">
              <a:buNone/>
            </a:pPr>
            <a:r>
              <a:rPr lang="en-US" sz="2800" dirty="0">
                <a:latin typeface="Courier" pitchFamily="2" charset="0"/>
              </a:rPr>
              <a:t>|300|david| 56|</a:t>
            </a:r>
          </a:p>
          <a:p>
            <a:pPr marL="0" indent="0">
              <a:buNone/>
            </a:pPr>
            <a:r>
              <a:rPr lang="en-US" sz="2800" dirty="0">
                <a:latin typeface="Courier" pitchFamily="2" charset="0"/>
              </a:rPr>
              <a:t>+---+-----+---+</a:t>
            </a:r>
            <a:endParaRPr kumimoji="1" lang="zh-CN" altLang="en-US" sz="2800" dirty="0">
              <a:latin typeface="Courier" pitchFamily="2" charset="0"/>
            </a:endParaRPr>
          </a:p>
        </p:txBody>
      </p:sp>
    </p:spTree>
    <p:extLst>
      <p:ext uri="{BB962C8B-B14F-4D97-AF65-F5344CB8AC3E}">
        <p14:creationId xmlns:p14="http://schemas.microsoft.com/office/powerpoint/2010/main" val="189380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1036"/>
            <a:ext cx="8229600" cy="1039480"/>
          </a:xfrm>
        </p:spPr>
        <p:txBody>
          <a:bodyPr>
            <a:normAutofit/>
          </a:bodyPr>
          <a:lstStyle/>
          <a:p>
            <a:pPr algn="l"/>
            <a:r>
              <a:rPr lang="en-US" altLang="zh-CN" b="1" dirty="0"/>
              <a:t>Spark and PySpark</a:t>
            </a:r>
            <a:br>
              <a:rPr lang="en-US" altLang="zh-CN" dirty="0"/>
            </a:br>
            <a:endParaRPr kumimoji="1" lang="zh-CN" altLang="en-US" dirty="0"/>
          </a:p>
        </p:txBody>
      </p:sp>
      <p:sp>
        <p:nvSpPr>
          <p:cNvPr id="3" name="内容占位符 2"/>
          <p:cNvSpPr>
            <a:spLocks noGrp="1"/>
          </p:cNvSpPr>
          <p:nvPr>
            <p:ph idx="1"/>
          </p:nvPr>
        </p:nvSpPr>
        <p:spPr>
          <a:xfrm>
            <a:off x="628650" y="1383633"/>
            <a:ext cx="7886700" cy="4793332"/>
          </a:xfrm>
        </p:spPr>
        <p:txBody>
          <a:bodyPr>
            <a:normAutofit/>
          </a:bodyPr>
          <a:lstStyle/>
          <a:p>
            <a:pPr marL="0" indent="0">
              <a:buNone/>
            </a:pPr>
            <a:r>
              <a:rPr lang="en-US" altLang="zh-CN" sz="3200" dirty="0"/>
              <a:t>Spark is written in Scala , but it supports:</a:t>
            </a:r>
          </a:p>
          <a:p>
            <a:pPr lvl="1"/>
            <a:r>
              <a:rPr kumimoji="1" lang="en-US" altLang="zh-CN" sz="2800" dirty="0"/>
              <a:t> Python (PySpark) </a:t>
            </a:r>
            <a:r>
              <a:rPr kumimoji="1" lang="en-US" altLang="zh-CN" sz="2800" dirty="0">
                <a:solidFill>
                  <a:srgbClr val="0070C0"/>
                </a:solidFill>
              </a:rPr>
              <a:t>(code is compact)</a:t>
            </a:r>
          </a:p>
          <a:p>
            <a:pPr lvl="1"/>
            <a:r>
              <a:rPr kumimoji="1" lang="en-US" altLang="zh-CN" sz="2800" dirty="0"/>
              <a:t> Java </a:t>
            </a:r>
            <a:r>
              <a:rPr kumimoji="1" lang="en-US" altLang="zh-CN" sz="2800" dirty="0">
                <a:solidFill>
                  <a:srgbClr val="0070C0"/>
                </a:solidFill>
              </a:rPr>
              <a:t>(code is bulky)</a:t>
            </a:r>
            <a:endParaRPr kumimoji="1" lang="en-US" altLang="zh-CN" sz="2800" dirty="0"/>
          </a:p>
          <a:p>
            <a:pPr lvl="1"/>
            <a:r>
              <a:rPr kumimoji="1" lang="en-US" altLang="zh-CN" sz="2800" dirty="0"/>
              <a:t> Scala</a:t>
            </a:r>
          </a:p>
          <a:p>
            <a:pPr lvl="1"/>
            <a:r>
              <a:rPr kumimoji="1" lang="en-US" altLang="zh-CN" sz="2800" dirty="0"/>
              <a:t> SQL</a:t>
            </a:r>
            <a:endParaRPr kumimoji="1" lang="zh-CN" altLang="en-US" dirty="0"/>
          </a:p>
        </p:txBody>
      </p:sp>
    </p:spTree>
    <p:extLst>
      <p:ext uri="{BB962C8B-B14F-4D97-AF65-F5344CB8AC3E}">
        <p14:creationId xmlns:p14="http://schemas.microsoft.com/office/powerpoint/2010/main" val="566942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Summary </a:t>
            </a:r>
            <a:endParaRPr kumimoji="1" lang="zh-CN" altLang="en-US" sz="4000" b="1" dirty="0"/>
          </a:p>
        </p:txBody>
      </p:sp>
      <p:sp>
        <p:nvSpPr>
          <p:cNvPr id="3" name="内容占位符 2"/>
          <p:cNvSpPr>
            <a:spLocks noGrp="1"/>
          </p:cNvSpPr>
          <p:nvPr>
            <p:ph idx="1"/>
          </p:nvPr>
        </p:nvSpPr>
        <p:spPr>
          <a:xfrm>
            <a:off x="457200" y="1600200"/>
            <a:ext cx="8229600" cy="3958389"/>
          </a:xfrm>
        </p:spPr>
        <p:txBody>
          <a:bodyPr>
            <a:normAutofit/>
          </a:bodyPr>
          <a:lstStyle/>
          <a:p>
            <a:r>
              <a:rPr lang="en-US" sz="2800" dirty="0"/>
              <a:t>Spark: </a:t>
            </a:r>
            <a:r>
              <a:rPr lang="en-US" sz="2800" b="1" dirty="0"/>
              <a:t>an open source, distributed computing framework and set of libraries for real-time, large-scale data processing</a:t>
            </a:r>
            <a:r>
              <a:rPr lang="en-US" sz="2800" dirty="0"/>
              <a:t>.</a:t>
            </a:r>
          </a:p>
          <a:p>
            <a:r>
              <a:rPr lang="en-US" sz="2800" dirty="0"/>
              <a:t>PySpark is </a:t>
            </a:r>
            <a:r>
              <a:rPr lang="en-US" sz="2800" b="1" dirty="0"/>
              <a:t>the Python API for Spark</a:t>
            </a:r>
          </a:p>
          <a:p>
            <a:r>
              <a:rPr lang="en-US" sz="2800" dirty="0"/>
              <a:t>If you're already familiar with Python and libraries such as Pandas, then PySpark is a good language to learn to create more scalable analyses and pipelines.</a:t>
            </a:r>
            <a:endParaRPr kumimoji="1" lang="zh-CN" altLang="en-US" sz="2800" dirty="0"/>
          </a:p>
        </p:txBody>
      </p:sp>
    </p:spTree>
    <p:extLst>
      <p:ext uri="{BB962C8B-B14F-4D97-AF65-F5344CB8AC3E}">
        <p14:creationId xmlns:p14="http://schemas.microsoft.com/office/powerpoint/2010/main" val="4200298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More Reading…</a:t>
            </a:r>
            <a:endParaRPr kumimoji="1" lang="zh-CN" altLang="en-US" sz="4000" b="1" dirty="0"/>
          </a:p>
        </p:txBody>
      </p:sp>
      <p:sp>
        <p:nvSpPr>
          <p:cNvPr id="3" name="内容占位符 2"/>
          <p:cNvSpPr>
            <a:spLocks noGrp="1"/>
          </p:cNvSpPr>
          <p:nvPr>
            <p:ph idx="1"/>
          </p:nvPr>
        </p:nvSpPr>
        <p:spPr>
          <a:xfrm>
            <a:off x="457200" y="1600200"/>
            <a:ext cx="8229600" cy="1143001"/>
          </a:xfrm>
        </p:spPr>
        <p:txBody>
          <a:bodyPr/>
          <a:lstStyle/>
          <a:p>
            <a:r>
              <a:rPr lang="en-US" altLang="zh-CN" dirty="0">
                <a:hlinkClick r:id="rId3"/>
              </a:rPr>
              <a:t>Resilient Distributed Datasets: A Fault-Tolerant Abstraction for In-Memory Cluster Computing</a:t>
            </a:r>
            <a:endParaRPr kumimoji="1" lang="zh-CN" altLang="en-US" dirty="0"/>
          </a:p>
        </p:txBody>
      </p:sp>
      <p:sp>
        <p:nvSpPr>
          <p:cNvPr id="4" name="标题 1"/>
          <p:cNvSpPr txBox="1">
            <a:spLocks/>
          </p:cNvSpPr>
          <p:nvPr/>
        </p:nvSpPr>
        <p:spPr>
          <a:xfrm>
            <a:off x="457200" y="259172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4000" b="1" dirty="0"/>
              <a:t>Reference</a:t>
            </a:r>
            <a:endParaRPr kumimoji="1" lang="zh-CN" altLang="en-US" b="1" dirty="0"/>
          </a:p>
        </p:txBody>
      </p:sp>
      <p:sp>
        <p:nvSpPr>
          <p:cNvPr id="5" name="内容占位符 2"/>
          <p:cNvSpPr txBox="1">
            <a:spLocks/>
          </p:cNvSpPr>
          <p:nvPr/>
        </p:nvSpPr>
        <p:spPr>
          <a:xfrm>
            <a:off x="457200" y="3573380"/>
            <a:ext cx="8229600" cy="2449938"/>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a:hlinkClick r:id="rId4"/>
              </a:rPr>
              <a:t>https://www.dezyre.com/apache-spark-tutorial/pyspark-tutorial</a:t>
            </a:r>
            <a:endParaRPr lang="en-US" altLang="zh-CN" dirty="0"/>
          </a:p>
          <a:p>
            <a:r>
              <a:rPr lang="en-US" altLang="zh-CN" dirty="0">
                <a:hlinkClick r:id="rId5"/>
              </a:rPr>
              <a:t>http://www.kdnuggets.com/2015/11/introduction-spark-python.html</a:t>
            </a:r>
            <a:endParaRPr lang="en-US" altLang="zh-CN" dirty="0"/>
          </a:p>
          <a:p>
            <a:r>
              <a:rPr lang="en-US" altLang="zh-CN" dirty="0"/>
              <a:t>https://</a:t>
            </a:r>
            <a:r>
              <a:rPr lang="en-US" altLang="zh-CN" dirty="0" err="1"/>
              <a:t>github.com</a:t>
            </a:r>
            <a:r>
              <a:rPr lang="en-US" altLang="zh-CN" dirty="0"/>
              <a:t>/</a:t>
            </a:r>
            <a:r>
              <a:rPr lang="en-US" altLang="zh-CN" dirty="0" err="1"/>
              <a:t>mahmoudparsian</a:t>
            </a:r>
            <a:r>
              <a:rPr lang="en-US" altLang="zh-CN" dirty="0"/>
              <a:t>/</a:t>
            </a:r>
            <a:r>
              <a:rPr lang="en-US" altLang="zh-CN" dirty="0" err="1"/>
              <a:t>pyspark</a:t>
            </a:r>
            <a:r>
              <a:rPr lang="en-US" altLang="zh-CN" dirty="0"/>
              <a:t>-tutorial/blob/master/tutorial/map-partitions/</a:t>
            </a:r>
            <a:r>
              <a:rPr lang="en-US" altLang="zh-CN" dirty="0" err="1"/>
              <a:t>README.md</a:t>
            </a:r>
            <a:endParaRPr lang="en-US" altLang="zh-CN" dirty="0"/>
          </a:p>
          <a:p>
            <a:endParaRPr kumimoji="1" lang="zh-CN" altLang="en-US" dirty="0"/>
          </a:p>
        </p:txBody>
      </p:sp>
    </p:spTree>
    <p:extLst>
      <p:ext uri="{BB962C8B-B14F-4D97-AF65-F5344CB8AC3E}">
        <p14:creationId xmlns:p14="http://schemas.microsoft.com/office/powerpoint/2010/main" val="164479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1036"/>
            <a:ext cx="8229600" cy="1039480"/>
          </a:xfrm>
        </p:spPr>
        <p:txBody>
          <a:bodyPr>
            <a:normAutofit/>
          </a:bodyPr>
          <a:lstStyle/>
          <a:p>
            <a:pPr algn="l"/>
            <a:r>
              <a:rPr lang="en-US" altLang="zh-CN" b="1" dirty="0"/>
              <a:t>PySpark Characteristics</a:t>
            </a:r>
            <a:br>
              <a:rPr lang="en-US" altLang="zh-CN" dirty="0"/>
            </a:br>
            <a:endParaRPr kumimoji="1" lang="zh-CN" altLang="en-US" dirty="0"/>
          </a:p>
        </p:txBody>
      </p:sp>
      <p:pic>
        <p:nvPicPr>
          <p:cNvPr id="5" name="Content Placeholder 4" descr="Diagram&#10;&#10;Description automatically generated">
            <a:extLst>
              <a:ext uri="{FF2B5EF4-FFF2-40B4-BE49-F238E27FC236}">
                <a16:creationId xmlns:a16="http://schemas.microsoft.com/office/drawing/2014/main" id="{CD74164D-CC41-91CA-C2F3-9A5298E8B636}"/>
              </a:ext>
            </a:extLst>
          </p:cNvPr>
          <p:cNvPicPr>
            <a:picLocks noGrp="1" noChangeAspect="1"/>
          </p:cNvPicPr>
          <p:nvPr>
            <p:ph idx="1"/>
          </p:nvPr>
        </p:nvPicPr>
        <p:blipFill>
          <a:blip r:embed="rId3"/>
          <a:stretch>
            <a:fillRect/>
          </a:stretch>
        </p:blipFill>
        <p:spPr>
          <a:xfrm>
            <a:off x="1016000" y="1856581"/>
            <a:ext cx="7112000" cy="3848100"/>
          </a:xfrm>
        </p:spPr>
      </p:pic>
    </p:spTree>
    <p:extLst>
      <p:ext uri="{BB962C8B-B14F-4D97-AF65-F5344CB8AC3E}">
        <p14:creationId xmlns:p14="http://schemas.microsoft.com/office/powerpoint/2010/main" val="415749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p:txBody>
          <a:bodyPr/>
          <a:lstStyle/>
          <a:p>
            <a:r>
              <a:rPr lang="en-US" dirty="0"/>
              <a:t>What is Spark? Why Use It?</a:t>
            </a:r>
          </a:p>
        </p:txBody>
      </p:sp>
      <p:sp>
        <p:nvSpPr>
          <p:cNvPr id="3" name="Content Placeholder 2">
            <a:extLst>
              <a:ext uri="{FF2B5EF4-FFF2-40B4-BE49-F238E27FC236}">
                <a16:creationId xmlns:a16="http://schemas.microsoft.com/office/drawing/2014/main" id="{54EA627A-41D1-43B3-9AF8-C7AAA1B78BB0}"/>
              </a:ext>
            </a:extLst>
          </p:cNvPr>
          <p:cNvSpPr>
            <a:spLocks noGrp="1"/>
          </p:cNvSpPr>
          <p:nvPr>
            <p:ph idx="1"/>
          </p:nvPr>
        </p:nvSpPr>
        <p:spPr>
          <a:xfrm>
            <a:off x="628651" y="1417639"/>
            <a:ext cx="3759497" cy="4465368"/>
          </a:xfrm>
        </p:spPr>
        <p:txBody>
          <a:bodyPr>
            <a:normAutofit/>
          </a:bodyPr>
          <a:lstStyle/>
          <a:p>
            <a:r>
              <a:rPr lang="en-US" sz="1800" dirty="0"/>
              <a:t>Spark enables big data processing through </a:t>
            </a:r>
            <a:r>
              <a:rPr lang="en-US" sz="1800" b="1" dirty="0">
                <a:solidFill>
                  <a:srgbClr val="0070C0"/>
                </a:solidFill>
              </a:rPr>
              <a:t>parallel processing</a:t>
            </a:r>
          </a:p>
          <a:p>
            <a:pPr marL="0" indent="0">
              <a:buNone/>
            </a:pPr>
            <a:endParaRPr lang="en-US" sz="1800" b="1" dirty="0">
              <a:solidFill>
                <a:srgbClr val="0070C0"/>
              </a:solidFill>
            </a:endParaRPr>
          </a:p>
          <a:p>
            <a:r>
              <a:rPr lang="en-US" sz="1800" dirty="0"/>
              <a:t>Have choice of </a:t>
            </a:r>
            <a:r>
              <a:rPr lang="en-US" sz="1800" b="1" dirty="0">
                <a:solidFill>
                  <a:srgbClr val="0070C0"/>
                </a:solidFill>
              </a:rPr>
              <a:t>multiple languages </a:t>
            </a:r>
            <a:r>
              <a:rPr lang="en-US" sz="1800" dirty="0"/>
              <a:t>to run Spark applications</a:t>
            </a:r>
          </a:p>
          <a:p>
            <a:pPr marL="0" indent="0">
              <a:buNone/>
            </a:pPr>
            <a:endParaRPr lang="en-US" sz="1800" dirty="0"/>
          </a:p>
          <a:p>
            <a:r>
              <a:rPr lang="en-US" sz="1800" dirty="0"/>
              <a:t>We will be conducting this class in PySpark or “Python Spark”</a:t>
            </a:r>
          </a:p>
          <a:p>
            <a:pPr marL="0" indent="0">
              <a:buNone/>
            </a:pPr>
            <a:endParaRPr lang="en-US" sz="1800" dirty="0"/>
          </a:p>
          <a:p>
            <a:r>
              <a:rPr lang="en-US" sz="1800" dirty="0"/>
              <a:t>PySpark operates on distributed</a:t>
            </a:r>
          </a:p>
          <a:p>
            <a:pPr lvl="1"/>
            <a:r>
              <a:rPr lang="en-US" sz="1800" dirty="0"/>
              <a:t>RDDs</a:t>
            </a:r>
          </a:p>
          <a:p>
            <a:pPr lvl="1"/>
            <a:r>
              <a:rPr lang="en-US" sz="1800" dirty="0" err="1"/>
              <a:t>DataFrames</a:t>
            </a:r>
            <a:endParaRPr lang="en-US" sz="1800" dirty="0"/>
          </a:p>
        </p:txBody>
      </p:sp>
      <p:pic>
        <p:nvPicPr>
          <p:cNvPr id="1026" name="Picture 2" descr="Image result for apache spark">
            <a:extLst>
              <a:ext uri="{FF2B5EF4-FFF2-40B4-BE49-F238E27FC236}">
                <a16:creationId xmlns:a16="http://schemas.microsoft.com/office/drawing/2014/main" id="{6BA47C38-32E9-4BB3-ACD7-75DF5A792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855" y="2530950"/>
            <a:ext cx="4041559" cy="1919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21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131094"/>
            <a:ext cx="7886700" cy="617934"/>
          </a:xfrm>
        </p:spPr>
        <p:txBody>
          <a:bodyPr/>
          <a:lstStyle/>
          <a:p>
            <a:r>
              <a:rPr lang="en-US" dirty="0"/>
              <a:t>Spark Data Sources</a:t>
            </a:r>
          </a:p>
        </p:txBody>
      </p:sp>
      <p:sp>
        <p:nvSpPr>
          <p:cNvPr id="5" name="Slide Number Placeholder 4"/>
          <p:cNvSpPr>
            <a:spLocks noGrp="1"/>
          </p:cNvSpPr>
          <p:nvPr>
            <p:ph type="sldNum" sz="quarter" idx="4294967295"/>
          </p:nvPr>
        </p:nvSpPr>
        <p:spPr>
          <a:xfrm>
            <a:off x="8585200" y="5643563"/>
            <a:ext cx="558800" cy="273050"/>
          </a:xfrm>
          <a:prstGeom prst="rect">
            <a:avLst/>
          </a:prstGeom>
        </p:spPr>
        <p:txBody>
          <a:bodyPr/>
          <a:lstStyle/>
          <a:p>
            <a:fld id="{40D15546-3768-674C-81B9-C40A1A080E88}" type="slidenum">
              <a:rPr lang="en-US" smtClean="0"/>
              <a:pPr/>
              <a:t>7</a:t>
            </a:fld>
            <a:endParaRPr lang="en-US" dirty="0"/>
          </a:p>
        </p:txBody>
      </p:sp>
      <p:pic>
        <p:nvPicPr>
          <p:cNvPr id="7" name="Content Placeholder 6" descr="A picture containing logo&#10;&#10;Description automatically generated">
            <a:extLst>
              <a:ext uri="{FF2B5EF4-FFF2-40B4-BE49-F238E27FC236}">
                <a16:creationId xmlns:a16="http://schemas.microsoft.com/office/drawing/2014/main" id="{8758E6F2-77E4-C6D6-0703-2689A9957575}"/>
              </a:ext>
            </a:extLst>
          </p:cNvPr>
          <p:cNvPicPr>
            <a:picLocks noGrp="1" noChangeAspect="1"/>
          </p:cNvPicPr>
          <p:nvPr>
            <p:ph sz="quarter" idx="4"/>
          </p:nvPr>
        </p:nvPicPr>
        <p:blipFill>
          <a:blip r:embed="rId3"/>
          <a:stretch>
            <a:fillRect/>
          </a:stretch>
        </p:blipFill>
        <p:spPr>
          <a:xfrm>
            <a:off x="993059" y="1749029"/>
            <a:ext cx="6341806" cy="3631061"/>
          </a:xfrm>
        </p:spPr>
      </p:pic>
    </p:spTree>
    <p:extLst>
      <p:ext uri="{BB962C8B-B14F-4D97-AF65-F5344CB8AC3E}">
        <p14:creationId xmlns:p14="http://schemas.microsoft.com/office/powerpoint/2010/main" val="368181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F58F-61D9-4AF6-8C12-02E1957A5A62}"/>
              </a:ext>
            </a:extLst>
          </p:cNvPr>
          <p:cNvSpPr>
            <a:spLocks noGrp="1"/>
          </p:cNvSpPr>
          <p:nvPr>
            <p:ph type="title"/>
          </p:nvPr>
        </p:nvSpPr>
        <p:spPr>
          <a:xfrm>
            <a:off x="628650" y="365126"/>
            <a:ext cx="7886700" cy="609867"/>
          </a:xfrm>
        </p:spPr>
        <p:txBody>
          <a:bodyPr/>
          <a:lstStyle/>
          <a:p>
            <a:r>
              <a:rPr lang="en-US" dirty="0"/>
              <a:t>Advantages of PySpark</a:t>
            </a:r>
          </a:p>
        </p:txBody>
      </p:sp>
      <p:sp>
        <p:nvSpPr>
          <p:cNvPr id="3" name="Content Placeholder 2">
            <a:extLst>
              <a:ext uri="{FF2B5EF4-FFF2-40B4-BE49-F238E27FC236}">
                <a16:creationId xmlns:a16="http://schemas.microsoft.com/office/drawing/2014/main" id="{54EA627A-41D1-43B3-9AF8-C7AAA1B78BB0}"/>
              </a:ext>
            </a:extLst>
          </p:cNvPr>
          <p:cNvSpPr>
            <a:spLocks noGrp="1"/>
          </p:cNvSpPr>
          <p:nvPr>
            <p:ph idx="1"/>
          </p:nvPr>
        </p:nvSpPr>
        <p:spPr>
          <a:xfrm>
            <a:off x="628651" y="1070811"/>
            <a:ext cx="7035465" cy="4812196"/>
          </a:xfrm>
        </p:spPr>
        <p:txBody>
          <a:bodyPr>
            <a:normAutofit/>
          </a:bodyPr>
          <a:lstStyle/>
          <a:p>
            <a:r>
              <a:rPr lang="en-US" sz="2400" dirty="0"/>
              <a:t>Simple to use: </a:t>
            </a:r>
          </a:p>
          <a:p>
            <a:pPr lvl="1"/>
            <a:r>
              <a:rPr lang="en-US" sz="2000" dirty="0"/>
              <a:t>Parallelized code can be written in a simpler manner.</a:t>
            </a:r>
          </a:p>
          <a:p>
            <a:r>
              <a:rPr lang="en-US" sz="2400" dirty="0"/>
              <a:t>Error Handling: </a:t>
            </a:r>
          </a:p>
          <a:p>
            <a:pPr lvl="1"/>
            <a:r>
              <a:rPr lang="en-US" sz="2000" dirty="0"/>
              <a:t>PySpark framework easily handles errors.</a:t>
            </a:r>
          </a:p>
          <a:p>
            <a:r>
              <a:rPr lang="en-US" sz="2400" dirty="0"/>
              <a:t>Inbuilt Algorithms: </a:t>
            </a:r>
          </a:p>
          <a:p>
            <a:pPr lvl="1"/>
            <a:r>
              <a:rPr lang="en-US" sz="2000" dirty="0"/>
              <a:t>PySpark provides many of the useful algorithms in Machine Learning or Graphs.</a:t>
            </a:r>
          </a:p>
          <a:p>
            <a:r>
              <a:rPr lang="en-US" sz="2400" dirty="0"/>
              <a:t>Library Support: </a:t>
            </a:r>
          </a:p>
          <a:p>
            <a:pPr lvl="1"/>
            <a:r>
              <a:rPr lang="en-US" sz="2000" dirty="0"/>
              <a:t>Compared to Scala, Python has a huge library collection for working in the field of data science and data visualization.</a:t>
            </a:r>
          </a:p>
          <a:p>
            <a:r>
              <a:rPr lang="en-US" sz="2400" dirty="0"/>
              <a:t>Easy to Learn: </a:t>
            </a:r>
          </a:p>
          <a:p>
            <a:pPr lvl="1"/>
            <a:r>
              <a:rPr lang="en-US" sz="2000" dirty="0"/>
              <a:t>PySpark is an easy to learn language.</a:t>
            </a:r>
          </a:p>
          <a:p>
            <a:endParaRPr lang="en-US" sz="1800" dirty="0"/>
          </a:p>
        </p:txBody>
      </p:sp>
    </p:spTree>
    <p:extLst>
      <p:ext uri="{BB962C8B-B14F-4D97-AF65-F5344CB8AC3E}">
        <p14:creationId xmlns:p14="http://schemas.microsoft.com/office/powerpoint/2010/main" val="353209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4742"/>
            <a:ext cx="8229600" cy="932895"/>
          </a:xfrm>
        </p:spPr>
        <p:txBody>
          <a:bodyPr>
            <a:normAutofit fontScale="90000"/>
          </a:bodyPr>
          <a:lstStyle/>
          <a:p>
            <a:pPr algn="l"/>
            <a:r>
              <a:rPr lang="en-US" altLang="zh-CN" b="1" dirty="0"/>
              <a:t>PySpark: can be used in 2 ways</a:t>
            </a:r>
            <a:br>
              <a:rPr lang="en-US" altLang="zh-CN" dirty="0"/>
            </a:br>
            <a:endParaRPr kumimoji="1" lang="zh-CN" altLang="en-US" dirty="0"/>
          </a:p>
        </p:txBody>
      </p:sp>
      <p:sp>
        <p:nvSpPr>
          <p:cNvPr id="3" name="内容占位符 2"/>
          <p:cNvSpPr>
            <a:spLocks noGrp="1"/>
          </p:cNvSpPr>
          <p:nvPr>
            <p:ph idx="1"/>
          </p:nvPr>
        </p:nvSpPr>
        <p:spPr>
          <a:xfrm>
            <a:off x="628650" y="1191127"/>
            <a:ext cx="7886700" cy="4985838"/>
          </a:xfrm>
        </p:spPr>
        <p:txBody>
          <a:bodyPr>
            <a:normAutofit/>
          </a:bodyPr>
          <a:lstStyle/>
          <a:p>
            <a:r>
              <a:rPr lang="en-US" altLang="zh-CN" sz="2800" b="1" dirty="0">
                <a:solidFill>
                  <a:srgbClr val="0070C0"/>
                </a:solidFill>
              </a:rPr>
              <a:t>PySpark shell ($SPARK_HOME/bin/</a:t>
            </a:r>
            <a:r>
              <a:rPr lang="en-US" altLang="zh-CN" sz="2800" b="1" dirty="0" err="1">
                <a:solidFill>
                  <a:srgbClr val="0070C0"/>
                </a:solidFill>
              </a:rPr>
              <a:t>pyspark</a:t>
            </a:r>
            <a:r>
              <a:rPr lang="en-US" altLang="zh-CN" sz="2800" b="1" dirty="0">
                <a:solidFill>
                  <a:srgbClr val="0070C0"/>
                </a:solidFill>
              </a:rPr>
              <a:t>)</a:t>
            </a:r>
          </a:p>
          <a:p>
            <a:pPr lvl="1"/>
            <a:r>
              <a:rPr lang="en-US" altLang="zh-CN" sz="2400" dirty="0"/>
              <a:t>Interactive</a:t>
            </a:r>
          </a:p>
          <a:p>
            <a:pPr lvl="1"/>
            <a:r>
              <a:rPr lang="en-US" altLang="zh-CN" sz="2400" dirty="0"/>
              <a:t>Testing</a:t>
            </a:r>
          </a:p>
          <a:p>
            <a:pPr lvl="1"/>
            <a:r>
              <a:rPr lang="en-US" altLang="zh-CN" sz="2400" dirty="0"/>
              <a:t>Debugging</a:t>
            </a:r>
          </a:p>
          <a:p>
            <a:r>
              <a:rPr kumimoji="1" lang="en-US" altLang="zh-CN" sz="2800" b="1" dirty="0">
                <a:solidFill>
                  <a:srgbClr val="0070C0"/>
                </a:solidFill>
              </a:rPr>
              <a:t>Batch submit </a:t>
            </a:r>
            <a:r>
              <a:rPr lang="en-US" altLang="zh-CN" sz="2800" b="1" dirty="0">
                <a:solidFill>
                  <a:srgbClr val="0070C0"/>
                </a:solidFill>
              </a:rPr>
              <a:t>($SPARK_HOME/</a:t>
            </a:r>
            <a:r>
              <a:rPr kumimoji="1" lang="en-US" altLang="zh-CN" sz="2800" b="1" dirty="0">
                <a:solidFill>
                  <a:srgbClr val="0070C0"/>
                </a:solidFill>
              </a:rPr>
              <a:t>bin/spark-submit &lt;prog&gt; &lt;params&gt;)</a:t>
            </a:r>
          </a:p>
          <a:p>
            <a:pPr lvl="1"/>
            <a:r>
              <a:rPr kumimoji="1" lang="en-US" altLang="zh-CN" sz="2400" dirty="0"/>
              <a:t>Production environment</a:t>
            </a:r>
            <a:endParaRPr kumimoji="1" lang="zh-CN" altLang="en-US" sz="2400" dirty="0"/>
          </a:p>
        </p:txBody>
      </p:sp>
    </p:spTree>
    <p:extLst>
      <p:ext uri="{BB962C8B-B14F-4D97-AF65-F5344CB8AC3E}">
        <p14:creationId xmlns:p14="http://schemas.microsoft.com/office/powerpoint/2010/main" val="4161397725"/>
      </p:ext>
    </p:extLst>
  </p:cSld>
  <p:clrMapOvr>
    <a:masterClrMapping/>
  </p:clrMapOvr>
</p:sld>
</file>

<file path=ppt/theme/theme1.xml><?xml version="1.0" encoding="utf-8"?>
<a:theme xmlns:a="http://schemas.openxmlformats.org/drawingml/2006/main" name="scu-ppt-mas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scu-ppt-master</Template>
  <TotalTime>2469</TotalTime>
  <Words>2339</Words>
  <Application>Microsoft Macintosh PowerPoint</Application>
  <PresentationFormat>On-screen Show (4:3)</PresentationFormat>
  <Paragraphs>335</Paragraphs>
  <Slides>41</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Calibri Light</vt:lpstr>
      <vt:lpstr>Consolas</vt:lpstr>
      <vt:lpstr>Courier</vt:lpstr>
      <vt:lpstr>Courier New</vt:lpstr>
      <vt:lpstr>Franklin Gothic Medium Cond</vt:lpstr>
      <vt:lpstr>Helvetica Light</vt:lpstr>
      <vt:lpstr>Wingdings</vt:lpstr>
      <vt:lpstr>scu-ppt-master</vt:lpstr>
      <vt:lpstr>Introduction to PySpark  PySpark = { Python + Spark } </vt:lpstr>
      <vt:lpstr>Outline</vt:lpstr>
      <vt:lpstr>What is Spark?</vt:lpstr>
      <vt:lpstr>Spark and PySpark </vt:lpstr>
      <vt:lpstr>PySpark Characteristics </vt:lpstr>
      <vt:lpstr>What is Spark? Why Use It?</vt:lpstr>
      <vt:lpstr>Spark Data Sources</vt:lpstr>
      <vt:lpstr>Advantages of PySpark</vt:lpstr>
      <vt:lpstr>PySpark: can be used in 2 ways </vt:lpstr>
      <vt:lpstr>PySpark shell </vt:lpstr>
      <vt:lpstr> $SPARK_HOME/bin/spark-submit </vt:lpstr>
      <vt:lpstr>Data Partitioning</vt:lpstr>
      <vt:lpstr> SparkContext  </vt:lpstr>
      <vt:lpstr>Spark Architecture</vt:lpstr>
      <vt:lpstr> Resilient Distributed Datasets (RDD)  </vt:lpstr>
      <vt:lpstr>RDDs Examples</vt:lpstr>
      <vt:lpstr> Creating RDDs </vt:lpstr>
      <vt:lpstr> Creating RDDs: Example </vt:lpstr>
      <vt:lpstr> Creating RDDs: Example </vt:lpstr>
      <vt:lpstr> Transformation and Actions in Spark </vt:lpstr>
      <vt:lpstr>RDD Partitions: units for parallelism</vt:lpstr>
      <vt:lpstr>Transformations vs. Actions</vt:lpstr>
      <vt:lpstr>Lazy Evaluation</vt:lpstr>
      <vt:lpstr>Transformation and Actions</vt:lpstr>
      <vt:lpstr>Transformation and Actions</vt:lpstr>
      <vt:lpstr> Mapper Transformations:   map()and flatMap() </vt:lpstr>
      <vt:lpstr> map() Example </vt:lpstr>
      <vt:lpstr>flatMap() Example</vt:lpstr>
      <vt:lpstr> map() vs. flatMap() </vt:lpstr>
      <vt:lpstr>filter(f): Return a new RDD containing only the elements that satisfy a Boolean predicate. </vt:lpstr>
      <vt:lpstr>Reduction Transformation: reduceByKey() </vt:lpstr>
      <vt:lpstr>RDD Partitions</vt:lpstr>
      <vt:lpstr>RDD Partitions: Example</vt:lpstr>
      <vt:lpstr>mapPartitions(func) Transformation</vt:lpstr>
      <vt:lpstr>Example-1: Sum Each Partition</vt:lpstr>
      <vt:lpstr>Example-2: Find Minimum and Maximum</vt:lpstr>
      <vt:lpstr>PowerPoint Presentation</vt:lpstr>
      <vt:lpstr>PySpark DataFrames</vt:lpstr>
      <vt:lpstr>DataFrame Creation</vt:lpstr>
      <vt:lpstr>Summary </vt:lpstr>
      <vt:lpstr>More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PySpark Tutorial - Learn to use Apache Spark with Python</dc:title>
  <dc:creator>liu</dc:creator>
  <cp:lastModifiedBy>Parsian, Mahmoud</cp:lastModifiedBy>
  <cp:revision>43</cp:revision>
  <dcterms:created xsi:type="dcterms:W3CDTF">2017-04-04T04:57:26Z</dcterms:created>
  <dcterms:modified xsi:type="dcterms:W3CDTF">2022-06-09T14:32:35Z</dcterms:modified>
</cp:coreProperties>
</file>