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371" r:id="rId2"/>
    <p:sldId id="261" r:id="rId3"/>
    <p:sldId id="486" r:id="rId4"/>
    <p:sldId id="473" r:id="rId5"/>
    <p:sldId id="422" r:id="rId6"/>
    <p:sldId id="480" r:id="rId7"/>
    <p:sldId id="474" r:id="rId8"/>
    <p:sldId id="275" r:id="rId9"/>
    <p:sldId id="475" r:id="rId10"/>
    <p:sldId id="276" r:id="rId11"/>
    <p:sldId id="487" r:id="rId12"/>
    <p:sldId id="483" r:id="rId13"/>
    <p:sldId id="484" r:id="rId14"/>
    <p:sldId id="485" r:id="rId15"/>
    <p:sldId id="462" r:id="rId16"/>
    <p:sldId id="423" r:id="rId17"/>
    <p:sldId id="481" r:id="rId18"/>
    <p:sldId id="476" r:id="rId19"/>
    <p:sldId id="425" r:id="rId20"/>
    <p:sldId id="463" r:id="rId21"/>
    <p:sldId id="464" r:id="rId22"/>
    <p:sldId id="283" r:id="rId23"/>
    <p:sldId id="465" r:id="rId24"/>
    <p:sldId id="482" r:id="rId25"/>
    <p:sldId id="472" r:id="rId26"/>
    <p:sldId id="439" r:id="rId27"/>
    <p:sldId id="427" r:id="rId28"/>
    <p:sldId id="451" r:id="rId29"/>
    <p:sldId id="445" r:id="rId30"/>
    <p:sldId id="446" r:id="rId31"/>
    <p:sldId id="452" r:id="rId32"/>
    <p:sldId id="453" r:id="rId33"/>
    <p:sldId id="454" r:id="rId34"/>
    <p:sldId id="458" r:id="rId35"/>
    <p:sldId id="456" r:id="rId36"/>
    <p:sldId id="478" r:id="rId37"/>
    <p:sldId id="469" r:id="rId38"/>
    <p:sldId id="477" r:id="rId39"/>
    <p:sldId id="471" r:id="rId40"/>
    <p:sldId id="459" r:id="rId41"/>
    <p:sldId id="460" r:id="rId42"/>
    <p:sldId id="457" r:id="rId43"/>
    <p:sldId id="479" r:id="rId44"/>
    <p:sldId id="455" r:id="rId45"/>
    <p:sldId id="461" r:id="rId46"/>
    <p:sldId id="466" r:id="rId47"/>
    <p:sldId id="470" r:id="rId48"/>
    <p:sldId id="467" r:id="rId49"/>
    <p:sldId id="440" r:id="rId50"/>
    <p:sldId id="441" r:id="rId51"/>
    <p:sldId id="438" r:id="rId52"/>
    <p:sldId id="450" r:id="rId53"/>
    <p:sldId id="448" r:id="rId5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261"/>
            <p14:sldId id="486"/>
            <p14:sldId id="473"/>
            <p14:sldId id="422"/>
            <p14:sldId id="480"/>
            <p14:sldId id="474"/>
            <p14:sldId id="275"/>
            <p14:sldId id="475"/>
            <p14:sldId id="276"/>
            <p14:sldId id="487"/>
            <p14:sldId id="483"/>
            <p14:sldId id="484"/>
            <p14:sldId id="485"/>
            <p14:sldId id="462"/>
            <p14:sldId id="423"/>
            <p14:sldId id="481"/>
            <p14:sldId id="476"/>
            <p14:sldId id="425"/>
            <p14:sldId id="463"/>
            <p14:sldId id="464"/>
            <p14:sldId id="283"/>
            <p14:sldId id="465"/>
            <p14:sldId id="482"/>
            <p14:sldId id="472"/>
            <p14:sldId id="439"/>
            <p14:sldId id="427"/>
            <p14:sldId id="451"/>
            <p14:sldId id="445"/>
            <p14:sldId id="446"/>
            <p14:sldId id="452"/>
            <p14:sldId id="453"/>
            <p14:sldId id="454"/>
            <p14:sldId id="458"/>
            <p14:sldId id="456"/>
            <p14:sldId id="478"/>
            <p14:sldId id="469"/>
            <p14:sldId id="477"/>
            <p14:sldId id="471"/>
            <p14:sldId id="459"/>
            <p14:sldId id="460"/>
            <p14:sldId id="457"/>
            <p14:sldId id="479"/>
            <p14:sldId id="455"/>
            <p14:sldId id="461"/>
            <p14:sldId id="466"/>
            <p14:sldId id="470"/>
            <p14:sldId id="467"/>
            <p14:sldId id="440"/>
            <p14:sldId id="441"/>
            <p14:sldId id="438"/>
            <p14:sldId id="450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FF99"/>
    <a:srgbClr val="CC00CC"/>
    <a:srgbClr val="643200"/>
    <a:srgbClr val="006600"/>
    <a:srgbClr val="000066"/>
    <a:srgbClr val="0080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78027" autoAdjust="0"/>
  </p:normalViewPr>
  <p:slideViewPr>
    <p:cSldViewPr>
      <p:cViewPr varScale="1">
        <p:scale>
          <a:sx n="98" d="100"/>
          <a:sy n="98" d="100"/>
        </p:scale>
        <p:origin x="23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6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3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1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6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0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339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8412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8158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8923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2742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0477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5594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8511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86980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575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433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12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900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80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9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512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787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884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213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67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9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0977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94861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8726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8570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9177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6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big-data-mapreduce-course/blob/master/slides/mapreduce_progs/wordcount/src/WordCountDriver.java" TargetMode="External"/><Relationship Id="rId2" Type="http://schemas.openxmlformats.org/officeDocument/2006/relationships/hyperlink" Target="https://github.com/mahmoudparsian/big-data-mapreduce-course/tree/master/slides/mapreduce_progs/wordcount/src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hmoudparsian/big-data-mapreduce-course/blob/master/slides/mapreduce_progs/wordcount/src/WordCountReducer.java" TargetMode="External"/><Relationship Id="rId4" Type="http://schemas.openxmlformats.org/officeDocument/2006/relationships/hyperlink" Target="https://github.com/mahmoudparsian/big-data-mapreduce-course/blob/master/slides/mapreduce_progs/wordcount/src/WordCountMapper.java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" y="1484784"/>
            <a:ext cx="6858000" cy="24756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300" b="1" dirty="0">
                <a:solidFill>
                  <a:srgbClr val="0000FF"/>
                </a:solidFill>
              </a:rPr>
              <a:t>Introduction</a:t>
            </a:r>
            <a:r>
              <a:rPr lang="en-US" sz="7200" b="1" dirty="0">
                <a:solidFill>
                  <a:srgbClr val="0000FF"/>
                </a:solidFill>
              </a:rPr>
              <a:t> 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to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MapReduce</a:t>
            </a:r>
            <a:endParaRPr lang="en-US" sz="7200" b="1" dirty="0">
              <a:solidFill>
                <a:srgbClr val="0000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6700" y="4437112"/>
            <a:ext cx="6858000" cy="556715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Mahmoud (Max)  Parsian</a:t>
            </a:r>
          </a:p>
          <a:p>
            <a:r>
              <a:rPr lang="en-US" sz="18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658527"/>
          </a:xfrm>
        </p:spPr>
        <p:txBody>
          <a:bodyPr>
            <a:normAutofit/>
          </a:bodyPr>
          <a:lstStyle/>
          <a:p>
            <a:r>
              <a:rPr lang="en-US" dirty="0"/>
              <a:t>Hadoop implements MapReduce</a:t>
            </a:r>
          </a:p>
        </p:txBody>
      </p:sp>
      <p:pic>
        <p:nvPicPr>
          <p:cNvPr id="9" name="Content Placeholder 8" descr="hadoo-m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94510"/>
            <a:ext cx="8001000" cy="24482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F410E8-1561-18F3-F4C7-16A2A57FDFC9}"/>
              </a:ext>
            </a:extLst>
          </p:cNvPr>
          <p:cNvSpPr txBox="1">
            <a:spLocks/>
          </p:cNvSpPr>
          <p:nvPr/>
        </p:nvSpPr>
        <p:spPr>
          <a:xfrm>
            <a:off x="467544" y="1315219"/>
            <a:ext cx="7886700" cy="1374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Partition input into small chunks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Parallelize chunks in many servers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Apply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map()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21187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658527"/>
          </a:xfrm>
        </p:spPr>
        <p:txBody>
          <a:bodyPr>
            <a:normAutofit/>
          </a:bodyPr>
          <a:lstStyle/>
          <a:p>
            <a:r>
              <a:rPr lang="en-US" dirty="0"/>
              <a:t>Components of MapReduce Job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F410E8-1561-18F3-F4C7-16A2A57FDFC9}"/>
              </a:ext>
            </a:extLst>
          </p:cNvPr>
          <p:cNvSpPr txBox="1">
            <a:spLocks/>
          </p:cNvSpPr>
          <p:nvPr/>
        </p:nvSpPr>
        <p:spPr>
          <a:xfrm>
            <a:off x="467544" y="1315219"/>
            <a:ext cx="7886700" cy="1374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Partition input into small chunks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Parallelize chunks in many </a:t>
            </a:r>
            <a:r>
              <a:rPr lang="en-US" dirty="0" err="1">
                <a:solidFill>
                  <a:srgbClr val="0000FF"/>
                </a:solidFill>
              </a:rPr>
              <a:t>serers</a:t>
            </a:r>
            <a:endParaRPr lang="en-US" dirty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Apply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map()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reduce()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6CD2A-8832-252B-5DE5-3512A12A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TBDL</a:t>
            </a:r>
          </a:p>
        </p:txBody>
      </p:sp>
    </p:spTree>
    <p:extLst>
      <p:ext uri="{BB962C8B-B14F-4D97-AF65-F5344CB8AC3E}">
        <p14:creationId xmlns:p14="http://schemas.microsoft.com/office/powerpoint/2010/main" val="30017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/>
          </a:bodyPr>
          <a:lstStyle/>
          <a:p>
            <a:r>
              <a:rPr lang="en-US" sz="2800" dirty="0"/>
              <a:t>MapReduce works with </a:t>
            </a:r>
            <a:r>
              <a:rPr lang="en-US" sz="2800" b="1" dirty="0">
                <a:solidFill>
                  <a:srgbClr val="7030A0"/>
                </a:solidFill>
              </a:rPr>
              <a:t>(key, value) </a:t>
            </a:r>
            <a:r>
              <a:rPr lang="en-US" sz="2800" dirty="0"/>
              <a:t>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Mappers Input:  as (key, value)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(123,  “</a:t>
            </a:r>
            <a:r>
              <a:rPr lang="en-US" sz="2400" dirty="0">
                <a:solidFill>
                  <a:srgbClr val="CC3300"/>
                </a:solidFill>
              </a:rPr>
              <a:t>fox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jumped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C3300"/>
                </a:solidFill>
              </a:rPr>
              <a:t>fox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jumped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jumped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jumped</a:t>
            </a:r>
            <a:r>
              <a:rPr lang="en-US" sz="2400" dirty="0"/>
              <a:t>”)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Where 123 as a key is a record number (ignored here)</a:t>
            </a:r>
          </a:p>
          <a:p>
            <a:endParaRPr lang="en-US" sz="2800" dirty="0"/>
          </a:p>
          <a:p>
            <a:r>
              <a:rPr lang="en-US" sz="2800" u="sng" dirty="0"/>
              <a:t>Mappers output: 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(and, 1), 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 (and, 1), 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(and,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24379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5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 continued…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92487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Mappers output: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dirty="0">
                <a:latin typeface="Courier" pitchFamily="2" charset="0"/>
              </a:rPr>
              <a:t>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(and, 1),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dirty="0">
                <a:latin typeface="Courier" pitchFamily="2" charset="0"/>
              </a:rPr>
              <a:t>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 (and, 1),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(and,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sz="2400" u="sng" dirty="0">
                <a:latin typeface="Courier" pitchFamily="2" charset="0"/>
              </a:rPr>
              <a:t>Sort &amp; Shuffle output</a:t>
            </a:r>
            <a:r>
              <a:rPr lang="en-US" sz="2400" dirty="0">
                <a:latin typeface="Courier" pitchFamily="2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GROUP BY KEY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[1, 1])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[1, 1, 1, 1])</a:t>
            </a:r>
          </a:p>
          <a:p>
            <a:r>
              <a:rPr lang="en-US" sz="2400" dirty="0">
                <a:latin typeface="Courier" pitchFamily="2" charset="0"/>
              </a:rPr>
              <a:t>(and, [1, 1, 1])</a:t>
            </a:r>
          </a:p>
        </p:txBody>
      </p:sp>
    </p:spTree>
    <p:extLst>
      <p:ext uri="{BB962C8B-B14F-4D97-AF65-F5344CB8AC3E}">
        <p14:creationId xmlns:p14="http://schemas.microsoft.com/office/powerpoint/2010/main" val="28854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5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/>
              <a:t>MapReduce Example continued…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464495"/>
          </a:xfrm>
        </p:spPr>
        <p:txBody>
          <a:bodyPr>
            <a:normAutofit/>
          </a:bodyPr>
          <a:lstStyle/>
          <a:p>
            <a:r>
              <a:rPr lang="en-US" sz="2400" u="sng" dirty="0" err="1">
                <a:latin typeface="Courier" pitchFamily="2" charset="0"/>
              </a:rPr>
              <a:t>Sort&amp;Shuffle</a:t>
            </a:r>
            <a:r>
              <a:rPr lang="en-US" sz="2400" u="sng" dirty="0">
                <a:latin typeface="Courier" pitchFamily="2" charset="0"/>
              </a:rPr>
              <a:t> output: </a:t>
            </a:r>
            <a:r>
              <a:rPr lang="en-US" u="sng" dirty="0">
                <a:latin typeface="Courier" pitchFamily="2" charset="0"/>
              </a:rPr>
              <a:t>(used as input to reducers)</a:t>
            </a:r>
            <a:endParaRPr lang="en-US" sz="2400" u="sng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[1, 1])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[1, 1, 1, 1])</a:t>
            </a:r>
          </a:p>
          <a:p>
            <a:r>
              <a:rPr lang="en-US" sz="2400" dirty="0">
                <a:latin typeface="Courier" pitchFamily="2" charset="0"/>
              </a:rPr>
              <a:t>(and, [1, 1, 1])</a:t>
            </a:r>
          </a:p>
          <a:p>
            <a:endParaRPr lang="en-US" sz="2400" u="sng" dirty="0">
              <a:latin typeface="Courier" pitchFamily="2" charset="0"/>
            </a:endParaRPr>
          </a:p>
          <a:p>
            <a:r>
              <a:rPr lang="en-US" sz="2400" u="sng" dirty="0">
                <a:latin typeface="Courier" pitchFamily="2" charset="0"/>
              </a:rPr>
              <a:t>Reducers output: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2)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4)</a:t>
            </a:r>
          </a:p>
          <a:p>
            <a:r>
              <a:rPr lang="en-US" sz="2400" dirty="0">
                <a:latin typeface="Courier" pitchFamily="2" charset="0"/>
              </a:rPr>
              <a:t>(and, 3)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923"/>
            <a:ext cx="7886700" cy="743433"/>
          </a:xfrm>
        </p:spPr>
        <p:txBody>
          <a:bodyPr>
            <a:normAutofit/>
          </a:bodyPr>
          <a:lstStyle/>
          <a:p>
            <a:r>
              <a:rPr lang="en-US" dirty="0"/>
              <a:t>MapReduce Model: Hadoop Implementation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018"/>
            <a:ext cx="7886700" cy="4067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provides: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Partition data into small chunks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Automatic parallelization, distribution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I/O scheduling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Load balancing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</a:rPr>
              <a:t> Network and data transfer optimization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</a:rPr>
              <a:t>Fault tolerance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  Handling of machine failures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MapReduce: Scale-Out, but do NOT Scale-Up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 </a:t>
            </a:r>
            <a:r>
              <a:rPr lang="en-US" sz="2800" b="1" dirty="0">
                <a:highlight>
                  <a:srgbClr val="00FF00"/>
                </a:highlight>
              </a:rPr>
              <a:t>Need more power: </a:t>
            </a:r>
            <a:r>
              <a:rPr lang="en-US" sz="2800" b="1" dirty="0">
                <a:solidFill>
                  <a:srgbClr val="7030A0"/>
                </a:solidFill>
                <a:highlight>
                  <a:srgbClr val="00FF00"/>
                </a:highlight>
              </a:rPr>
              <a:t>Scale-Out</a:t>
            </a:r>
          </a:p>
          <a:p>
            <a:pPr lvl="1"/>
            <a:r>
              <a:rPr lang="en-US" sz="2800" dirty="0"/>
              <a:t> Large number of </a:t>
            </a:r>
            <a:r>
              <a:rPr lang="en-US" sz="2800" b="1" dirty="0">
                <a:solidFill>
                  <a:srgbClr val="0000FF"/>
                </a:solidFill>
              </a:rPr>
              <a:t>commodity servers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Not expensive to add or replace servers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 Add more servers any time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highlight>
                  <a:srgbClr val="FF0000"/>
                </a:highlight>
              </a:rPr>
              <a:t>Do NOT Scale-Up</a:t>
            </a:r>
          </a:p>
          <a:p>
            <a:pPr lvl="1"/>
            <a:r>
              <a:rPr lang="en-US" sz="2800" b="1" dirty="0"/>
              <a:t> Do NOT use </a:t>
            </a:r>
            <a:r>
              <a:rPr lang="en-US" sz="2800" dirty="0"/>
              <a:t>high end specialized servers</a:t>
            </a:r>
          </a:p>
          <a:p>
            <a:pPr lvl="1"/>
            <a:r>
              <a:rPr lang="en-US" sz="2800" dirty="0"/>
              <a:t> Very Expensive</a:t>
            </a:r>
          </a:p>
          <a:p>
            <a:pPr lvl="1"/>
            <a:r>
              <a:rPr lang="en-US" sz="2800" dirty="0"/>
              <a:t> Replacement very costly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Implementations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7584" y="1196752"/>
            <a:ext cx="7236296" cy="51845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Google App Engine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(proprietary, not open-source)</a:t>
            </a:r>
          </a:p>
          <a:p>
            <a:pPr algn="ctr"/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Apache Hadoop:</a:t>
            </a:r>
          </a:p>
          <a:p>
            <a:pPr algn="ctr"/>
            <a:r>
              <a:rPr lang="en-US" sz="3600" dirty="0">
                <a:solidFill>
                  <a:srgbClr val="002060"/>
                </a:solidFill>
              </a:rPr>
              <a:t>implementation of MapReduce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(open-source, based on Google’s paper)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002060"/>
                </a:solidFill>
              </a:rPr>
              <a:t>Apache Spark: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open-source, superset of MapReduce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In-memory computing, very fast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Read a lot of data</a:t>
            </a:r>
          </a:p>
          <a:p>
            <a:r>
              <a:rPr lang="en-US" sz="2800" dirty="0"/>
              <a:t>Partition data into small chunks</a:t>
            </a: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00FF00"/>
                </a:highlight>
              </a:rPr>
              <a:t>map(key, value)</a:t>
            </a:r>
            <a:r>
              <a:rPr lang="en-US" sz="2800" b="1" dirty="0">
                <a:highlight>
                  <a:srgbClr val="00FF00"/>
                </a:highlight>
              </a:rPr>
              <a:t>: </a:t>
            </a:r>
            <a:r>
              <a:rPr lang="en-US" sz="2800" dirty="0"/>
              <a:t>extract something you care about from each record </a:t>
            </a:r>
          </a:p>
          <a:p>
            <a:pPr lvl="1"/>
            <a:r>
              <a:rPr lang="en-US" sz="2600" dirty="0"/>
              <a:t> output: set of (key2, value2) pairs</a:t>
            </a:r>
          </a:p>
          <a:p>
            <a:r>
              <a:rPr lang="en-US" sz="2800" b="1" dirty="0">
                <a:solidFill>
                  <a:srgbClr val="CC00CC"/>
                </a:solidFill>
                <a:highlight>
                  <a:srgbClr val="C0C0C0"/>
                </a:highlight>
              </a:rPr>
              <a:t>Shuffle and Sort </a:t>
            </a:r>
            <a:r>
              <a:rPr lang="en-US" sz="2400" dirty="0"/>
              <a:t>[done by MapReduce Implementation]</a:t>
            </a:r>
          </a:p>
          <a:p>
            <a:pPr lvl="1"/>
            <a:r>
              <a:rPr lang="en-US" sz="2600" dirty="0"/>
              <a:t> Output as (key,  [value_1, value_2, …])</a:t>
            </a: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00FF00"/>
                </a:highlight>
              </a:rPr>
              <a:t>reduce(key, values)</a:t>
            </a:r>
            <a:r>
              <a:rPr lang="en-US" sz="2800" b="1" dirty="0">
                <a:highlight>
                  <a:srgbClr val="00FF00"/>
                </a:highlight>
              </a:rPr>
              <a:t>: </a:t>
            </a:r>
            <a:r>
              <a:rPr lang="en-US" sz="2800" dirty="0"/>
              <a:t>aggregate, summarize, filter, or transform</a:t>
            </a:r>
          </a:p>
          <a:p>
            <a:pPr lvl="1"/>
            <a:r>
              <a:rPr lang="en-US" sz="2600" dirty="0"/>
              <a:t> Output: set of (key3, value3) pairs</a:t>
            </a:r>
          </a:p>
          <a:p>
            <a:r>
              <a:rPr lang="en-US" sz="2800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4"/>
            <a:ext cx="7886700" cy="750623"/>
          </a:xfrm>
        </p:spPr>
        <p:txBody>
          <a:bodyPr/>
          <a:lstStyle/>
          <a:p>
            <a:r>
              <a:rPr lang="en-US" dirty="0"/>
              <a:t>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27"/>
            <a:ext cx="8229600" cy="40019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programming model or abstraction.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a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novel way of thinking about designing                      a solution to certain problems…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enables us to </a:t>
            </a:r>
          </a:p>
          <a:p>
            <a:pPr lvl="1"/>
            <a:r>
              <a:rPr lang="en-US" sz="2600" dirty="0"/>
              <a:t>1. Partition data into small chunks</a:t>
            </a:r>
          </a:p>
          <a:p>
            <a:pPr lvl="1"/>
            <a:r>
              <a:rPr lang="en-US" sz="2600" dirty="0"/>
              <a:t>2. Execute tasks in parallel</a:t>
            </a:r>
          </a:p>
        </p:txBody>
      </p:sp>
    </p:spTree>
    <p:extLst>
      <p:ext uri="{BB962C8B-B14F-4D97-AF65-F5344CB8AC3E}">
        <p14:creationId xmlns:p14="http://schemas.microsoft.com/office/powerpoint/2010/main" val="9095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6912768" cy="37444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75252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000" b="1" dirty="0">
                <a:solidFill>
                  <a:srgbClr val="0070C0"/>
                </a:solidFill>
              </a:rPr>
              <a:t>map() </a:t>
            </a:r>
            <a:r>
              <a:rPr lang="en-US" sz="3000" dirty="0"/>
              <a:t>run in parallel.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000" dirty="0"/>
              <a:t>Each mapper operates on a set of chunks assigned to it by the job tracker.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000" dirty="0"/>
              <a:t>Mappers write to local disk.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# key: a record number or hash of a record</a:t>
            </a:r>
          </a:p>
          <a:p>
            <a:r>
              <a:rPr lang="en-US" sz="2600" dirty="0">
                <a:latin typeface="Courier" pitchFamily="2" charset="0"/>
              </a:rPr>
              <a:t># value: a single record (actual data)</a:t>
            </a:r>
          </a:p>
          <a:p>
            <a:r>
              <a:rPr lang="en-US" sz="2600" dirty="0">
                <a:latin typeface="Courier" pitchFamily="2" charset="0"/>
              </a:rPr>
              <a:t>map(key, value): </a:t>
            </a:r>
          </a:p>
          <a:p>
            <a:r>
              <a:rPr lang="en-US" sz="2600" dirty="0">
                <a:latin typeface="Courier" pitchFamily="2" charset="0"/>
              </a:rPr>
              <a:t>can emit any number  of (K, V) pairs:</a:t>
            </a:r>
          </a:p>
          <a:p>
            <a:r>
              <a:rPr lang="en-US" sz="2600" dirty="0">
                <a:latin typeface="Courier" pitchFamily="2" charset="0"/>
              </a:rPr>
              <a:t>  (K_1, V_1), (K_2, V_22), … (</a:t>
            </a:r>
            <a:r>
              <a:rPr lang="en-US" sz="2600" dirty="0" err="1">
                <a:latin typeface="Courier" pitchFamily="2" charset="0"/>
              </a:rPr>
              <a:t>K_n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V_n</a:t>
            </a:r>
            <a:r>
              <a:rPr lang="en-US" sz="2600" dirty="0">
                <a:latin typeface="Courier" pitchFamily="2" charset="0"/>
              </a:rPr>
              <a:t>)</a:t>
            </a:r>
          </a:p>
          <a:p>
            <a:r>
              <a:rPr lang="en-US" sz="2800" dirty="0">
                <a:latin typeface="Courier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3229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3"/>
          </a:xfrm>
        </p:spPr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C361DB1-FB5D-B03E-B6DD-DF0F14FD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08720"/>
            <a:ext cx="7886700" cy="4608512"/>
          </a:xfrm>
        </p:spPr>
      </p:pic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76064"/>
          </a:xfrm>
        </p:spPr>
        <p:txBody>
          <a:bodyPr>
            <a:normAutofit/>
          </a:bodyPr>
          <a:lstStyle/>
          <a:p>
            <a:r>
              <a:rPr lang="en-US" dirty="0"/>
              <a:t>Reducers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92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reduce() </a:t>
            </a:r>
            <a:r>
              <a:rPr lang="en-US" sz="2800" dirty="0"/>
              <a:t>run in parallel.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reducer() operates on </a:t>
            </a:r>
          </a:p>
          <a:p>
            <a:pPr lvl="1"/>
            <a:r>
              <a:rPr lang="en-US" sz="2400" dirty="0"/>
              <a:t>(key, [V_1, V_2, …, </a:t>
            </a:r>
            <a:r>
              <a:rPr lang="en-US" sz="2400" dirty="0" err="1"/>
              <a:t>V_n</a:t>
            </a:r>
            <a:r>
              <a:rPr lang="en-US" sz="2400" dirty="0"/>
              <a:t>])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reduce((key, [V_1, V_2, …, </a:t>
            </a:r>
            <a:r>
              <a:rPr lang="en-US" sz="2800" dirty="0" err="1"/>
              <a:t>V_n</a:t>
            </a:r>
            <a:r>
              <a:rPr lang="en-US" sz="2800" dirty="0"/>
              <a:t>]):</a:t>
            </a:r>
          </a:p>
          <a:p>
            <a:r>
              <a:rPr lang="en-US" sz="2800" dirty="0"/>
              <a:t>     Reducers create final outputs as: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(K1, T1)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(K2, T2)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552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Need to handle</a:t>
            </a:r>
            <a:r>
              <a:rPr lang="en-US" sz="2800" dirty="0">
                <a:solidFill>
                  <a:srgbClr val="00B050"/>
                </a:solidFill>
              </a:rPr>
              <a:t> more data</a:t>
            </a:r>
            <a:r>
              <a:rPr lang="en-US" sz="2800" dirty="0"/>
              <a:t>? </a:t>
            </a:r>
          </a:p>
          <a:p>
            <a:pPr lvl="1"/>
            <a:r>
              <a:rPr lang="en-US" sz="2600" dirty="0"/>
              <a:t> Just add </a:t>
            </a:r>
            <a:r>
              <a:rPr lang="en-US" sz="2600" dirty="0">
                <a:solidFill>
                  <a:srgbClr val="0000FF"/>
                </a:solidFill>
              </a:rPr>
              <a:t>more Mappers/Reducers</a:t>
            </a:r>
            <a:r>
              <a:rPr lang="en-US" sz="2600" dirty="0"/>
              <a:t>!</a:t>
            </a:r>
          </a:p>
          <a:p>
            <a:r>
              <a:rPr lang="en-US" sz="2800" dirty="0"/>
              <a:t>No need to handle </a:t>
            </a:r>
            <a:r>
              <a:rPr lang="en-US" sz="2800" dirty="0">
                <a:solidFill>
                  <a:srgbClr val="CC3300"/>
                </a:solidFill>
              </a:rPr>
              <a:t>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/>
            <a:r>
              <a:rPr lang="en-US" sz="2800" dirty="0"/>
              <a:t> Mappers and Reducers are typically single threaded and </a:t>
            </a:r>
            <a:r>
              <a:rPr lang="en-US" sz="2800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sz="2800" dirty="0">
                <a:solidFill>
                  <a:srgbClr val="006600"/>
                </a:solidFill>
              </a:rPr>
              <a:t>Determinism</a:t>
            </a:r>
            <a:r>
              <a:rPr lang="en-US" sz="2800" dirty="0"/>
              <a:t> allows for </a:t>
            </a:r>
            <a:r>
              <a:rPr lang="en-US" sz="2800" dirty="0">
                <a:solidFill>
                  <a:srgbClr val="7030A0"/>
                </a:solidFill>
              </a:rPr>
              <a:t>restarting of failed jobs</a:t>
            </a:r>
          </a:p>
          <a:p>
            <a:pPr lvl="1"/>
            <a:r>
              <a:rPr lang="en-US" sz="2800" dirty="0"/>
              <a:t> Mappers/Reducers run </a:t>
            </a:r>
            <a:r>
              <a:rPr lang="en-US" sz="2800" dirty="0">
                <a:solidFill>
                  <a:srgbClr val="FF0000"/>
                </a:solidFill>
              </a:rPr>
              <a:t>entirely independent </a:t>
            </a:r>
            <a:r>
              <a:rPr lang="en-US" sz="2800" dirty="0"/>
              <a:t>of each other</a:t>
            </a:r>
          </a:p>
          <a:p>
            <a:pPr lvl="1"/>
            <a:r>
              <a:rPr lang="en-US" sz="2800" dirty="0"/>
              <a:t> Mappers/Reducers run in </a:t>
            </a:r>
            <a:r>
              <a:rPr lang="en-US" sz="2800" dirty="0">
                <a:solidFill>
                  <a:srgbClr val="000066"/>
                </a:solidFill>
              </a:rPr>
              <a:t>separate JVM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720081"/>
          </a:xfrm>
        </p:spPr>
        <p:txBody>
          <a:bodyPr/>
          <a:lstStyle/>
          <a:p>
            <a:r>
              <a:rPr lang="en-US" dirty="0"/>
              <a:t>Word Count Problem: solve it by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86609"/>
          </a:xfrm>
        </p:spPr>
        <p:txBody>
          <a:bodyPr>
            <a:normAutofit/>
          </a:bodyPr>
          <a:lstStyle/>
          <a:p>
            <a:r>
              <a:rPr lang="en-US" sz="2800" dirty="0"/>
              <a:t>INPUT: Given a set of text documents/files</a:t>
            </a:r>
          </a:p>
          <a:p>
            <a:r>
              <a:rPr lang="en-US" sz="2800" dirty="0">
                <a:solidFill>
                  <a:srgbClr val="000066"/>
                </a:solidFill>
              </a:rPr>
              <a:t>OUTPUT: Find frequencies of each unique word</a:t>
            </a:r>
          </a:p>
          <a:p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dirty="0">
                <a:solidFill>
                  <a:srgbClr val="000066"/>
                </a:solidFill>
              </a:rPr>
              <a:t>Input: “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sz="2800" dirty="0">
                <a:solidFill>
                  <a:srgbClr val="0000FF"/>
                </a:solidFill>
              </a:rPr>
              <a:t> fox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FF"/>
                </a:solidFill>
              </a:rPr>
              <a:t> fox </a:t>
            </a:r>
            <a:r>
              <a:rPr lang="en-US" sz="2800" dirty="0">
                <a:solidFill>
                  <a:srgbClr val="0070C0"/>
                </a:solidFill>
              </a:rPr>
              <a:t>jumped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over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sz="2800" dirty="0">
                <a:solidFill>
                  <a:srgbClr val="0000FF"/>
                </a:solidFill>
              </a:rPr>
              <a:t> fox</a:t>
            </a:r>
            <a:r>
              <a:rPr lang="en-US" sz="2800" dirty="0">
                <a:solidFill>
                  <a:srgbClr val="000066"/>
                </a:solidFill>
              </a:rPr>
              <a:t>”</a:t>
            </a:r>
          </a:p>
          <a:p>
            <a:r>
              <a:rPr lang="en-US" sz="2800" dirty="0"/>
              <a:t>Output: </a:t>
            </a:r>
            <a:r>
              <a:rPr lang="en-US" sz="2800" dirty="0">
                <a:solidFill>
                  <a:srgbClr val="0000FF"/>
                </a:solidFill>
              </a:rPr>
              <a:t>dictionary[(word, frequency)]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</a:rPr>
              <a:t>fox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70C0"/>
                </a:solidFill>
              </a:rPr>
              <a:t>jumped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Mapper:  </a:t>
            </a:r>
            <a:r>
              <a:rPr lang="en-US" dirty="0">
                <a:latin typeface="Courier" pitchFamily="2" charset="0"/>
              </a:rPr>
              <a:t>map(key,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256583"/>
          </a:xfrm>
        </p:spPr>
        <p:txBody>
          <a:bodyPr>
            <a:normAutofit/>
          </a:bodyPr>
          <a:lstStyle/>
          <a:p>
            <a:r>
              <a:rPr lang="en-US" dirty="0"/>
              <a:t>Reads in </a:t>
            </a:r>
            <a:r>
              <a:rPr lang="en-US" dirty="0">
                <a:solidFill>
                  <a:srgbClr val="006600"/>
                </a:solidFill>
              </a:rPr>
              <a:t>input pair as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(Key, Value)</a:t>
            </a:r>
            <a:endParaRPr lang="en-US" dirty="0"/>
          </a:p>
          <a:p>
            <a:r>
              <a:rPr lang="en-US" dirty="0"/>
              <a:t>Outputs a set of pairs </a:t>
            </a:r>
            <a:r>
              <a:rPr lang="en-US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(</a:t>
            </a:r>
            <a:r>
              <a:rPr lang="en-US" dirty="0" err="1"/>
              <a:t>Query_ID</a:t>
            </a:r>
            <a:r>
              <a:rPr lang="en-US" dirty="0"/>
              <a:t>, </a:t>
            </a:r>
            <a:r>
              <a:rPr lang="en-US" dirty="0" err="1"/>
              <a:t>Query_Text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output would be:</a:t>
            </a:r>
          </a:p>
          <a:p>
            <a:pPr marL="5715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(the, 1) (teacher, 1) (went, 1) (to, 1) (the, 1) (store, 1) (the, 1) (store, 1) (was, 1) (closed, 1) (the, 1) (store,1) (opens, 1) (in, 1) (the, 1) (morning, 1) (the 1) (store, 1) (opens, 1) (at, 1) (9am,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750623"/>
          </a:xfrm>
        </p:spPr>
        <p:txBody>
          <a:bodyPr/>
          <a:lstStyle/>
          <a:p>
            <a:r>
              <a:rPr lang="en-US" dirty="0"/>
              <a:t>How to Understand MapReduce?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519EBD-553F-6EBE-671C-A2E357F45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72816"/>
            <a:ext cx="3233266" cy="3672408"/>
          </a:xfrm>
        </p:spPr>
      </p:pic>
    </p:spTree>
    <p:extLst>
      <p:ext uri="{BB962C8B-B14F-4D97-AF65-F5344CB8AC3E}">
        <p14:creationId xmlns:p14="http://schemas.microsoft.com/office/powerpoint/2010/main" val="2585401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127"/>
            <a:ext cx="7886700" cy="46651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Mapper output</a:t>
            </a:r>
            <a:r>
              <a:rPr lang="en-US" sz="2800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sz="2400" dirty="0"/>
              <a:t>For our example, the mappers output would be: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6633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(teacher, 1) (went, 1) (to,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(store, 1) (was, 1) (closed,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(opens,1) (in,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(morning,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 1) (at, 1) (9am, 1)</a:t>
            </a:r>
          </a:p>
          <a:p>
            <a:pPr lvl="1"/>
            <a:endParaRPr lang="en-US" sz="2400" dirty="0"/>
          </a:p>
          <a:p>
            <a:pPr lvl="1"/>
            <a:r>
              <a:rPr lang="en-US" sz="2800" dirty="0"/>
              <a:t>The output of Sort &amp; Shuffle would be:	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>
                <a:solidFill>
                  <a:srgbClr val="0000FF"/>
                </a:solidFill>
              </a:rPr>
              <a:t>, [</a:t>
            </a:r>
            <a:r>
              <a:rPr lang="en-US" sz="2400" dirty="0">
                <a:solidFill>
                  <a:schemeClr val="tx1"/>
                </a:solidFill>
              </a:rPr>
              <a:t>1, 1, 1, 1, 1, 1</a:t>
            </a:r>
            <a:r>
              <a:rPr lang="en-US" sz="2400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(store, [</a:t>
            </a:r>
            <a:r>
              <a:rPr lang="en-US" sz="2400" dirty="0">
                <a:solidFill>
                  <a:schemeClr val="tx1"/>
                </a:solidFill>
              </a:rPr>
              <a:t>1, 1, 1</a:t>
            </a:r>
            <a:r>
              <a:rPr lang="en-US" sz="2400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4120"/>
            <a:ext cx="7886700" cy="668622"/>
          </a:xfrm>
        </p:spPr>
        <p:txBody>
          <a:bodyPr/>
          <a:lstStyle/>
          <a:p>
            <a:r>
              <a:rPr lang="en-US" dirty="0"/>
              <a:t>Reducer:   </a:t>
            </a:r>
            <a:r>
              <a:rPr lang="en-US" dirty="0">
                <a:latin typeface="Courier" pitchFamily="2" charset="0"/>
              </a:rPr>
              <a:t>reduce(key, values)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127"/>
            <a:ext cx="7886700" cy="437715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Sort &amp; Shuffle output</a:t>
            </a:r>
            <a:r>
              <a:rPr lang="en-US" sz="2800" dirty="0">
                <a:solidFill>
                  <a:srgbClr val="000066"/>
                </a:solidFill>
              </a:rPr>
              <a:t>, </a:t>
            </a:r>
          </a:p>
          <a:p>
            <a:r>
              <a:rPr lang="en-US" sz="2800" dirty="0">
                <a:solidFill>
                  <a:srgbClr val="000066"/>
                </a:solidFill>
              </a:rPr>
              <a:t>and aggregates values on the key</a:t>
            </a:r>
          </a:p>
          <a:p>
            <a:pPr marL="0" indent="0">
              <a:buNone/>
            </a:pPr>
            <a:endParaRPr lang="en-US" sz="2800" dirty="0">
              <a:solidFill>
                <a:srgbClr val="000066"/>
              </a:solidFill>
            </a:endParaRP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reducer: (</a:t>
            </a:r>
            <a:r>
              <a:rPr lang="en-US" sz="2800" dirty="0">
                <a:solidFill>
                  <a:srgbClr val="0000FF"/>
                </a:solidFill>
              </a:rPr>
              <a:t>store</a:t>
            </a:r>
            <a:r>
              <a:rPr lang="en-US" sz="2800" dirty="0">
                <a:solidFill>
                  <a:srgbClr val="663300"/>
                </a:solidFill>
              </a:rPr>
              <a:t>, [</a:t>
            </a:r>
            <a:r>
              <a:rPr lang="en-US" sz="2800" dirty="0">
                <a:solidFill>
                  <a:schemeClr val="tx1"/>
                </a:solidFill>
              </a:rPr>
              <a:t>1, 1, 1</a:t>
            </a:r>
            <a:r>
              <a:rPr lang="en-US" sz="2800" dirty="0">
                <a:solidFill>
                  <a:srgbClr val="663300"/>
                </a:solidFill>
              </a:rPr>
              <a:t>])</a:t>
            </a:r>
          </a:p>
          <a:p>
            <a:pPr lvl="2"/>
            <a:r>
              <a:rPr lang="en-US" sz="2800" dirty="0">
                <a:solidFill>
                  <a:srgbClr val="663300"/>
                </a:solidFill>
              </a:rPr>
              <a:t>Output: (</a:t>
            </a:r>
            <a:r>
              <a:rPr lang="en-US" sz="2800" dirty="0">
                <a:solidFill>
                  <a:srgbClr val="0000FF"/>
                </a:solidFill>
              </a:rPr>
              <a:t>store</a:t>
            </a:r>
            <a:r>
              <a:rPr lang="en-US" sz="2800" dirty="0">
                <a:solidFill>
                  <a:srgbClr val="663300"/>
                </a:solidFill>
              </a:rPr>
              <a:t>, 3)</a:t>
            </a:r>
          </a:p>
          <a:p>
            <a:pPr marL="685800" lvl="2" indent="0">
              <a:buNone/>
            </a:pPr>
            <a:endParaRPr lang="en-US" sz="2800" dirty="0">
              <a:solidFill>
                <a:srgbClr val="663300"/>
              </a:solidFill>
            </a:endParaRP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 </a:t>
            </a:r>
            <a:r>
              <a:rPr lang="en-US" sz="2800" dirty="0">
                <a:solidFill>
                  <a:srgbClr val="0000FF"/>
                </a:solidFill>
              </a:rPr>
              <a:t>: (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dirty="0">
                <a:solidFill>
                  <a:srgbClr val="0000FF"/>
                </a:solidFill>
              </a:rPr>
              <a:t>, [</a:t>
            </a:r>
            <a:r>
              <a:rPr lang="en-US" sz="2800" dirty="0">
                <a:solidFill>
                  <a:schemeClr val="tx1"/>
                </a:solidFill>
              </a:rPr>
              <a:t>1, 1, 1, 1, 1, 1</a:t>
            </a:r>
            <a:r>
              <a:rPr lang="en-US" sz="2800" dirty="0">
                <a:solidFill>
                  <a:srgbClr val="0000FF"/>
                </a:solidFill>
              </a:rPr>
              <a:t>])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Output: (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dirty="0">
                <a:solidFill>
                  <a:srgbClr val="0000FF"/>
                </a:solidFill>
              </a:rPr>
              <a:t>, 6)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1. Input path </a:t>
            </a:r>
            <a:r>
              <a:rPr lang="en-US" sz="2800" dirty="0">
                <a:solidFill>
                  <a:srgbClr val="000066"/>
                </a:solidFill>
              </a:rPr>
              <a:t>(identify your input files)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2. Output path </a:t>
            </a:r>
            <a:r>
              <a:rPr lang="en-US" sz="2800" dirty="0">
                <a:solidFill>
                  <a:srgbClr val="000066"/>
                </a:solidFill>
              </a:rPr>
              <a:t>(where to write output)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3. map()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map(key, value)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3.5 [Sort &amp; Shuffle is done by MapReduce]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4. reduce()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</a:rPr>
              <a:t>    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reduce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(key, [value_1, value_2, …])</a:t>
            </a:r>
            <a:endParaRPr lang="en-US" sz="2800" b="1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</a:rPr>
              <a:t>5. OPTIONAL </a:t>
            </a:r>
            <a:r>
              <a:rPr lang="en-US" sz="2800" b="1" dirty="0">
                <a:solidFill>
                  <a:srgbClr val="000066"/>
                </a:solidFill>
              </a:rPr>
              <a:t>combine()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735415"/>
          </a:xfrm>
        </p:spPr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Input path</a:t>
            </a:r>
            <a:r>
              <a:rPr lang="en-US" sz="2800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Example: 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</a:t>
            </a:r>
          </a:p>
          <a:p>
            <a:pPr marL="0" indent="0">
              <a:buNone/>
            </a:pPr>
            <a:endParaRPr lang="en-US" sz="28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/project7/file3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9218"/>
            <a:ext cx="7886700" cy="591399"/>
          </a:xfrm>
        </p:spPr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Output path</a:t>
            </a:r>
            <a:r>
              <a:rPr lang="en-US" sz="2400" b="1" dirty="0">
                <a:solidFill>
                  <a:srgbClr val="000066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0066"/>
                </a:solidFill>
              </a:rPr>
              <a:t>Example: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4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/output7/_SUCCESS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/output7/part4</a:t>
            </a:r>
            <a:endParaRPr lang="en-US" sz="2400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8119814" cy="49802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may be a record number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value: single record of your input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“fox jumped and jumped”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tokenize record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words = </a:t>
            </a:r>
            <a:r>
              <a:rPr lang="en-US" sz="24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 “)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index: 0    1        2           3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words = [“fox”, “jumped”, “and”, “jumped”]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word in words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emit (word, 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103 is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 (103, “a fox of jumped over red fox and jumped”)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words = 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#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filter non-desired words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if (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 (103, “a fox of jumped over red fox and jumped”)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FILTERING: “a” and “of” were dropped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since their length is less than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filter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(value) &lt; 80)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return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words = 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750623"/>
          </a:xfrm>
        </p:spPr>
        <p:txBody>
          <a:bodyPr/>
          <a:lstStyle/>
          <a:p>
            <a:r>
              <a:rPr lang="en-US" dirty="0"/>
              <a:t>MapReduce:  as a Model/Architecture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1EED81-186D-24A7-0B72-A1A7A38D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5"/>
            <a:ext cx="6048672" cy="3672408"/>
          </a:xfrm>
        </p:spPr>
      </p:pic>
    </p:spTree>
    <p:extLst>
      <p:ext uri="{BB962C8B-B14F-4D97-AF65-F5344CB8AC3E}">
        <p14:creationId xmlns:p14="http://schemas.microsoft.com/office/powerpoint/2010/main" val="352087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(103,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“fox jumped and jumped”)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4000" dirty="0"/>
              <a:t>output: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(and,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576064"/>
          </a:xfrm>
        </p:spPr>
        <p:txBody>
          <a:bodyPr>
            <a:normAutofit/>
          </a:bodyPr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key: may be a record number such as 1234 </a:t>
            </a:r>
            <a:r>
              <a:rPr lang="en-US" sz="12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(is ignored)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as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(1234, “fox jumped over fox”)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2800" dirty="0">
                <a:latin typeface="Courier" pitchFamily="2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(over,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Receives Mappers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Sort &amp; Shuffle is the genie of MapReduce</a:t>
            </a:r>
          </a:p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Similar to SQL’s GROUP BY</a:t>
            </a:r>
            <a:endParaRPr lang="en-US" sz="2400" dirty="0">
              <a:solidFill>
                <a:srgbClr val="000066"/>
              </a:solidFill>
              <a:latin typeface="Courier" pitchFamily="2" charset="0"/>
            </a:endParaRPr>
          </a:p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Output of Sort &amp; Shuffle</a:t>
            </a:r>
            <a:endParaRPr lang="en-US" sz="2400" dirty="0">
              <a:solidFill>
                <a:srgbClr val="000066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[V_N1, V_N2, …])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Input to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23" y="1126581"/>
            <a:ext cx="7886700" cy="460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key_N</a:t>
            </a: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[V_N1, V_N2, …])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</a:t>
            </a:r>
          </a:p>
          <a:p>
            <a:r>
              <a:rPr lang="en-US" sz="2800" dirty="0"/>
              <a:t>All keys are unique</a:t>
            </a:r>
          </a:p>
          <a:p>
            <a:r>
              <a:rPr lang="en-US" sz="2800" dirty="0"/>
              <a:t>A key may have any number of values</a:t>
            </a:r>
          </a:p>
          <a:p>
            <a:r>
              <a:rPr lang="en-US" sz="2800" dirty="0"/>
              <a:t>Values are not sorted (they can be in any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0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Reducers receive output            of Sort &amp; Shuffle phase.</a:t>
            </a:r>
          </a:p>
          <a:p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accepts 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key: a single unique key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values: [V_1, V_2, …,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V_n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Creates any number of new        (K</a:t>
            </a:r>
            <a:r>
              <a:rPr lang="en-US" sz="2800" baseline="30000" dirty="0">
                <a:solidFill>
                  <a:srgbClr val="000066"/>
                </a:solidFill>
                <a:latin typeface="Courier" pitchFamily="2" charset="0"/>
              </a:rPr>
              <a:t>’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, V</a:t>
            </a:r>
            <a:r>
              <a:rPr lang="en-US" sz="2800" baseline="30000" dirty="0">
                <a:solidFill>
                  <a:srgbClr val="000066"/>
                </a:solidFill>
                <a:latin typeface="Courier" pitchFamily="2" charset="0"/>
              </a:rPr>
              <a:t>’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) pairs</a:t>
            </a:r>
            <a:endParaRPr lang="en-US" sz="2800" dirty="0">
              <a:solidFill>
                <a:srgbClr val="0000FF"/>
              </a:solidFill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Job:  reduce()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 (key, [v1, v2, …])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iterate values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0066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(count &gt;= 5)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highlight>
                  <a:srgbClr val="FF00FF"/>
                </a:highlight>
                <a:latin typeface="Courier" pitchFamily="2" charset="0"/>
                <a:cs typeface="Consolas" panose="020B0609020204030204" pitchFamily="49" charset="0"/>
              </a:rPr>
              <a:t>  # not a proper filter for reducer (should be done in mapper)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if (</a:t>
            </a:r>
            <a:r>
              <a:rPr lang="en-US" sz="25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(key) &lt;= 2) { return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496074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# create a new composite value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(key), count)</a:t>
            </a:r>
            <a:endParaRPr lang="en-US" sz="2000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emit(key, </a:t>
            </a:r>
            <a:r>
              <a:rPr lang="en-US" sz="20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49</a:t>
            </a:fld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57600" y="1194485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Hadoop</a:t>
            </a:r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256608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38400" y="1727885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assign</a:t>
              </a:r>
            </a:p>
            <a:p>
              <a:r>
                <a:rPr lang="en-US" altLang="en-US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863529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86352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Output</a:t>
                </a:r>
              </a:p>
              <a:p>
                <a:pPr algn="ctr"/>
                <a:r>
                  <a:rPr lang="en-US" altLang="en-US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Output</a:t>
                </a:r>
              </a:p>
              <a:p>
                <a:pPr algn="ctr"/>
                <a:r>
                  <a:rPr lang="en-US" altLang="en-US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Output Data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7584" y="3439238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</a:t>
            </a:r>
            <a:r>
              <a:rPr lang="en-US" sz="2400" dirty="0" err="1"/>
              <a:t>peta</a:t>
            </a:r>
            <a:r>
              <a:rPr lang="en-US" sz="2400" dirty="0"/>
              <a:t>-scale data 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as a Model/Paradigm/Architecture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Implementations of MapReduce:</a:t>
            </a:r>
          </a:p>
          <a:p>
            <a:r>
              <a:rPr lang="en-US" sz="3200" dirty="0"/>
              <a:t> Google App Engine</a:t>
            </a:r>
          </a:p>
          <a:p>
            <a:r>
              <a:rPr lang="en-US" sz="3200" dirty="0"/>
              <a:t> Apache Hadoop</a:t>
            </a:r>
          </a:p>
          <a:p>
            <a:r>
              <a:rPr lang="en-US" sz="3200" dirty="0"/>
              <a:t> Apache Tez</a:t>
            </a:r>
          </a:p>
          <a:p>
            <a:r>
              <a:rPr lang="en-US" sz="3200" dirty="0"/>
              <a:t> Apache Spark</a:t>
            </a:r>
          </a:p>
          <a:p>
            <a:r>
              <a:rPr lang="en-US" sz="3200" dirty="0"/>
              <a:t> Snowflake</a:t>
            </a:r>
          </a:p>
          <a:p>
            <a:r>
              <a:rPr lang="en-US" sz="3200" dirty="0"/>
              <a:t> Amazon Athena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4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in commodity hardware</a:t>
            </a:r>
          </a:p>
          <a:p>
            <a:pPr>
              <a:spcBef>
                <a:spcPts val="1200"/>
              </a:spcBef>
            </a:pPr>
            <a:r>
              <a:rPr lang="en-US" sz="3800" b="1" dirty="0"/>
              <a:t>Worker</a:t>
            </a:r>
            <a:r>
              <a:rPr lang="en-US" sz="3800" dirty="0"/>
              <a:t> failure</a:t>
            </a:r>
          </a:p>
          <a:p>
            <a:pPr lvl="1"/>
            <a:r>
              <a:rPr lang="en-US" dirty="0"/>
              <a:t>Detect 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Re-execute</a:t>
            </a:r>
            <a:r>
              <a:rPr lang="en-US" dirty="0"/>
              <a:t> in-progress map/reduce tasks</a:t>
            </a:r>
          </a:p>
          <a:p>
            <a:pPr>
              <a:spcBef>
                <a:spcPts val="1200"/>
              </a:spcBef>
            </a:pPr>
            <a:r>
              <a:rPr lang="en-US" sz="3600" b="1" dirty="0"/>
              <a:t>Master</a:t>
            </a:r>
            <a:r>
              <a:rPr lang="en-US" sz="3600" dirty="0"/>
              <a:t> 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3800" b="1" dirty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/>
              <a:t>Google’s experience: </a:t>
            </a:r>
            <a:r>
              <a:rPr lang="en-US" dirty="0">
                <a:solidFill>
                  <a:srgbClr val="663300"/>
                </a:solidFill>
              </a:rPr>
              <a:t>lost 1600 of 1800 machines once!</a:t>
            </a:r>
            <a:r>
              <a:rPr lang="en-US" dirty="0"/>
              <a:t>, 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51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400" dirty="0" err="1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Word Count Solution</a:t>
            </a:r>
            <a:br>
              <a:rPr lang="en-US" dirty="0"/>
            </a:br>
            <a:r>
              <a:rPr lang="en-US" dirty="0"/>
              <a:t>in  MapReduce/Hadoop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Word Count Solution in MapReduce/Hadoop</a:t>
            </a:r>
            <a:endParaRPr lang="en-US" sz="3200" dirty="0"/>
          </a:p>
          <a:p>
            <a:pPr lvl="1"/>
            <a:r>
              <a:rPr lang="en-US" sz="3200" dirty="0">
                <a:highlight>
                  <a:srgbClr val="00FF00"/>
                </a:highlight>
                <a:hlinkClick r:id="rId3"/>
              </a:rPr>
              <a:t>  Driver Program</a:t>
            </a:r>
            <a:endParaRPr lang="en-US" sz="3200" dirty="0">
              <a:highlight>
                <a:srgbClr val="00FF00"/>
              </a:highlight>
            </a:endParaRPr>
          </a:p>
          <a:p>
            <a:pPr lvl="1"/>
            <a:r>
              <a:rPr lang="en-US" sz="3200" dirty="0">
                <a:highlight>
                  <a:srgbClr val="00FFFF"/>
                </a:highlight>
                <a:hlinkClick r:id="rId4"/>
              </a:rPr>
              <a:t>  Mapper Program</a:t>
            </a:r>
            <a:endParaRPr lang="en-US" sz="3200" dirty="0">
              <a:highlight>
                <a:srgbClr val="00FFFF"/>
              </a:highlight>
            </a:endParaRPr>
          </a:p>
          <a:p>
            <a:pPr lvl="1"/>
            <a:r>
              <a:rPr lang="en-US" sz="3200" dirty="0">
                <a:highlight>
                  <a:srgbClr val="FFFF00"/>
                </a:highlight>
                <a:hlinkClick r:id="rId5"/>
              </a:rPr>
              <a:t> Reducer Program</a:t>
            </a:r>
            <a:endParaRPr lang="en-US" sz="30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3"/>
            <a:ext cx="7886700" cy="792088"/>
          </a:xfrm>
        </p:spPr>
        <p:txBody>
          <a:bodyPr>
            <a:normAutofit/>
          </a:bodyPr>
          <a:lstStyle/>
          <a:p>
            <a:r>
              <a:rPr lang="en-US" dirty="0"/>
              <a:t>Summary: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2"/>
            <a:ext cx="8435280" cy="485740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Programming paradigm for data-intensive computing</a:t>
            </a:r>
          </a:p>
          <a:p>
            <a:r>
              <a:rPr lang="en-US" sz="3000" dirty="0"/>
              <a:t>Distributed &amp; parallel execution model</a:t>
            </a:r>
          </a:p>
          <a:p>
            <a:r>
              <a:rPr lang="en-US" sz="3000" dirty="0"/>
              <a:t>Simple to program</a:t>
            </a:r>
          </a:p>
          <a:p>
            <a:r>
              <a:rPr lang="en-US" sz="3000" dirty="0"/>
              <a:t>The MapReduce framework automates many tedious tasks:</a:t>
            </a:r>
          </a:p>
          <a:p>
            <a:pPr lvl="2"/>
            <a:r>
              <a:rPr lang="en-US" sz="2800" dirty="0"/>
              <a:t> Data partitioning</a:t>
            </a:r>
          </a:p>
          <a:p>
            <a:pPr lvl="2"/>
            <a:r>
              <a:rPr lang="en-US" sz="2800" dirty="0"/>
              <a:t> Machine selection, </a:t>
            </a:r>
          </a:p>
          <a:p>
            <a:pPr lvl="2"/>
            <a:r>
              <a:rPr lang="en-US" sz="2800" dirty="0"/>
              <a:t> Failure handling</a:t>
            </a:r>
          </a:p>
          <a:p>
            <a:pPr lvl="2"/>
            <a:r>
              <a:rPr lang="en-US" sz="2800" dirty="0"/>
              <a:t> Sort &amp; Shuffle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>
            <a:normAutofit/>
          </a:bodyPr>
          <a:lstStyle/>
          <a:p>
            <a:r>
              <a:rPr lang="en-US" dirty="0"/>
              <a:t>Motivation of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sz="2800" dirty="0"/>
              <a:t>Process lots of data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Google processed about </a:t>
            </a:r>
            <a:r>
              <a:rPr lang="en-US" sz="2800" dirty="0">
                <a:solidFill>
                  <a:srgbClr val="FF0000"/>
                </a:solidFill>
              </a:rPr>
              <a:t>24 petabytes </a:t>
            </a:r>
            <a:r>
              <a:rPr lang="en-US" sz="2800" dirty="0"/>
              <a:t>of data per day in 2009.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Facebook processed </a:t>
            </a:r>
            <a:r>
              <a:rPr lang="en-US" sz="2800" dirty="0">
                <a:solidFill>
                  <a:srgbClr val="FF0000"/>
                </a:solidFill>
              </a:rPr>
              <a:t>60 petabytes </a:t>
            </a:r>
            <a:r>
              <a:rPr lang="en-US" sz="2800" dirty="0"/>
              <a:t>of data per day in 2020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machine </a:t>
            </a:r>
            <a:r>
              <a:rPr lang="en-US" sz="2800" dirty="0"/>
              <a:t>cannot serve all the data</a:t>
            </a:r>
          </a:p>
          <a:p>
            <a:pPr lvl="2"/>
            <a:r>
              <a:rPr lang="en-US" sz="2800" dirty="0"/>
              <a:t>You need a distributed system to store and process </a:t>
            </a: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</a:p>
          <a:p>
            <a:pPr marL="685800" lvl="2" indent="0">
              <a:buNone/>
            </a:pPr>
            <a:endParaRPr lang="en-US" sz="2800" b="1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Parallel programming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Parallel programming?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rgbClr val="663300"/>
                </a:solidFill>
              </a:rPr>
              <a:t> Concurrency/Threading/Parallelism</a:t>
            </a:r>
            <a:r>
              <a:rPr lang="en-US" sz="3000" dirty="0"/>
              <a:t> is hard!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facilitate </a:t>
            </a:r>
            <a:r>
              <a:rPr 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between servers/nodes?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</a:t>
            </a:r>
            <a:r>
              <a:rPr lang="en-US" sz="3000" b="1" dirty="0"/>
              <a:t>scale to </a:t>
            </a:r>
            <a:r>
              <a:rPr lang="en-US" sz="3000" b="1" dirty="0">
                <a:solidFill>
                  <a:srgbClr val="006600"/>
                </a:solidFill>
              </a:rPr>
              <a:t>more machines</a:t>
            </a:r>
            <a:r>
              <a:rPr lang="en-US" sz="30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handle machine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failures</a:t>
            </a:r>
            <a:r>
              <a:rPr lang="en-US" sz="30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we handle disk </a:t>
            </a:r>
            <a:r>
              <a:rPr lang="en-US" sz="3000" dirty="0">
                <a:solidFill>
                  <a:srgbClr val="FF0000"/>
                </a:solidFill>
              </a:rPr>
              <a:t>failures</a:t>
            </a:r>
            <a:r>
              <a:rPr lang="en-US" sz="30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MapReduce reintroduced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Google</a:t>
            </a:r>
            <a:r>
              <a:rPr lang="en-US" sz="2800" dirty="0"/>
              <a:t> created the awareness by publishing a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2060"/>
                </a:solidFill>
              </a:rPr>
              <a:t>Hadoop</a:t>
            </a:r>
            <a:r>
              <a:rPr lang="en-US" sz="2800" dirty="0"/>
              <a:t> made it into a sensation</a:t>
            </a:r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open-source MapReduce implementation based on Google’s paper.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30A0"/>
                </a:solidFill>
              </a:rPr>
              <a:t>Spark implements superset of MapReduce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87623" y="4452361"/>
            <a:ext cx="5328593" cy="9620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</a:rPr>
              <a:t>MapReduce: Simplified Data Processing on Large Clusters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</a:rPr>
              <a:t>By Jeffrey Dean and Sanjay Ghemawat, Google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</a:rPr>
              <a:t>OSDI'04: Sixth Symposium on Operating System Design and Implementation. December, 2004.</a:t>
            </a:r>
          </a:p>
        </p:txBody>
      </p:sp>
    </p:spTree>
    <p:extLst>
      <p:ext uri="{BB962C8B-B14F-4D97-AF65-F5344CB8AC3E}">
        <p14:creationId xmlns:p14="http://schemas.microsoft.com/office/powerpoint/2010/main" val="9155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reintroduced…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>
                <a:solidFill>
                  <a:srgbClr val="0000FF"/>
                </a:solidFill>
              </a:rPr>
              <a:t>Google’s big 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Index billions of web document</a:t>
            </a:r>
            <a:r>
              <a:rPr lang="en-US" sz="3200" i="1" dirty="0">
                <a:solidFill>
                  <a:srgbClr val="002060"/>
                </a:solidFill>
              </a:rPr>
              <a:t>s everyday!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2060"/>
                </a:solidFill>
              </a:rPr>
              <a:t>Takes too much time and effort!</a:t>
            </a:r>
          </a:p>
          <a:p>
            <a:endParaRPr lang="en-US" sz="3200" i="1" dirty="0">
              <a:solidFill>
                <a:srgbClr val="0000FF"/>
              </a:solidFill>
            </a:endParaRPr>
          </a:p>
          <a:p>
            <a:r>
              <a:rPr lang="en-US" sz="3200" b="1" i="1" u="sng" dirty="0">
                <a:solidFill>
                  <a:srgbClr val="0000FF"/>
                </a:solidFill>
              </a:rPr>
              <a:t>Solution: </a:t>
            </a:r>
          </a:p>
          <a:p>
            <a:r>
              <a:rPr lang="en-US" sz="3200" i="1" dirty="0">
                <a:solidFill>
                  <a:srgbClr val="002060"/>
                </a:solidFill>
              </a:rPr>
              <a:t>Use MapReduce to utilize 100’s or 1000’s of servers (cluster computing) to index billions of documents</a:t>
            </a:r>
          </a:p>
          <a:p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9634</TotalTime>
  <Words>3668</Words>
  <Application>Microsoft Macintosh PowerPoint</Application>
  <PresentationFormat>On-screen Show (4:3)</PresentationFormat>
  <Paragraphs>595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Verdana</vt:lpstr>
      <vt:lpstr>Wingdings</vt:lpstr>
      <vt:lpstr>scu-ppt-master</vt:lpstr>
      <vt:lpstr>Introduction  to MapReduce</vt:lpstr>
      <vt:lpstr>MapReduce?</vt:lpstr>
      <vt:lpstr>How to Understand MapReduce?</vt:lpstr>
      <vt:lpstr>MapReduce:  as a Model/Architecture</vt:lpstr>
      <vt:lpstr>MapReduce as a Model/Paradigm/Architecture</vt:lpstr>
      <vt:lpstr>Motivation of MapReduce</vt:lpstr>
      <vt:lpstr>Motivation</vt:lpstr>
      <vt:lpstr>MapReduce reintroduced…</vt:lpstr>
      <vt:lpstr>MapReduce reintroduced…</vt:lpstr>
      <vt:lpstr>Hadoop implements MapReduce</vt:lpstr>
      <vt:lpstr>Components of MapReduce Job</vt:lpstr>
      <vt:lpstr>MapReduce Example</vt:lpstr>
      <vt:lpstr>MapReduce Example continued…</vt:lpstr>
      <vt:lpstr>MapReduce Example continued…</vt:lpstr>
      <vt:lpstr>MapReduce Model: Hadoop Implementation</vt:lpstr>
      <vt:lpstr>MapReduce provides:</vt:lpstr>
      <vt:lpstr>MapReduce: Scale-Out, but do NOT Scale-Up</vt:lpstr>
      <vt:lpstr>MapReduce Implementations</vt:lpstr>
      <vt:lpstr>Typical problem solved by MapReduce</vt:lpstr>
      <vt:lpstr>MapReduce model</vt:lpstr>
      <vt:lpstr>MapReduce model</vt:lpstr>
      <vt:lpstr>Mappers in parallel</vt:lpstr>
      <vt:lpstr>MapReduce model</vt:lpstr>
      <vt:lpstr>MapReduce model</vt:lpstr>
      <vt:lpstr>Reducers in parallel</vt:lpstr>
      <vt:lpstr>MapReduce workflow</vt:lpstr>
      <vt:lpstr>Mappers and Reducers</vt:lpstr>
      <vt:lpstr>Word Count Problem: solve it by MapReduce</vt:lpstr>
      <vt:lpstr>Mapper:  map(key, value)</vt:lpstr>
      <vt:lpstr>Sort &amp; Shuffle: SQL’s GROUP BY</vt:lpstr>
      <vt:lpstr>Reducer:   reduce(key, values)</vt:lpstr>
      <vt:lpstr>MapReduce Job Components</vt:lpstr>
      <vt:lpstr>MapReduce Job:  Input Path</vt:lpstr>
      <vt:lpstr>MapReduce Job:  Output Path</vt:lpstr>
      <vt:lpstr>MapReduce Job:  map() function</vt:lpstr>
      <vt:lpstr>MapReduce Job:  map() function Ignore words with length of less than 3 Chars.</vt:lpstr>
      <vt:lpstr>MapReduce Job:  map() function Ignore words with length of less than 3 Chars.</vt:lpstr>
      <vt:lpstr>MapReduce Job:  map() function Ignore words with length of less than 3 Chars.</vt:lpstr>
      <vt:lpstr>MapReduce Job:  map() function Ignore records with length of less than 80 chars</vt:lpstr>
      <vt:lpstr>MapReduce Job:  map() function</vt:lpstr>
      <vt:lpstr>MapReduce Job:  map() function</vt:lpstr>
      <vt:lpstr>Sort &amp; Shuffle: Receives Mappers Output</vt:lpstr>
      <vt:lpstr>Input to Reducers</vt:lpstr>
      <vt:lpstr>MapReduce Job Components: reduce()</vt:lpstr>
      <vt:lpstr>MapReduce Job:  reduce() function</vt:lpstr>
      <vt:lpstr>MapReduce Job:  reduce() function + what if we want to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</vt:lpstr>
      <vt:lpstr>Failure in MapReduce</vt:lpstr>
      <vt:lpstr>A MapReduce Job</vt:lpstr>
      <vt:lpstr>Complete Word Count Solution in  MapReduce/Hadoop</vt:lpstr>
      <vt:lpstr>Summary: 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487</cp:revision>
  <cp:lastPrinted>2013-02-14T01:31:00Z</cp:lastPrinted>
  <dcterms:created xsi:type="dcterms:W3CDTF">2013-02-10T19:22:59Z</dcterms:created>
  <dcterms:modified xsi:type="dcterms:W3CDTF">2022-09-28T03:00:12Z</dcterms:modified>
</cp:coreProperties>
</file>