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sldIdLst>
    <p:sldId id="256" r:id="rId2"/>
    <p:sldId id="257" r:id="rId3"/>
    <p:sldId id="275" r:id="rId4"/>
    <p:sldId id="265" r:id="rId5"/>
    <p:sldId id="264" r:id="rId6"/>
    <p:sldId id="291" r:id="rId7"/>
    <p:sldId id="266" r:id="rId8"/>
    <p:sldId id="267" r:id="rId9"/>
    <p:sldId id="276" r:id="rId10"/>
    <p:sldId id="263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90" r:id="rId21"/>
    <p:sldId id="289" r:id="rId22"/>
    <p:sldId id="279" r:id="rId23"/>
    <p:sldId id="280" r:id="rId24"/>
    <p:sldId id="286" r:id="rId25"/>
    <p:sldId id="282" r:id="rId26"/>
    <p:sldId id="281" r:id="rId27"/>
    <p:sldId id="283" r:id="rId28"/>
    <p:sldId id="287" r:id="rId29"/>
    <p:sldId id="284" r:id="rId30"/>
    <p:sldId id="285" r:id="rId31"/>
    <p:sldId id="288" r:id="rId32"/>
    <p:sldId id="262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043"/>
    <a:srgbClr val="0051BA"/>
    <a:srgbClr val="0D2234"/>
    <a:srgbClr val="115740"/>
    <a:srgbClr val="021523"/>
    <a:srgbClr val="021D52"/>
    <a:srgbClr val="546575"/>
    <a:srgbClr val="690521"/>
    <a:srgbClr val="72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327"/>
  </p:normalViewPr>
  <p:slideViewPr>
    <p:cSldViewPr snapToGrid="0" snapToObjects="1">
      <p:cViewPr varScale="1">
        <p:scale>
          <a:sx n="146" d="100"/>
          <a:sy n="146" d="100"/>
        </p:scale>
        <p:origin x="1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9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42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63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18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05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90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579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0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3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416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62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3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008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979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1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4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6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9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35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 userDrawn="1"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8" r:id="rId2"/>
    <p:sldLayoutId id="2147483661" r:id="rId3"/>
    <p:sldLayoutId id="2147483660" r:id="rId4"/>
    <p:sldLayoutId id="2147483679" r:id="rId5"/>
    <p:sldLayoutId id="2147483682" r:id="rId6"/>
    <p:sldLayoutId id="2147483669" r:id="rId7"/>
    <p:sldLayoutId id="2147483668" r:id="rId8"/>
    <p:sldLayoutId id="2147483681" r:id="rId9"/>
    <p:sldLayoutId id="2147483670" r:id="rId10"/>
    <p:sldLayoutId id="2147483683" r:id="rId11"/>
    <p:sldLayoutId id="2147483684" r:id="rId12"/>
    <p:sldLayoutId id="2147483674" r:id="rId13"/>
    <p:sldLayoutId id="2147483672" r:id="rId14"/>
    <p:sldLayoutId id="2147483671" r:id="rId15"/>
    <p:sldLayoutId id="2147483673" r:id="rId16"/>
    <p:sldLayoutId id="2147483675" r:id="rId17"/>
    <p:sldLayoutId id="2147483680" r:id="rId18"/>
    <p:sldLayoutId id="2147483677" r:id="rId19"/>
    <p:sldLayoutId id="2147483663" r:id="rId20"/>
    <p:sldLayoutId id="2147483664" r:id="rId21"/>
    <p:sldLayoutId id="2147483665" r:id="rId22"/>
    <p:sldLayoutId id="2147483666" r:id="rId23"/>
    <p:sldLayoutId id="2147483667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19C863-E1BB-5D46-A894-A1FA7CB2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349829"/>
            <a:ext cx="6858000" cy="1221921"/>
          </a:xfrm>
        </p:spPr>
        <p:txBody>
          <a:bodyPr>
            <a:normAutofit/>
          </a:bodyPr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Amazon Athena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CF74E0-F6BF-9C42-9F7E-605ED16A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0" y="3186723"/>
            <a:ext cx="6858000" cy="758259"/>
          </a:xfrm>
        </p:spPr>
        <p:txBody>
          <a:bodyPr/>
          <a:lstStyle/>
          <a:p>
            <a:r>
              <a:rPr lang="en-US" dirty="0"/>
              <a:t>Mahmoud Parsian</a:t>
            </a:r>
          </a:p>
          <a:p>
            <a:r>
              <a:rPr lang="en-US" sz="12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1321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3109"/>
            <a:ext cx="7886700" cy="370961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Database: set of tables</a:t>
            </a:r>
            <a:endParaRPr lang="en-US" sz="2600" dirty="0"/>
          </a:p>
          <a:p>
            <a:r>
              <a:rPr lang="en-US" sz="2800" dirty="0"/>
              <a:t>Tables - Metadata that describes your data</a:t>
            </a:r>
          </a:p>
          <a:p>
            <a:pPr lvl="1"/>
            <a:r>
              <a:rPr lang="en-US" sz="2600" dirty="0"/>
              <a:t> Table is a list of rows with named columns</a:t>
            </a:r>
          </a:p>
          <a:p>
            <a:pPr lvl="1"/>
            <a:r>
              <a:rPr lang="en-US" sz="2600" dirty="0"/>
              <a:t> Table’s actual data is in S3</a:t>
            </a:r>
          </a:p>
          <a:p>
            <a:r>
              <a:rPr lang="en-US" sz="2800" dirty="0"/>
              <a:t>Table is similar to a relational database table</a:t>
            </a:r>
          </a:p>
          <a:p>
            <a:r>
              <a:rPr lang="en-US" sz="2800" dirty="0"/>
              <a:t>Tables are like views: For example,  You can delete table definitions without impacting the underlying S3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Databases - Logical grouping of tables (catalog)</a:t>
            </a:r>
          </a:p>
          <a:p>
            <a:r>
              <a:rPr lang="en-US" sz="2400" dirty="0"/>
              <a:t>**</a:t>
            </a:r>
            <a:r>
              <a:rPr lang="en-US" sz="2400" dirty="0" err="1"/>
              <a:t>SerDe</a:t>
            </a:r>
            <a:r>
              <a:rPr lang="en-US" sz="2400" dirty="0"/>
              <a:t>** - Serializer/</a:t>
            </a:r>
            <a:r>
              <a:rPr lang="en-US" sz="2400" dirty="0" err="1"/>
              <a:t>Deserializer</a:t>
            </a:r>
            <a:r>
              <a:rPr lang="en-US" sz="2400" dirty="0"/>
              <a:t> - libraries that tell Hive how to interpret data formats.</a:t>
            </a:r>
          </a:p>
          <a:p>
            <a:r>
              <a:rPr lang="en-US" sz="2400" dirty="0"/>
              <a:t>Table Data formats:</a:t>
            </a:r>
          </a:p>
          <a:p>
            <a:pPr lvl="1"/>
            <a:r>
              <a:rPr lang="en-US" sz="2200" dirty="0"/>
              <a:t> Apache Web Logs, </a:t>
            </a:r>
          </a:p>
          <a:p>
            <a:pPr lvl="1"/>
            <a:r>
              <a:rPr lang="en-US" sz="2200" dirty="0"/>
              <a:t> CSV, JSON, ORC, Parquet</a:t>
            </a:r>
          </a:p>
          <a:p>
            <a:r>
              <a:rPr lang="en-US" sz="2400" dirty="0"/>
              <a:t>Optimized for  Columnar Data Formats (Parquet, ORC)</a:t>
            </a:r>
          </a:p>
          <a:p>
            <a:r>
              <a:rPr lang="en-US" sz="2400" dirty="0"/>
              <a:t>Data can also be compressed in GZIP to save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9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Web interface for testing/debugging</a:t>
            </a:r>
          </a:p>
          <a:p>
            <a:r>
              <a:rPr lang="en-US" sz="2800" dirty="0"/>
              <a:t>Native Java API support (amazon proprietary code)</a:t>
            </a:r>
          </a:p>
          <a:p>
            <a:r>
              <a:rPr lang="en-US" sz="2800" dirty="0"/>
              <a:t>Supports JDBC API (open-source code)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Limitations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 support for transactions. (This includes any transactions found in Hive or Presto)</a:t>
            </a:r>
          </a:p>
          <a:p>
            <a:r>
              <a:rPr lang="en-US" sz="2800" dirty="0"/>
              <a:t>When you create, update, or delete tables, those operations are guaranteed ACID compliant.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6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Querying of any data in S3. </a:t>
            </a:r>
          </a:p>
          <a:p>
            <a:r>
              <a:rPr lang="en-US" sz="2400" dirty="0"/>
              <a:t>If latency is not critical and queries can be run in the background</a:t>
            </a:r>
          </a:p>
          <a:p>
            <a:r>
              <a:rPr lang="en-US" sz="2400" dirty="0"/>
              <a:t>For example,  </a:t>
            </a:r>
          </a:p>
          <a:p>
            <a:pPr lvl="1"/>
            <a:r>
              <a:rPr lang="en-US" sz="2200" dirty="0"/>
              <a:t> analyzing log data in S3</a:t>
            </a:r>
          </a:p>
          <a:p>
            <a:pPr lvl="1"/>
            <a:r>
              <a:rPr lang="en-US" sz="2200" dirty="0"/>
              <a:t> analyzing genomics/DNA data </a:t>
            </a:r>
          </a:p>
          <a:p>
            <a:pPr lvl="1"/>
            <a:r>
              <a:rPr lang="en-US" sz="2200" dirty="0"/>
              <a:t> analyzing Facebook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6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Go serverless across the stack. </a:t>
            </a:r>
          </a:p>
          <a:p>
            <a:r>
              <a:rPr lang="en-US" sz="2400" dirty="0"/>
              <a:t>API gateway can be used to accept requests which are handled by Lambda which in turn can leverage Athena for queries. </a:t>
            </a:r>
          </a:p>
          <a:p>
            <a:r>
              <a:rPr lang="en-US" sz="2400" dirty="0"/>
              <a:t>The only persistent service used will be S3.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1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Mix and match AWS services. </a:t>
            </a:r>
          </a:p>
          <a:p>
            <a:r>
              <a:rPr lang="en-US" sz="2400" dirty="0"/>
              <a:t>Use an on demand EMR cluster to process data and dump results to S3. </a:t>
            </a:r>
          </a:p>
          <a:p>
            <a:r>
              <a:rPr lang="en-US" sz="2400" dirty="0"/>
              <a:t>Then use Athena (using SQL queries) to create ad-hoc tables and run reports.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Facebook uses Presto for interactive queries against several internal data stores, including their 300PB data warehouse. </a:t>
            </a:r>
          </a:p>
          <a:p>
            <a:r>
              <a:rPr lang="en-US" sz="2800" dirty="0"/>
              <a:t>Over 1,000 Facebook employees use Presto daily to run more than 30,000 queries that in total scan over a petabyte each per 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0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pPr fontAlgn="base"/>
            <a:r>
              <a:rPr lang="en-US" dirty="0"/>
              <a:t>Optimization Techniques for Athena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Partitioning your data in S3</a:t>
            </a:r>
          </a:p>
          <a:p>
            <a:pPr lvl="1" fontAlgn="base"/>
            <a:r>
              <a:rPr lang="en-US" sz="2400" dirty="0"/>
              <a:t> Analyze slice of a data rather than the whole data</a:t>
            </a:r>
          </a:p>
          <a:p>
            <a:pPr fontAlgn="base"/>
            <a:r>
              <a:rPr lang="en-US" sz="2400" dirty="0"/>
              <a:t>Using data compression techniques</a:t>
            </a:r>
          </a:p>
          <a:p>
            <a:pPr fontAlgn="base"/>
            <a:r>
              <a:rPr lang="en-US" sz="2400" dirty="0"/>
              <a:t>Optimize JOIN conditions in queries</a:t>
            </a:r>
          </a:p>
          <a:p>
            <a:pPr fontAlgn="base"/>
            <a:r>
              <a:rPr lang="en-US" sz="2400" dirty="0"/>
              <a:t>Use selected/partitioned columns in your SQL query:</a:t>
            </a:r>
          </a:p>
          <a:p>
            <a:pPr marL="0" indent="0" fontAlgn="base">
              <a:buNone/>
            </a:pPr>
            <a:r>
              <a:rPr lang="en-US" sz="2200" dirty="0">
                <a:latin typeface="Courier" pitchFamily="2" charset="0"/>
              </a:rPr>
              <a:t>SELECT … from Table-Name</a:t>
            </a:r>
          </a:p>
          <a:p>
            <a:pPr marL="0" indent="0" fontAlgn="base">
              <a:buNone/>
            </a:pPr>
            <a:r>
              <a:rPr lang="en-US" sz="2200" dirty="0">
                <a:latin typeface="Courier" pitchFamily="2" charset="0"/>
              </a:rPr>
              <a:t>   </a:t>
            </a:r>
            <a:r>
              <a:rPr lang="en-US" dirty="0">
                <a:latin typeface="Courier" pitchFamily="2" charset="0"/>
              </a:rPr>
              <a:t>WHERE &lt;partitioned-column-name&gt; = ‘some-value’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9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807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1. Partition data </a:t>
            </a:r>
            <a:br>
              <a:rPr lang="en-US" sz="2400" dirty="0"/>
            </a:br>
            <a:r>
              <a:rPr lang="en-US" sz="2400" dirty="0"/>
              <a:t>2. Then Analyze slice of a data rather than the whole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989"/>
            <a:ext cx="7886700" cy="376366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2400" dirty="0"/>
              <a:t>Partitioning your data in S3 using </a:t>
            </a:r>
            <a:r>
              <a:rPr lang="en-US" sz="2400" dirty="0" err="1"/>
              <a:t>PySpark</a:t>
            </a:r>
            <a:endParaRPr lang="en-US" sz="2400" dirty="0"/>
          </a:p>
          <a:p>
            <a:pPr lvl="1" fontAlgn="base"/>
            <a:r>
              <a:rPr lang="en-US" sz="2400" dirty="0"/>
              <a:t> Then, Analyze slice of a data rather than the whole data</a:t>
            </a:r>
          </a:p>
          <a:p>
            <a:pPr fontAlgn="base"/>
            <a:r>
              <a:rPr lang="en-US" sz="2600" dirty="0"/>
              <a:t>For example, you might partition data by</a:t>
            </a:r>
          </a:p>
          <a:p>
            <a:pPr lvl="1" fontAlgn="base"/>
            <a:r>
              <a:rPr lang="en-US" sz="2400" dirty="0"/>
              <a:t> state (AZ, CA, MI, NY, IA, OH, …)</a:t>
            </a:r>
          </a:p>
          <a:p>
            <a:pPr lvl="1" fontAlgn="base"/>
            <a:r>
              <a:rPr lang="en-US" sz="2400" dirty="0"/>
              <a:t> age-group (0-9, 10-19, 20-29, …)</a:t>
            </a:r>
          </a:p>
          <a:p>
            <a:pPr lvl="1" fontAlgn="base"/>
            <a:r>
              <a:rPr lang="en-US" sz="2400" dirty="0"/>
              <a:t> by genomic chromosome (chr1, chr2, chr3, …)</a:t>
            </a:r>
          </a:p>
          <a:p>
            <a:pPr lvl="1" fontAlgn="base"/>
            <a:r>
              <a:rPr lang="en-US" sz="2400" dirty="0"/>
              <a:t> continent (</a:t>
            </a:r>
            <a:r>
              <a:rPr lang="en-US" sz="2400" dirty="0" err="1"/>
              <a:t>North_America</a:t>
            </a:r>
            <a:r>
              <a:rPr lang="en-US" sz="2400" dirty="0"/>
              <a:t>, </a:t>
            </a:r>
            <a:r>
              <a:rPr lang="en-US" sz="2400" dirty="0" err="1"/>
              <a:t>South_America</a:t>
            </a:r>
            <a:r>
              <a:rPr lang="en-US" sz="2400" dirty="0"/>
              <a:t>, Asia, …)</a:t>
            </a:r>
          </a:p>
          <a:p>
            <a:pPr lvl="1" fontAlgn="base"/>
            <a:r>
              <a:rPr lang="en-US" sz="2400" dirty="0"/>
              <a:t> country (USA, CANADA, INDIA, …)</a:t>
            </a:r>
          </a:p>
          <a:p>
            <a:pPr lvl="1" fontAlgn="base"/>
            <a:r>
              <a:rPr lang="en-US" sz="2400" dirty="0"/>
              <a:t> country and state</a:t>
            </a:r>
          </a:p>
          <a:p>
            <a:pPr lvl="1" fontAlgn="base"/>
            <a:r>
              <a:rPr lang="en-US" sz="2400" dirty="0"/>
              <a:t> Year (2000, 2001, 2002, …)</a:t>
            </a:r>
          </a:p>
        </p:txBody>
      </p:sp>
    </p:spTree>
    <p:extLst>
      <p:ext uri="{BB962C8B-B14F-4D97-AF65-F5344CB8AC3E}">
        <p14:creationId xmlns:p14="http://schemas.microsoft.com/office/powerpoint/2010/main" val="241915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121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Amazon Athena?</a:t>
            </a:r>
          </a:p>
        </p:txBody>
      </p:sp>
      <p:pic>
        <p:nvPicPr>
          <p:cNvPr id="3" name="Content Placeholder 2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B5BD82E1-5E9B-7098-7CCF-4431A855D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109" y="775063"/>
            <a:ext cx="6035040" cy="3988526"/>
          </a:xfrm>
        </p:spPr>
      </p:pic>
    </p:spTree>
    <p:extLst>
      <p:ext uri="{BB962C8B-B14F-4D97-AF65-F5344CB8AC3E}">
        <p14:creationId xmlns:p14="http://schemas.microsoft.com/office/powerpoint/2010/main" val="2353725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9927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Partition data Then Analyze slice of a data: Steps?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3771"/>
            <a:ext cx="7886700" cy="3848952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sz="2400" dirty="0"/>
              <a:t>1. Create 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DF(col-1, col-2, col-3, …)</a:t>
            </a:r>
          </a:p>
          <a:p>
            <a:pPr marL="0" indent="0" fontAlgn="base">
              <a:buNone/>
            </a:pPr>
            <a:r>
              <a:rPr lang="en-US" sz="2600" dirty="0"/>
              <a:t>2. Understand your SQL queries where you will use the SQL’s  </a:t>
            </a:r>
          </a:p>
          <a:p>
            <a:pPr marL="0" indent="0" fontAlgn="base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>
                <a:latin typeface="Courier" pitchFamily="2" charset="0"/>
                <a:cs typeface="Courier New" panose="02070309020205020404" pitchFamily="49" charset="0"/>
              </a:rPr>
              <a:t>WHERE col-2 = ‘some-value`</a:t>
            </a:r>
          </a:p>
          <a:p>
            <a:pPr marL="0" indent="0" fontAlgn="base">
              <a:buNone/>
            </a:pPr>
            <a:r>
              <a:rPr lang="en-US" sz="2600" dirty="0"/>
              <a:t>3. Then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col-2</a:t>
            </a:r>
            <a:r>
              <a:rPr lang="en-US" sz="2600" dirty="0"/>
              <a:t> becomes a candidate for partitioning</a:t>
            </a:r>
          </a:p>
          <a:p>
            <a:pPr marL="0" indent="0" fontAlgn="base">
              <a:buNone/>
            </a:pPr>
            <a:r>
              <a:rPr lang="en-US" sz="2600" dirty="0"/>
              <a:t>4. Save Partitioned DF into S3 (partitioned by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col-2</a:t>
            </a:r>
            <a:r>
              <a:rPr lang="en-US" sz="2600" dirty="0"/>
              <a:t>)</a:t>
            </a:r>
          </a:p>
          <a:p>
            <a:pPr marL="0" indent="0" fontAlgn="base">
              <a:buNone/>
            </a:pPr>
            <a:r>
              <a:rPr lang="en-US" sz="2600" dirty="0"/>
              <a:t>5. Create your Table (as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Table-Name</a:t>
            </a:r>
            <a:r>
              <a:rPr lang="en-US" sz="2600" dirty="0"/>
              <a:t>) pointing to S3 </a:t>
            </a:r>
          </a:p>
          <a:p>
            <a:pPr marL="0" indent="0" fontAlgn="base">
              <a:buNone/>
            </a:pPr>
            <a:r>
              <a:rPr lang="en-US" sz="2600" dirty="0"/>
              <a:t>6. Load Partitions 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MSCK REPAIR Table-Name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fontAlgn="base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only adds partitions to metadata</a:t>
            </a:r>
          </a:p>
          <a:p>
            <a:pPr marL="0" indent="0" fontAlgn="base">
              <a:buNone/>
            </a:pPr>
            <a:r>
              <a:rPr lang="en-US" sz="2600" dirty="0"/>
              <a:t>7. Query your data by SQL:</a:t>
            </a:r>
          </a:p>
          <a:p>
            <a:pPr marL="342900" lvl="1" indent="0" fontAlgn="base">
              <a:buNone/>
            </a:pPr>
            <a:r>
              <a:rPr lang="en-US" sz="2400" dirty="0">
                <a:latin typeface="Courier" pitchFamily="2" charset="0"/>
              </a:rPr>
              <a:t>SELECT … FROM Table-Name </a:t>
            </a:r>
          </a:p>
          <a:p>
            <a:pPr marL="342900" lvl="1" indent="0" fontAlgn="base">
              <a:buNone/>
            </a:pPr>
            <a:r>
              <a:rPr lang="en-US" sz="2400" dirty="0">
                <a:latin typeface="Courier" pitchFamily="2" charset="0"/>
              </a:rPr>
              <a:t>     WHERE col2 = ‘some-value’</a:t>
            </a:r>
          </a:p>
        </p:txBody>
      </p:sp>
    </p:spTree>
    <p:extLst>
      <p:ext uri="{BB962C8B-B14F-4D97-AF65-F5344CB8AC3E}">
        <p14:creationId xmlns:p14="http://schemas.microsoft.com/office/powerpoint/2010/main" val="14241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9927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Analyze slice of a data rather than the whole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3771"/>
            <a:ext cx="7886700" cy="3848952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Let DF be a </a:t>
            </a:r>
            <a:r>
              <a:rPr lang="en-US" sz="2400" dirty="0" err="1"/>
              <a:t>DataFrame</a:t>
            </a:r>
            <a:r>
              <a:rPr lang="en-US" sz="2400" dirty="0"/>
              <a:t> representing your data</a:t>
            </a:r>
          </a:p>
          <a:p>
            <a:pPr fontAlgn="base"/>
            <a:r>
              <a:rPr lang="en-US" sz="2400" dirty="0"/>
              <a:t>Partitioning your data (DF) in S3</a:t>
            </a:r>
          </a:p>
          <a:p>
            <a:pPr lvl="1" fontAlgn="base"/>
            <a:r>
              <a:rPr lang="en-US" sz="2400" dirty="0"/>
              <a:t> Analyze slice of a data rather than the whole data</a:t>
            </a:r>
          </a:p>
          <a:p>
            <a:pPr fontAlgn="base"/>
            <a:r>
              <a:rPr lang="en-US" sz="2600" dirty="0"/>
              <a:t>Let’s consider some data in 7 continents:</a:t>
            </a:r>
          </a:p>
          <a:p>
            <a:pPr marL="0" indent="0" fontAlgn="base">
              <a:buNone/>
            </a:pPr>
            <a:r>
              <a:rPr lang="en-US" sz="2600" dirty="0"/>
              <a:t>  DF = (continent, country, city, temperature)</a:t>
            </a:r>
          </a:p>
          <a:p>
            <a:pPr fontAlgn="base"/>
            <a:r>
              <a:rPr lang="en-US" sz="2600" dirty="0"/>
              <a:t> Two obvious partitioning can be done by:</a:t>
            </a:r>
          </a:p>
          <a:p>
            <a:pPr lvl="1" fontAlgn="base"/>
            <a:r>
              <a:rPr lang="en-US" sz="2400" dirty="0"/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&lt;continent&gt;, and </a:t>
            </a:r>
          </a:p>
          <a:p>
            <a:pPr lvl="1"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&lt;country&gt;</a:t>
            </a:r>
          </a:p>
        </p:txBody>
      </p:sp>
    </p:spTree>
    <p:extLst>
      <p:ext uri="{BB962C8B-B14F-4D97-AF65-F5344CB8AC3E}">
        <p14:creationId xmlns:p14="http://schemas.microsoft.com/office/powerpoint/2010/main" val="81508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pPr fontAlgn="base"/>
            <a:r>
              <a:rPr lang="en-US" dirty="0"/>
              <a:t>Analyze slice of data:  sample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b="1" u="sng" dirty="0"/>
              <a:t>Sample data: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NorthAmerica,USA,Cupertino,74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NorthAmerica,USA,Cupertino,72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NorthAmerica,CANADA,Toronto,74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NorthAmerica,CANADA,Toronto,72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Oceania,Australia,Melbourne,95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Oceania,Australia,Melbourne,90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32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pPr fontAlgn="base"/>
            <a:r>
              <a:rPr lang="en-US" dirty="0"/>
              <a:t>Analyze slice of data:  Partition by &lt;continent&gt;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&lt;data-root-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NorthAmerica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USA,Cupertino,74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USA,Cupertino,72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CANADA,Toronto,74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CANADA,Toronto,72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&lt;Oceania&gt;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Australia,Melbourne,95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Australia,Melbourne,90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819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Analyze slice of data:  Partition by &lt;continent&gt;: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(as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denote: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(continent, country, city, temperature)</a:t>
            </a:r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We assume that our SQL queries will be like: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 from Table-Name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WHERE continent = ‘some-continent-name`;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partition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save to S3:</a:t>
            </a:r>
          </a:p>
          <a:p>
            <a:pPr marL="0" indent="0" fontAlgn="base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's3://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/data/continents/’</a:t>
            </a:r>
          </a:p>
          <a:p>
            <a:pPr marL="0" indent="0" fontAlgn="base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Df.partitionBy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(‘continent`).save(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92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57676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Analyze slice of data:  Create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1521"/>
            <a:ext cx="7886700" cy="3901202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2400" dirty="0"/>
              <a:t>Let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&lt;data-root-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denote the S3 directory: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's3://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/data/continents/’</a:t>
            </a:r>
          </a:p>
          <a:p>
            <a:pPr marL="0" indent="0" fontAlgn="base">
              <a:buNone/>
            </a:pPr>
            <a:endParaRPr lang="en-US" sz="2400" dirty="0"/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continents (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`country` string,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`city` string,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`temperature` integer)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PARTITIONED BY ( `continent` string )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STORED AS PARQUET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's3://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/data/continents/’ 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074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pPr fontAlgn="base"/>
            <a:r>
              <a:rPr lang="en-US" dirty="0"/>
              <a:t>Analyze slice of data:  Partition by &lt;continent&gt;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 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FROM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continents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WHERE continent = 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NorthAmerica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NOTE: Only the following folder will be scanned for SQL analysis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&lt;data-root-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&gt;/&lt;continent=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NorthAmerica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whole data will NOT be scanned.</a:t>
            </a:r>
          </a:p>
        </p:txBody>
      </p:sp>
    </p:spTree>
    <p:extLst>
      <p:ext uri="{BB962C8B-B14F-4D97-AF65-F5344CB8AC3E}">
        <p14:creationId xmlns:p14="http://schemas.microsoft.com/office/powerpoint/2010/main" val="1027745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83802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Partition by &lt;continent&gt; and &lt;country&gt;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7647"/>
            <a:ext cx="7886700" cy="3875076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&lt;data-root-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NorthAmerica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&lt;country=USA&gt;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Cupertino,74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Cupertino,72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&lt;country=CANADA&gt;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Toronto,74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Toronto,72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&lt;Oceania&gt;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&lt;country=Australia&gt;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Melbourne,95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Melbourne,90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5758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Partition by &lt;continent&gt; and &lt;country&gt; :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(as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denote: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(continent, country, city, temperature)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partition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fontAlgn="base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's3://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/data/continents2/'</a:t>
            </a:r>
          </a:p>
          <a:p>
            <a:pPr marL="0" indent="0" fontAlgn="base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df.partitionBy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(`continent`, `country`)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.save(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5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57676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Analyze slice of data:  Create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1521"/>
            <a:ext cx="7886700" cy="3901202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sz="2400" dirty="0"/>
              <a:t>Let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&lt;data-root-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denote the S3 directory: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's3://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/data/continents2/’</a:t>
            </a:r>
          </a:p>
          <a:p>
            <a:pPr marL="0" indent="0" fontAlgn="base">
              <a:buNone/>
            </a:pPr>
            <a:endParaRPr lang="en-US" sz="2400" dirty="0"/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continents2 (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`city` string,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`temperature` integer)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PARTITIONED BY (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`continent` string,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`country` string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STORED AS PARQUET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's3://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/data/continents2/’ 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32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Amazon Athena?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695"/>
            <a:ext cx="7886700" cy="360602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Amazon Athena is an interactive SQL query service </a:t>
            </a:r>
          </a:p>
          <a:p>
            <a:r>
              <a:rPr lang="en-US" sz="2400" dirty="0"/>
              <a:t>Analyze data in Amazon S3 using standard SQL</a:t>
            </a:r>
          </a:p>
          <a:p>
            <a:r>
              <a:rPr lang="en-US" sz="2400" dirty="0"/>
              <a:t>Athena is serverless:</a:t>
            </a:r>
          </a:p>
          <a:p>
            <a:pPr lvl="1"/>
            <a:r>
              <a:rPr lang="en-US" sz="2200" dirty="0"/>
              <a:t> No cluster setup is required</a:t>
            </a:r>
          </a:p>
          <a:p>
            <a:pPr lvl="1"/>
            <a:r>
              <a:rPr lang="en-US" sz="2200" dirty="0"/>
              <a:t> There is no infrastructure to manage, and </a:t>
            </a:r>
          </a:p>
          <a:p>
            <a:pPr lvl="1"/>
            <a:r>
              <a:rPr lang="en-US" sz="2200" dirty="0"/>
              <a:t> You pay only for the SQL queries that you run (Pay-per-Query)</a:t>
            </a:r>
          </a:p>
          <a:p>
            <a:r>
              <a:rPr lang="en-US" sz="2400" dirty="0"/>
              <a:t>Athena is easy to use:</a:t>
            </a:r>
          </a:p>
          <a:p>
            <a:pPr lvl="1"/>
            <a:r>
              <a:rPr lang="en-US" sz="2200" dirty="0"/>
              <a:t> Simply point to your data in Amazon S3, </a:t>
            </a:r>
          </a:p>
          <a:p>
            <a:pPr lvl="1"/>
            <a:r>
              <a:rPr lang="en-US" sz="2200" dirty="0"/>
              <a:t> Define the schema (create Table), and </a:t>
            </a:r>
          </a:p>
          <a:p>
            <a:pPr lvl="1"/>
            <a:r>
              <a:rPr lang="en-US" sz="2200" dirty="0"/>
              <a:t> Start querying Table by using standard SQL. </a:t>
            </a:r>
          </a:p>
          <a:p>
            <a:pPr lvl="1"/>
            <a:r>
              <a:rPr lang="en-US" sz="2200" dirty="0"/>
              <a:t> Most results are delivered within seconds. 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0086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18636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Partition by &lt;continent&gt; and &lt;country&gt;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0857"/>
            <a:ext cx="8053796" cy="3761866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 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FROM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continents2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WHERE continent = 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NorthAmerica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 AND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country = ‘USA’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NOTE: Only the following folder will be scanned for SQL analysis</a:t>
            </a:r>
          </a:p>
          <a:p>
            <a:pPr marL="0" indent="0" fontAlgn="base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&lt;data-root-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&gt;/&lt;continent=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NorthAmerica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&gt;/&lt;country=USA&gt;</a:t>
            </a:r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whole data will NOT be scanned.</a:t>
            </a:r>
          </a:p>
        </p:txBody>
      </p:sp>
    </p:spTree>
    <p:extLst>
      <p:ext uri="{BB962C8B-B14F-4D97-AF65-F5344CB8AC3E}">
        <p14:creationId xmlns:p14="http://schemas.microsoft.com/office/powerpoint/2010/main" val="458141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18636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Whole Data Analysis: all folders will be scanned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0857"/>
            <a:ext cx="8053796" cy="3761866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 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FROM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continents2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fontAlgn="base"/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NOTE: All the data folders will be scanned for SQL query/analysis since partitioning columns are not used by the WHERE clause</a:t>
            </a:r>
          </a:p>
          <a:p>
            <a:pPr fontAlgn="base"/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there is no SQL’s WHERE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caluse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 a query, the entire data set will be scanned.</a:t>
            </a:r>
          </a:p>
        </p:txBody>
      </p:sp>
    </p:spTree>
    <p:extLst>
      <p:ext uri="{BB962C8B-B14F-4D97-AF65-F5344CB8AC3E}">
        <p14:creationId xmlns:p14="http://schemas.microsoft.com/office/powerpoint/2010/main" val="1697196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DCB9-E143-494A-ABFD-63C451D2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Demo: </a:t>
            </a:r>
            <a:r>
              <a:rPr lang="en-US"/>
              <a:t>Amazon Athena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5BF9-F69E-6F45-B447-4CB7A7302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2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1413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Amazon Athena?</a:t>
            </a:r>
          </a:p>
        </p:txBody>
      </p:sp>
      <p:pic>
        <p:nvPicPr>
          <p:cNvPr id="7" name="Content Placeholder 6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C5DBF592-EEBD-DFB1-E8A5-102DFDE5C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9" y="687976"/>
            <a:ext cx="5826034" cy="4093029"/>
          </a:xfrm>
        </p:spPr>
      </p:pic>
    </p:spTree>
    <p:extLst>
      <p:ext uri="{BB962C8B-B14F-4D97-AF65-F5344CB8AC3E}">
        <p14:creationId xmlns:p14="http://schemas.microsoft.com/office/powerpoint/2010/main" val="92680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Athena Documentation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695"/>
            <a:ext cx="7886700" cy="3606028"/>
          </a:xfrm>
        </p:spPr>
        <p:txBody>
          <a:bodyPr/>
          <a:lstStyle/>
          <a:p>
            <a:r>
              <a:rPr lang="en-US" sz="2800" dirty="0"/>
              <a:t>User’s Guide</a:t>
            </a:r>
          </a:p>
          <a:p>
            <a:pPr lvl="1"/>
            <a:r>
              <a:rPr lang="en-US" sz="22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docs.aws.amazon.com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athena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/latest/ug/what-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is.html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r>
              <a:rPr lang="en-US" sz="2800" dirty="0"/>
              <a:t>API Reference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docs.aws.amazon.com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athena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/latest/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APIReference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Welcome.html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Athena -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695"/>
            <a:ext cx="7886700" cy="3606028"/>
          </a:xfrm>
        </p:spPr>
        <p:txBody>
          <a:bodyPr/>
          <a:lstStyle/>
          <a:p>
            <a:r>
              <a:rPr lang="en-US" sz="2800" dirty="0"/>
              <a:t>Serverless interactive SQL query service</a:t>
            </a:r>
          </a:p>
          <a:p>
            <a:r>
              <a:rPr lang="en-US" sz="2800" dirty="0"/>
              <a:t>Based on </a:t>
            </a:r>
            <a:r>
              <a:rPr lang="en-US" sz="2800" dirty="0" err="1"/>
              <a:t>PrestoDB</a:t>
            </a:r>
            <a:r>
              <a:rPr lang="en-US" sz="2800" dirty="0"/>
              <a:t> (Facebook) implementation</a:t>
            </a:r>
          </a:p>
          <a:p>
            <a:r>
              <a:rPr lang="en-US" sz="2800" dirty="0"/>
              <a:t>Works on data stored in S3</a:t>
            </a:r>
          </a:p>
          <a:p>
            <a:r>
              <a:rPr lang="en-US" sz="2800" dirty="0"/>
              <a:t>But is still quite 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Athena -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695"/>
            <a:ext cx="7886700" cy="3606028"/>
          </a:xfrm>
        </p:spPr>
        <p:txBody>
          <a:bodyPr>
            <a:normAutofit/>
          </a:bodyPr>
          <a:lstStyle/>
          <a:p>
            <a:r>
              <a:rPr lang="en-US" sz="2400" dirty="0"/>
              <a:t>Uses Apache Hive Data definition language (DDL)</a:t>
            </a:r>
          </a:p>
          <a:p>
            <a:r>
              <a:rPr lang="en-US" sz="2400" dirty="0"/>
              <a:t>Supports ANSI SQL</a:t>
            </a:r>
          </a:p>
          <a:p>
            <a:r>
              <a:rPr lang="en-US" sz="2400" dirty="0"/>
              <a:t>Pay by Query as you go model </a:t>
            </a:r>
          </a:p>
          <a:p>
            <a:r>
              <a:rPr lang="en-US" sz="2400" dirty="0"/>
              <a:t>Charges based on data scanned by the SQL query </a:t>
            </a:r>
          </a:p>
          <a:p>
            <a:r>
              <a:rPr lang="en-US" sz="2400" dirty="0"/>
              <a:t>5$ per TB of data scanned</a:t>
            </a:r>
          </a:p>
          <a:p>
            <a:r>
              <a:rPr lang="en-US" sz="2400" dirty="0"/>
              <a:t>No charge for creating tables</a:t>
            </a:r>
          </a:p>
          <a:p>
            <a:r>
              <a:rPr lang="en-US" sz="2400" dirty="0"/>
              <a:t>S3 costs are separate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Athena - Basics</a:t>
            </a:r>
          </a:p>
        </p:txBody>
      </p:sp>
      <p:pic>
        <p:nvPicPr>
          <p:cNvPr id="3" name="Content Placeholder 2" descr="Diagram&#10;&#10;Description automatically generated">
            <a:extLst>
              <a:ext uri="{FF2B5EF4-FFF2-40B4-BE49-F238E27FC236}">
                <a16:creationId xmlns:a16="http://schemas.microsoft.com/office/drawing/2014/main" id="{503320C4-805B-375A-0C19-D5177328C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451" y="1026694"/>
            <a:ext cx="5843452" cy="3083751"/>
          </a:xfrm>
        </p:spPr>
      </p:pic>
    </p:spTree>
    <p:extLst>
      <p:ext uri="{BB962C8B-B14F-4D97-AF65-F5344CB8AC3E}">
        <p14:creationId xmlns:p14="http://schemas.microsoft.com/office/powerpoint/2010/main" val="221015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Athena – Query Editor (for testing/debugging)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D9DA40B2-1BE7-B2F5-077B-FE3A6CCCB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305" y="1179513"/>
            <a:ext cx="7209390" cy="3452812"/>
          </a:xfrm>
        </p:spPr>
      </p:pic>
    </p:spTree>
    <p:extLst>
      <p:ext uri="{BB962C8B-B14F-4D97-AF65-F5344CB8AC3E}">
        <p14:creationId xmlns:p14="http://schemas.microsoft.com/office/powerpoint/2010/main" val="114299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5913</TotalTime>
  <Words>1581</Words>
  <Application>Microsoft Macintosh PowerPoint</Application>
  <PresentationFormat>On-screen Show (16:9)</PresentationFormat>
  <Paragraphs>220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Courier</vt:lpstr>
      <vt:lpstr>Courier New</vt:lpstr>
      <vt:lpstr>Franklin Gothic Medium Cond</vt:lpstr>
      <vt:lpstr>Helvetica Light</vt:lpstr>
      <vt:lpstr>Wingdings</vt:lpstr>
      <vt:lpstr>Office Theme</vt:lpstr>
      <vt:lpstr>Introduction to Amazon Athena</vt:lpstr>
      <vt:lpstr>What is Amazon Athena?</vt:lpstr>
      <vt:lpstr>What is Amazon Athena?</vt:lpstr>
      <vt:lpstr>What is Amazon Athena?</vt:lpstr>
      <vt:lpstr>Athena Documentation</vt:lpstr>
      <vt:lpstr>Athena - Basics</vt:lpstr>
      <vt:lpstr>Athena - Basics</vt:lpstr>
      <vt:lpstr>Athena - Basics</vt:lpstr>
      <vt:lpstr>Athena – Query Editor (for testing/debugging)</vt:lpstr>
      <vt:lpstr>Athena Concepts</vt:lpstr>
      <vt:lpstr>Athena Concepts</vt:lpstr>
      <vt:lpstr>Athena API</vt:lpstr>
      <vt:lpstr>Athena Limitations</vt:lpstr>
      <vt:lpstr>Athena Use Cases</vt:lpstr>
      <vt:lpstr>Athena Use Cases</vt:lpstr>
      <vt:lpstr>Athena Use Cases</vt:lpstr>
      <vt:lpstr>Athena Use Cases</vt:lpstr>
      <vt:lpstr>Optimization Techniques for Athena</vt:lpstr>
      <vt:lpstr>1. Partition data  2. Then Analyze slice of a data rather than the whole data</vt:lpstr>
      <vt:lpstr>Partition data Then Analyze slice of a data: Steps?</vt:lpstr>
      <vt:lpstr>Analyze slice of a data rather than the whole data</vt:lpstr>
      <vt:lpstr>Analyze slice of data:  sample data</vt:lpstr>
      <vt:lpstr>Analyze slice of data:  Partition by &lt;continent&gt;</vt:lpstr>
      <vt:lpstr>Analyze slice of data:  Partition by &lt;continent&gt;: PySpark</vt:lpstr>
      <vt:lpstr>Analyze slice of data:  Create Table</vt:lpstr>
      <vt:lpstr>Analyze slice of data:  Partition by &lt;continent&gt;</vt:lpstr>
      <vt:lpstr>Partition by &lt;continent&gt; and &lt;country&gt;</vt:lpstr>
      <vt:lpstr>Partition by &lt;continent&gt; and &lt;country&gt; : PySpark</vt:lpstr>
      <vt:lpstr>Analyze slice of data:  Create Table</vt:lpstr>
      <vt:lpstr>Partition by &lt;continent&gt; and &lt;country&gt;</vt:lpstr>
      <vt:lpstr>Whole Data Analysis: all folders will be scanned</vt:lpstr>
      <vt:lpstr>Live Demo: Amazon Athena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Dictor</dc:creator>
  <cp:lastModifiedBy>Parsian, Mahmoud</cp:lastModifiedBy>
  <cp:revision>53</cp:revision>
  <dcterms:created xsi:type="dcterms:W3CDTF">2019-11-25T23:29:35Z</dcterms:created>
  <dcterms:modified xsi:type="dcterms:W3CDTF">2022-07-08T18:50:45Z</dcterms:modified>
</cp:coreProperties>
</file>