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64" r:id="rId3"/>
    <p:sldId id="267" r:id="rId4"/>
    <p:sldId id="276" r:id="rId5"/>
    <p:sldId id="263" r:id="rId6"/>
    <p:sldId id="277" r:id="rId7"/>
    <p:sldId id="27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8" r:id="rId18"/>
    <p:sldId id="309" r:id="rId19"/>
    <p:sldId id="299" r:id="rId20"/>
    <p:sldId id="300" r:id="rId21"/>
    <p:sldId id="301" r:id="rId22"/>
    <p:sldId id="302" r:id="rId23"/>
    <p:sldId id="303" r:id="rId24"/>
    <p:sldId id="304" r:id="rId25"/>
    <p:sldId id="310" r:id="rId26"/>
    <p:sldId id="305" r:id="rId27"/>
    <p:sldId id="307" r:id="rId28"/>
    <p:sldId id="306" r:id="rId29"/>
    <p:sldId id="311" r:id="rId30"/>
    <p:sldId id="31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ahmoudparsian/big-data-mapreduce-course/master/data/csv/continents_countries_temp.csv" TargetMode="External"/><Relationship Id="rId2" Type="http://schemas.openxmlformats.org/officeDocument/2006/relationships/hyperlink" Target="https://github.com/mahmoudparsian/big-data-mapreduce-course/blob/master/data/csv/continents_countries_temp.csv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ahmoudparsian/big-data-mapreduce-course/master/data/csv/continents_countries_temp.csv" TargetMode="External"/><Relationship Id="rId2" Type="http://schemas.openxmlformats.org/officeDocument/2006/relationships/hyperlink" Target="https://github.com/mahmoudparsian/big-data-mapreduce-course/blob/master/data/csv/continents_countries_temp.csv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132115"/>
            <a:ext cx="6858000" cy="1439636"/>
          </a:xfrm>
        </p:spPr>
        <p:txBody>
          <a:bodyPr>
            <a:normAutofit/>
          </a:bodyPr>
          <a:lstStyle/>
          <a:p>
            <a:r>
              <a:rPr lang="en-US" dirty="0"/>
              <a:t>Amazon Athena:</a:t>
            </a:r>
            <a:br>
              <a:rPr lang="en-US" dirty="0"/>
            </a:br>
            <a:r>
              <a:rPr lang="en-US" dirty="0"/>
              <a:t>Data Partitioning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3155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(using PySpark)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create an instance of a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object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pyspark.sql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spark =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SparkSession.builder.getOrCreate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your input in S3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s3_input_path= 's3://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/INPUT/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continents_countries_temp.csv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’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create a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from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spark.read.format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("csv")\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.option("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header","true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.option("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inferSchema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", "true")\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.load(s3_input_path)</a:t>
            </a:r>
          </a:p>
        </p:txBody>
      </p:sp>
    </p:spTree>
    <p:extLst>
      <p:ext uri="{BB962C8B-B14F-4D97-AF65-F5344CB8AC3E}">
        <p14:creationId xmlns:p14="http://schemas.microsoft.com/office/powerpoint/2010/main" val="15980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 and examine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(5)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continent|country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city|temperature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71|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74|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64|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Africa|Algeria|Banta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      81|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Africa|Algeria|Banta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      64|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only showing top 5 rows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and examine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df.printSchema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root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continent: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country: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city: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temperature: integer (nullable = true)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df.count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74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748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3. Understand your SQL queries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/>
              <a:t>The goal is to optimize queries such as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</a:rPr>
              <a:t>SELECT avg(</a:t>
            </a:r>
            <a:r>
              <a:rPr lang="en-US" sz="2800" dirty="0">
                <a:latin typeface="Courier" pitchFamily="2" charset="0"/>
                <a:cs typeface="Courier New" panose="02070309020205020404" pitchFamily="49" charset="0"/>
              </a:rPr>
              <a:t>temperature) </a:t>
            </a:r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</a:rPr>
              <a:t>    FROM </a:t>
            </a:r>
            <a:r>
              <a:rPr lang="en-US" sz="2800" dirty="0">
                <a:latin typeface="Courier" pitchFamily="2" charset="0"/>
              </a:rPr>
              <a:t>continents</a:t>
            </a:r>
            <a:endParaRPr lang="en-US" sz="26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       WHERE continent = ‘Asia`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/>
              <a:t>Therefore,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column becomes a candidate for partitioning</a:t>
            </a:r>
          </a:p>
        </p:txBody>
      </p:sp>
    </p:spTree>
    <p:extLst>
      <p:ext uri="{BB962C8B-B14F-4D97-AF65-F5344CB8AC3E}">
        <p14:creationId xmlns:p14="http://schemas.microsoft.com/office/powerpoint/2010/main" val="2502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4. Identify Partitioned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/>
              <a:t>Based on desired SQL queries, therefore,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column becomes a candidate for partitioning</a:t>
            </a:r>
          </a:p>
        </p:txBody>
      </p:sp>
    </p:spTree>
    <p:extLst>
      <p:ext uri="{BB962C8B-B14F-4D97-AF65-F5344CB8AC3E}">
        <p14:creationId xmlns:p14="http://schemas.microsoft.com/office/powerpoint/2010/main" val="418930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41"/>
            <a:ext cx="7886700" cy="940525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5. Using PySpark, Partition DF by the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continent </a:t>
            </a:r>
            <a:r>
              <a:rPr lang="en-US" sz="1800" dirty="0"/>
              <a:t>column</a:t>
            </a:r>
            <a:br>
              <a:rPr lang="en-US" sz="1800" dirty="0"/>
            </a:br>
            <a:r>
              <a:rPr lang="en-US" sz="1800" dirty="0"/>
              <a:t>6. Using PySpark, Save Partitioned DF into S3 (partitioned by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1800" dirty="0"/>
              <a:t>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output path in S3</a:t>
            </a:r>
          </a:p>
          <a:p>
            <a:pPr marL="0" indent="0" fontAlgn="base">
              <a:buNone/>
            </a:pP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= "s3://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/OUTPUT/continents/"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partition by continent and save into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df.repartition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write.mode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("append")\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partitionBy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.parquet(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# NOTE: There will be a separate folder under &lt;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&gt; per continent</a:t>
            </a:r>
          </a:p>
        </p:txBody>
      </p:sp>
    </p:spTree>
    <p:extLst>
      <p:ext uri="{BB962C8B-B14F-4D97-AF65-F5344CB8AC3E}">
        <p14:creationId xmlns:p14="http://schemas.microsoft.com/office/powerpoint/2010/main" val="4112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 Create your Table (as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1800" dirty="0"/>
              <a:t>) pointing to S3 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First, examine your S3 data:</a:t>
            </a:r>
          </a:p>
          <a:p>
            <a:pPr marL="0" indent="0" fontAlgn="base">
              <a:buNone/>
            </a:pPr>
            <a:r>
              <a:rPr lang="en-US" sz="1600" b="1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aws</a:t>
            </a:r>
            <a:r>
              <a:rPr lang="en-US" sz="1600" b="1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s3 ls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/OUTPUT/continents/ --recursive</a:t>
            </a:r>
            <a:endParaRPr lang="en-US" sz="1600" b="1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/OUTPUT/continents/continent=Asia/…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NorthAmerica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SouthAmerica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573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 Create your Table (as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1800" dirty="0"/>
              <a:t>) pointing to S3, examine output directories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CREATE EXTERNAL TABLE `continents`(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`country`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`city`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PARTITIONED BY 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`continent` string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STORED AS PARQUET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LOCATION ‘s3://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/OUTPUT/continents/’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tblproperties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parquet.compress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"="SNAPPY");</a:t>
            </a:r>
          </a:p>
        </p:txBody>
      </p:sp>
    </p:spTree>
    <p:extLst>
      <p:ext uri="{BB962C8B-B14F-4D97-AF65-F5344CB8AC3E}">
        <p14:creationId xmlns:p14="http://schemas.microsoft.com/office/powerpoint/2010/main" val="350671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7.1 Created Output Directories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There will be one folder per continent:</a:t>
            </a:r>
          </a:p>
          <a:p>
            <a:pPr marL="0" indent="0" fontAlgn="base">
              <a:buNone/>
            </a:pPr>
            <a:r>
              <a:rPr 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$# Examine S3 folders:</a:t>
            </a:r>
          </a:p>
          <a:p>
            <a:pPr marL="0" indent="0" fontAlgn="base">
              <a:buNone/>
            </a:pP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aws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 s3 ls s3://</a:t>
            </a:r>
            <a:r>
              <a:rPr lang="en-US" sz="1400" dirty="0" err="1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/OUTPUT/continents/  --recursive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/OUTPUT/continents/continent=Asia/part1.parquet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NorthAmerica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/OUTPUT/continents/continent=Africa/part1.parquet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/OUTPUT/continents/continent=Europe/part1.parquet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/OUTPUT/continents/continent=Oceania/part1.parquet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SouthAmerica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/part1.parquet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8. Load Partitions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Format: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&lt;table-name&gt;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continents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command will load all partitions for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table.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MSCK = metastore consistency check</a:t>
            </a: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Serverless interactive SQL query service</a:t>
            </a:r>
          </a:p>
          <a:p>
            <a:pPr lvl="1"/>
            <a:r>
              <a:rPr lang="en-US" sz="2600" dirty="0"/>
              <a:t> No need to set up a cluster</a:t>
            </a:r>
          </a:p>
          <a:p>
            <a:pPr lvl="1"/>
            <a:r>
              <a:rPr lang="en-US" sz="2600" dirty="0"/>
              <a:t> No Need to admin a cluster</a:t>
            </a:r>
          </a:p>
          <a:p>
            <a:pPr lvl="1"/>
            <a:r>
              <a:rPr lang="en-US" sz="2600" dirty="0"/>
              <a:t> Just use the serverless service </a:t>
            </a:r>
          </a:p>
          <a:p>
            <a:r>
              <a:rPr lang="en-US" sz="2800" dirty="0"/>
              <a:t>Based on </a:t>
            </a:r>
            <a:r>
              <a:rPr lang="en-US" sz="2800" dirty="0" err="1"/>
              <a:t>PrestoDB</a:t>
            </a:r>
            <a:r>
              <a:rPr lang="en-US" sz="2800" dirty="0"/>
              <a:t> (Facebook) implementation</a:t>
            </a:r>
          </a:p>
          <a:p>
            <a:r>
              <a:rPr lang="en-US" sz="2800" dirty="0"/>
              <a:t>Works on data stored in S3</a:t>
            </a:r>
          </a:p>
          <a:p>
            <a:r>
              <a:rPr lang="en-US" sz="2800" dirty="0"/>
              <a:t>It is still quite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Complete Example:  9. Query your data by SQL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continent = ‘Asia’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data in only one folder (since “continent” is a partitioned column):</a:t>
            </a:r>
          </a:p>
          <a:p>
            <a:pPr marL="342900" lvl="1" indent="0" fontAlgn="base">
              <a:buNone/>
            </a:pPr>
            <a:r>
              <a:rPr lang="en-US" sz="19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9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9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/OUTPUT/continents</a:t>
            </a:r>
            <a:r>
              <a:rPr lang="en-US" sz="1900" dirty="0">
                <a:highlight>
                  <a:srgbClr val="FFFF00"/>
                </a:highlight>
                <a:latin typeface="Courier" pitchFamily="2" charset="0"/>
              </a:rPr>
              <a:t>/continent=Asia/</a:t>
            </a:r>
          </a:p>
        </p:txBody>
      </p:sp>
    </p:spTree>
    <p:extLst>
      <p:ext uri="{BB962C8B-B14F-4D97-AF65-F5344CB8AC3E}">
        <p14:creationId xmlns:p14="http://schemas.microsoft.com/office/powerpoint/2010/main" val="6145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Complete Example:  9. Query your data by SQL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country = ‘USA’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ALL of data in ALL folders (no optimization is applied): since “country” is NOT a partitioned column.</a:t>
            </a:r>
          </a:p>
        </p:txBody>
      </p:sp>
    </p:spTree>
    <p:extLst>
      <p:ext uri="{BB962C8B-B14F-4D97-AF65-F5344CB8AC3E}">
        <p14:creationId xmlns:p14="http://schemas.microsoft.com/office/powerpoint/2010/main" val="33737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Multiple Columns in Partitioning Data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Let’s partition our data by 2 columns: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Continent</a:t>
            </a:r>
            <a:r>
              <a:rPr lang="en-US" sz="2400" dirty="0">
                <a:latin typeface="Courier" pitchFamily="2" charset="0"/>
              </a:rPr>
              <a:t>, and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Country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What has to happen to accomplish this partitioning?</a:t>
            </a:r>
          </a:p>
        </p:txBody>
      </p:sp>
    </p:spTree>
    <p:extLst>
      <p:ext uri="{BB962C8B-B14F-4D97-AF65-F5344CB8AC3E}">
        <p14:creationId xmlns:p14="http://schemas.microsoft.com/office/powerpoint/2010/main" val="358714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Multiple Columns in Partitioning Data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Let’s partition our data by 2 columns: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Continent</a:t>
            </a:r>
            <a:r>
              <a:rPr lang="en-US" sz="2400" dirty="0">
                <a:latin typeface="Courier" pitchFamily="2" charset="0"/>
              </a:rPr>
              <a:t>, and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Country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What has to happen to accomplish this partitioning by 2 columns?</a:t>
            </a:r>
          </a:p>
        </p:txBody>
      </p:sp>
    </p:spTree>
    <p:extLst>
      <p:ext uri="{BB962C8B-B14F-4D97-AF65-F5344CB8AC3E}">
        <p14:creationId xmlns:p14="http://schemas.microsoft.com/office/powerpoint/2010/main" val="181566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522516"/>
          </a:xfrm>
        </p:spPr>
        <p:txBody>
          <a:bodyPr>
            <a:noAutofit/>
          </a:bodyPr>
          <a:lstStyle/>
          <a:p>
            <a:pPr fontAlgn="base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Partition by 2 columns: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country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8"/>
            <a:ext cx="7886700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output path in S3</a:t>
            </a:r>
          </a:p>
          <a:p>
            <a:pPr marL="0" indent="0" fontAlgn="base">
              <a:buNone/>
            </a:pP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= "s3://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/"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partition by 2 columns and save into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df.repartition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("continent”, “country”)\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write.mode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("append")\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partitionBy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("continent”, “country”)\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.parquet(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522516"/>
          </a:xfrm>
        </p:spPr>
        <p:txBody>
          <a:bodyPr>
            <a:noAutofit/>
          </a:bodyPr>
          <a:lstStyle/>
          <a:p>
            <a:pPr fontAlgn="base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Partition by 2 columns: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country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8"/>
            <a:ext cx="7886700" cy="37618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Output directories:</a:t>
            </a: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There will be a separate folders per country under each continent </a:t>
            </a: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/continent=Asia/country=China/part1.parquet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/continent=Asia/country=India/part1.parquet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…</a:t>
            </a: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Create your Table with 2 partitions: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 and country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CREATE EXTERNAL TABLE `continents22`(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`city`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PARTITIONED BY 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`continent`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`country` string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STORED AS PARQUET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LOCATION ‘s3://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/’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tblproperties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parquet.compress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"="SNAPPY");</a:t>
            </a:r>
          </a:p>
        </p:txBody>
      </p:sp>
    </p:spTree>
    <p:extLst>
      <p:ext uri="{BB962C8B-B14F-4D97-AF65-F5344CB8AC3E}">
        <p14:creationId xmlns:p14="http://schemas.microsoft.com/office/powerpoint/2010/main" val="391353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478971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r>
              <a:rPr lang="en-US" sz="1800" dirty="0"/>
              <a:t>Load Partitions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Format: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&lt;table-name&gt;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continents22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command will load all partitions for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table.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MSCK = metastore consistency check</a:t>
            </a: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Optimized Query by SQL: use 2 partitioned columns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continents22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continent = ‘Asia’  AND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      country = ‘India’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data in only one folder (since “continent” and “country” are partitioned columns):</a:t>
            </a:r>
          </a:p>
          <a:p>
            <a:pPr marL="342900" lvl="1" indent="0" fontAlgn="base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/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continent=Asia/country=India/part1.parquet</a:t>
            </a:r>
          </a:p>
        </p:txBody>
      </p:sp>
    </p:spTree>
    <p:extLst>
      <p:ext uri="{BB962C8B-B14F-4D97-AF65-F5344CB8AC3E}">
        <p14:creationId xmlns:p14="http://schemas.microsoft.com/office/powerpoint/2010/main" val="219468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985259"/>
          </a:xfrm>
        </p:spPr>
        <p:txBody>
          <a:bodyPr>
            <a:normAutofit fontScale="77500" lnSpcReduction="20000"/>
          </a:bodyPr>
          <a:lstStyle/>
          <a:p>
            <a:pPr marL="514350" indent="-51435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You need to understand your data 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the columns are atomic and not composed of atomic attributes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Date (as MM-DD-YYYY) data type is not a good candidate: break this into 3 atomic columns: Year (YYYY), Month: MM, and Day (DD)</a:t>
            </a:r>
            <a:endParaRPr lang="en-US" sz="2600" dirty="0">
              <a:solidFill>
                <a:srgbClr val="0070C0"/>
              </a:solidFill>
              <a:latin typeface="+mn-lt"/>
            </a:endParaRPr>
          </a:p>
          <a:p>
            <a:pPr marL="514350" indent="-51435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List and understand your SQL queries before partitioning by desired columns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partitioning columns satisfies 80+% of your queries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For other 20% of queries, you may define other tables</a:t>
            </a:r>
          </a:p>
          <a:p>
            <a:pPr marL="457200" indent="-45720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By Studying your SQL query requirements, you should identify partitioned columns (which columns are used in the SQL’s WHERE clause?)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that partitioned columns are atomic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Avoid composite data types for partitioned columns</a:t>
            </a:r>
          </a:p>
        </p:txBody>
      </p:sp>
    </p:spTree>
    <p:extLst>
      <p:ext uri="{BB962C8B-B14F-4D97-AF65-F5344CB8AC3E}">
        <p14:creationId xmlns:p14="http://schemas.microsoft.com/office/powerpoint/2010/main" val="18736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503320C4-805B-375A-0C19-D517732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209574"/>
            <a:ext cx="5843452" cy="3083751"/>
          </a:xfrm>
        </p:spPr>
      </p:pic>
    </p:spTree>
    <p:extLst>
      <p:ext uri="{BB962C8B-B14F-4D97-AF65-F5344CB8AC3E}">
        <p14:creationId xmlns:p14="http://schemas.microsoft.com/office/powerpoint/2010/main" val="221015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Summary, continued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4. Using PySpark, partition your data/</a:t>
            </a:r>
            <a:r>
              <a:rPr lang="en-US" sz="2600" dirty="0" err="1">
                <a:solidFill>
                  <a:srgbClr val="0070C0"/>
                </a:solidFill>
                <a:latin typeface="+mn-lt"/>
              </a:rPr>
              <a:t>DataFrame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 for identified/selected partitioned columns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5. Proper partitioning help you to analyze slice (fraction) of data rather than the whole data: this makes your SQL queries to run faster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6. Avoid scanning the whole table if your table is too big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– Query Editor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9DA40B2-1BE7-B2F5-077B-FE3A6CCC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05" y="1179513"/>
            <a:ext cx="7209390" cy="3452812"/>
          </a:xfrm>
        </p:spPr>
      </p:pic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Database: set of tables</a:t>
            </a:r>
          </a:p>
          <a:p>
            <a:r>
              <a:rPr lang="en-US" sz="2800" dirty="0"/>
              <a:t>Tables - Metadata that describes your data</a:t>
            </a:r>
          </a:p>
          <a:p>
            <a:pPr lvl="1"/>
            <a:r>
              <a:rPr lang="en-US" sz="2600" dirty="0"/>
              <a:t> Similar to traditional database tables.</a:t>
            </a:r>
          </a:p>
          <a:p>
            <a:r>
              <a:rPr lang="en-US" sz="2800" dirty="0"/>
              <a:t>Tables are like views: For example,  You can delete table definitions without impacting the underlying S3 data</a:t>
            </a:r>
          </a:p>
          <a:p>
            <a:r>
              <a:rPr lang="en-US" sz="2800" dirty="0"/>
              <a:t>Table deletion: does not delete actual data in 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251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Optimization Techniques for Athena: Partitioning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386636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Physical Partitioning your data in S3</a:t>
            </a:r>
          </a:p>
          <a:p>
            <a:pPr lvl="1" fontAlgn="base"/>
            <a:r>
              <a:rPr lang="en-US" sz="2400" dirty="0"/>
              <a:t> </a:t>
            </a:r>
            <a:r>
              <a:rPr lang="en-US" sz="2400" u="sng" dirty="0">
                <a:highlight>
                  <a:srgbClr val="FFFF00"/>
                </a:highlight>
              </a:rPr>
              <a:t>Analyze slice of a data</a:t>
            </a:r>
            <a:r>
              <a:rPr lang="en-US" sz="2400" dirty="0">
                <a:highlight>
                  <a:srgbClr val="FFFF00"/>
                </a:highlight>
              </a:rPr>
              <a:t> rather than </a:t>
            </a:r>
            <a:r>
              <a:rPr lang="en-US" sz="2400" u="sng" dirty="0">
                <a:highlight>
                  <a:srgbClr val="FFFF00"/>
                </a:highlight>
              </a:rPr>
              <a:t>the whole data</a:t>
            </a:r>
          </a:p>
          <a:p>
            <a:pPr fontAlgn="base"/>
            <a:r>
              <a:rPr lang="en-US" sz="2400" dirty="0"/>
              <a:t>Using data compression techniques</a:t>
            </a:r>
          </a:p>
          <a:p>
            <a:pPr fontAlgn="base"/>
            <a:r>
              <a:rPr lang="en-US" sz="2400" dirty="0"/>
              <a:t>Optimize JOIN conditions in queries</a:t>
            </a:r>
          </a:p>
          <a:p>
            <a:pPr fontAlgn="base"/>
            <a:r>
              <a:rPr lang="en-US" sz="2400" dirty="0"/>
              <a:t>Use partitioned columns in your SQL query: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FROM Table-name</a:t>
            </a:r>
          </a:p>
          <a:p>
            <a:pPr marL="0" indent="0" fontAlgn="base">
              <a:buNone/>
            </a:pP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WHERE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partitioned-column-name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 = ‘some-value’</a:t>
            </a:r>
            <a:endParaRPr lang="en-US" sz="22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1516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1. Physically Partition data based on column(s)</a:t>
            </a:r>
            <a:br>
              <a:rPr lang="en-US" sz="2400" dirty="0"/>
            </a:br>
            <a:r>
              <a:rPr lang="en-US" sz="2400" dirty="0"/>
              <a:t>2. Then 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5360"/>
            <a:ext cx="7886700" cy="389429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/>
              <a:t>Partitioning your data in S3 using PySpark</a:t>
            </a:r>
          </a:p>
          <a:p>
            <a:pPr lvl="1" fontAlgn="base"/>
            <a:r>
              <a:rPr lang="en-US" sz="2400" dirty="0"/>
              <a:t> Then, Analyze slice of a data rather than the whole data</a:t>
            </a:r>
          </a:p>
          <a:p>
            <a:pPr fontAlgn="base"/>
            <a:r>
              <a:rPr lang="en-US" sz="2600" dirty="0"/>
              <a:t>For example, you might partition data by a columns as:</a:t>
            </a:r>
          </a:p>
          <a:p>
            <a:pPr lvl="1" fontAlgn="base"/>
            <a:r>
              <a:rPr lang="en-US" sz="2400" dirty="0"/>
              <a:t> state (AZ, CA, MI, NY, IA, OH, …)</a:t>
            </a:r>
          </a:p>
          <a:p>
            <a:pPr lvl="1" fontAlgn="base"/>
            <a:r>
              <a:rPr lang="en-US" sz="2400" dirty="0"/>
              <a:t> age-group (0-9, 10-19, 20-29, …)</a:t>
            </a:r>
          </a:p>
          <a:p>
            <a:pPr lvl="1" fontAlgn="base"/>
            <a:r>
              <a:rPr lang="en-US" sz="2400" dirty="0"/>
              <a:t> genomic-chromosome (chr1, chr2, chr3, …)</a:t>
            </a:r>
          </a:p>
          <a:p>
            <a:pPr lvl="1" fontAlgn="base"/>
            <a:r>
              <a:rPr lang="en-US" sz="2400" dirty="0"/>
              <a:t> continent (</a:t>
            </a:r>
            <a:r>
              <a:rPr lang="en-US" sz="2400" dirty="0" err="1"/>
              <a:t>North_America</a:t>
            </a:r>
            <a:r>
              <a:rPr lang="en-US" sz="2400" dirty="0"/>
              <a:t>, </a:t>
            </a:r>
            <a:r>
              <a:rPr lang="en-US" sz="2400" dirty="0" err="1"/>
              <a:t>South_America</a:t>
            </a:r>
            <a:r>
              <a:rPr lang="en-US" sz="2400" dirty="0"/>
              <a:t>, Asia, …)</a:t>
            </a:r>
          </a:p>
          <a:p>
            <a:pPr lvl="1" fontAlgn="base"/>
            <a:r>
              <a:rPr lang="en-US" sz="2400" dirty="0"/>
              <a:t> country (USA, CANADA, INDIA, …)</a:t>
            </a:r>
          </a:p>
          <a:p>
            <a:pPr lvl="1" fontAlgn="base"/>
            <a:r>
              <a:rPr lang="en-US" sz="2400" dirty="0"/>
              <a:t> country and state</a:t>
            </a:r>
          </a:p>
          <a:p>
            <a:pPr lvl="1" fontAlgn="base"/>
            <a:r>
              <a:rPr lang="en-US" sz="2400" dirty="0"/>
              <a:t> Year (2000, 2001, 2002, …)</a:t>
            </a:r>
          </a:p>
          <a:p>
            <a:pPr lvl="1" fontAlgn="base"/>
            <a:r>
              <a:rPr lang="en-US" sz="2400" dirty="0"/>
              <a:t> </a:t>
            </a:r>
            <a:r>
              <a:rPr lang="en-US" sz="2400" dirty="0" err="1"/>
              <a:t>Customer_ID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from Beginning to an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1. Data: </a:t>
            </a:r>
          </a:p>
          <a:p>
            <a:pPr lvl="1" fontAlgn="base"/>
            <a:r>
              <a:rPr lang="en-US" sz="2200" dirty="0">
                <a:hlinkClick r:id="rId2"/>
              </a:rPr>
              <a:t>Data in Table Format</a:t>
            </a:r>
            <a:r>
              <a:rPr lang="en-US" sz="2200" dirty="0"/>
              <a:t> (URL)</a:t>
            </a:r>
          </a:p>
          <a:p>
            <a:pPr lvl="1" fontAlgn="base"/>
            <a:r>
              <a:rPr lang="en-US" sz="2200" dirty="0">
                <a:hlinkClick r:id="rId3"/>
              </a:rPr>
              <a:t>Data in Text format</a:t>
            </a:r>
            <a:r>
              <a:rPr lang="en-US" sz="2200" dirty="0"/>
              <a:t> (URL)</a:t>
            </a:r>
          </a:p>
          <a:p>
            <a:pPr marL="0" indent="0" fontAlgn="base">
              <a:buNone/>
            </a:pPr>
            <a:r>
              <a:rPr lang="en-US" sz="2400" dirty="0"/>
              <a:t>2. Create 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DF(</a:t>
            </a:r>
            <a:r>
              <a:rPr lang="en-US" sz="2400" dirty="0"/>
              <a:t>continent, country, city, temperature)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600" dirty="0"/>
              <a:t>3. Understand your SQL queries where you will use the SQL’s  </a:t>
            </a:r>
          </a:p>
          <a:p>
            <a:pPr marL="0" indent="0" fontAlgn="base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WHERE continent = ‘</a:t>
            </a:r>
            <a:r>
              <a:rPr lang="en-US" sz="2600" dirty="0" err="1">
                <a:latin typeface="Courier" pitchFamily="2" charset="0"/>
                <a:cs typeface="Courier New" panose="02070309020205020404" pitchFamily="49" charset="0"/>
              </a:rPr>
              <a:t>Asis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`</a:t>
            </a:r>
          </a:p>
          <a:p>
            <a:pPr marL="0" indent="0" fontAlgn="base">
              <a:buNone/>
            </a:pPr>
            <a:r>
              <a:rPr lang="en-US" sz="2600" dirty="0"/>
              <a:t>4. Then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becomes a candidate for partitioning</a:t>
            </a:r>
          </a:p>
          <a:p>
            <a:pPr marL="0" indent="0" fontAlgn="base">
              <a:buNone/>
            </a:pPr>
            <a:r>
              <a:rPr lang="en-US" sz="2600" dirty="0"/>
              <a:t>5. Using PySpark, Partition DF by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 </a:t>
            </a:r>
            <a:r>
              <a:rPr lang="en-US" sz="2600" dirty="0"/>
              <a:t>column</a:t>
            </a:r>
          </a:p>
          <a:p>
            <a:pPr marL="0" indent="0" fontAlgn="base">
              <a:buNone/>
            </a:pPr>
            <a:r>
              <a:rPr lang="en-US" sz="2600" dirty="0"/>
              <a:t>6. Using PySpark, Save Partitioned DF into S3 (partitioned by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)</a:t>
            </a:r>
          </a:p>
          <a:p>
            <a:pPr marL="0" indent="0" fontAlgn="base">
              <a:buNone/>
            </a:pPr>
            <a:r>
              <a:rPr lang="en-US" sz="2600" dirty="0"/>
              <a:t>7. Create your Table (as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600" dirty="0"/>
              <a:t>) pointing to S3 </a:t>
            </a:r>
          </a:p>
          <a:p>
            <a:pPr marL="0" indent="0" fontAlgn="base">
              <a:buNone/>
            </a:pPr>
            <a:r>
              <a:rPr lang="en-US" sz="2600" dirty="0"/>
              <a:t>8. Load Partitions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only adds partitions to metadata</a:t>
            </a:r>
          </a:p>
          <a:p>
            <a:pPr marL="0" indent="0" fontAlgn="base">
              <a:buNone/>
            </a:pPr>
            <a:r>
              <a:rPr lang="en-US" sz="2600" dirty="0"/>
              <a:t>9. 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SELECT …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     WHERE continent = ‘Asia’</a:t>
            </a:r>
          </a:p>
        </p:txBody>
      </p:sp>
    </p:spTree>
    <p:extLst>
      <p:ext uri="{BB962C8B-B14F-4D97-AF65-F5344CB8AC3E}">
        <p14:creationId xmlns:p14="http://schemas.microsoft.com/office/powerpoint/2010/main" val="142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79299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1.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3144"/>
            <a:ext cx="7886700" cy="421651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</a:rPr>
              <a:t>1. Data: </a:t>
            </a:r>
          </a:p>
          <a:p>
            <a:pPr lvl="1" fontAlgn="base"/>
            <a:r>
              <a:rPr lang="en-US" sz="2200" dirty="0">
                <a:hlinkClick r:id="rId2"/>
              </a:rPr>
              <a:t>Data in Table Format</a:t>
            </a:r>
            <a:r>
              <a:rPr lang="en-US" sz="2200" dirty="0"/>
              <a:t> (</a:t>
            </a:r>
            <a:r>
              <a:rPr lang="en-US" sz="2000" dirty="0" err="1">
                <a:latin typeface="Courier" pitchFamily="2" charset="0"/>
              </a:rPr>
              <a:t>continents_countries_temp.csv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200" dirty="0"/>
          </a:p>
          <a:p>
            <a:pPr lvl="1" fontAlgn="base"/>
            <a:r>
              <a:rPr lang="en-US" sz="2200" dirty="0">
                <a:hlinkClick r:id="rId3"/>
              </a:rPr>
              <a:t>Data in Text format</a:t>
            </a:r>
            <a:r>
              <a:rPr lang="en-US" sz="2200" dirty="0"/>
              <a:t> (</a:t>
            </a:r>
            <a:r>
              <a:rPr lang="en-US" sz="2000" dirty="0" err="1">
                <a:latin typeface="Courier" pitchFamily="2" charset="0"/>
              </a:rPr>
              <a:t>continents_countries_temp.csv</a:t>
            </a:r>
            <a:r>
              <a:rPr lang="en-US" sz="2200" dirty="0"/>
              <a:t>)</a:t>
            </a:r>
          </a:p>
          <a:p>
            <a:pPr lvl="1" fontAlgn="base"/>
            <a:r>
              <a:rPr lang="en-US" sz="2200" b="1" dirty="0">
                <a:highlight>
                  <a:srgbClr val="C0C0C0"/>
                </a:highlight>
              </a:rPr>
              <a:t>Download Data in Text Format and save it as file </a:t>
            </a:r>
            <a:r>
              <a:rPr lang="en-US" sz="2400" dirty="0" err="1">
                <a:highlight>
                  <a:srgbClr val="C0C0C0"/>
                </a:highlight>
                <a:latin typeface="Courier" pitchFamily="2" charset="0"/>
              </a:rPr>
              <a:t>continents_countries_temp.csv</a:t>
            </a:r>
            <a:endParaRPr lang="en-US" sz="2400" dirty="0">
              <a:highlight>
                <a:srgbClr val="C0C0C0"/>
              </a:highlight>
              <a:latin typeface="Courier" pitchFamily="2" charset="0"/>
            </a:endParaRPr>
          </a:p>
          <a:p>
            <a:pPr marL="342900" lvl="1" indent="0" fontAlgn="base">
              <a:buNone/>
            </a:pPr>
            <a:endParaRPr lang="en-US" sz="2200" b="1" dirty="0"/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</a:rPr>
              <a:t>2. Sample records: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$ cat </a:t>
            </a:r>
            <a:r>
              <a:rPr lang="en-US" sz="2400" dirty="0" err="1">
                <a:latin typeface="Courier" pitchFamily="2" charset="0"/>
              </a:rPr>
              <a:t>continents_countries_temp.csv</a:t>
            </a:r>
            <a:endParaRPr lang="en-US" sz="24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</a:rPr>
              <a:t>continent,country,city,temperature</a:t>
            </a:r>
            <a:endParaRPr lang="en-US" sz="24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Africa,Algeria,Oran,71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Africa,Algeria,Oran,64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Africa,Algeria,Banta,81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Africa,Algeria,Banta,64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26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4385</TotalTime>
  <Words>2047</Words>
  <Application>Microsoft Macintosh PowerPoint</Application>
  <PresentationFormat>On-screen Show (16:9)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Amazon Athena: Data Partitioning</vt:lpstr>
      <vt:lpstr>Athena - Basics</vt:lpstr>
      <vt:lpstr>Athena - Basics</vt:lpstr>
      <vt:lpstr>Athena – Query Editor</vt:lpstr>
      <vt:lpstr>Athena Concepts</vt:lpstr>
      <vt:lpstr>Optimization Techniques for Athena: Partitioning </vt:lpstr>
      <vt:lpstr>1. Physically Partition data based on column(s) 2. Then Analyze slice of a data rather than the whole data</vt:lpstr>
      <vt:lpstr>Complete Example: from Beginning to an End</vt:lpstr>
      <vt:lpstr>Complete Example: 1. Data</vt:lpstr>
      <vt:lpstr>Complete Example: 2. Create DF (using PySpark)</vt:lpstr>
      <vt:lpstr>Complete Example: 2. Create DF  and examine it</vt:lpstr>
      <vt:lpstr>Complete Example: 2. Create DF and examine it</vt:lpstr>
      <vt:lpstr>Complete Example: 3. Understand your SQL queries </vt:lpstr>
      <vt:lpstr>Complete Example: 4. Identify Partitioned Columns</vt:lpstr>
      <vt:lpstr>   Complete Example:  5. Using PySpark, Partition DF by the continent column 6. Using PySpark, Save Partitioned DF into S3 (partitioned by continent)</vt:lpstr>
      <vt:lpstr>   Complete Example:  7. Create your Table (as continents) pointing to S3 </vt:lpstr>
      <vt:lpstr>   Complete Example:  7. Create your Table (as continents) pointing to S3, examine output directories</vt:lpstr>
      <vt:lpstr>   Complete Example:  7.1 Created Output Directories</vt:lpstr>
      <vt:lpstr>   Complete Example:  8. Load Partitions (MSCK REPAIR continents)</vt:lpstr>
      <vt:lpstr>Complete Example:  9. Query your data by SQL</vt:lpstr>
      <vt:lpstr>Complete Example:  9. Query your data by SQL</vt:lpstr>
      <vt:lpstr>Multiple Columns in Partitioning Data</vt:lpstr>
      <vt:lpstr>Multiple Columns in Partitioning Data</vt:lpstr>
      <vt:lpstr>   Partition by 2 columns: continent and country</vt:lpstr>
      <vt:lpstr>   Partition by 2 columns: continent and country</vt:lpstr>
      <vt:lpstr>Create your Table with 2 partitions: continents and country</vt:lpstr>
      <vt:lpstr> Load Partitions (MSCK REPAIR continents)</vt:lpstr>
      <vt:lpstr>Optimized Query by SQL: use 2 partitioned columns</vt:lpstr>
      <vt:lpstr>Summary</vt:lpstr>
      <vt:lpstr>Summary,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54</cp:revision>
  <dcterms:created xsi:type="dcterms:W3CDTF">2019-11-25T23:29:35Z</dcterms:created>
  <dcterms:modified xsi:type="dcterms:W3CDTF">2022-07-21T18:39:46Z</dcterms:modified>
</cp:coreProperties>
</file>