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65" r:id="rId2"/>
    <p:sldId id="339" r:id="rId3"/>
    <p:sldId id="367" r:id="rId4"/>
    <p:sldId id="385" r:id="rId5"/>
    <p:sldId id="371" r:id="rId6"/>
    <p:sldId id="372" r:id="rId7"/>
    <p:sldId id="373" r:id="rId8"/>
    <p:sldId id="374" r:id="rId9"/>
    <p:sldId id="381" r:id="rId10"/>
    <p:sldId id="382" r:id="rId11"/>
    <p:sldId id="386" r:id="rId12"/>
    <p:sldId id="387" r:id="rId13"/>
    <p:sldId id="388" r:id="rId14"/>
    <p:sldId id="390" r:id="rId15"/>
    <p:sldId id="399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400" r:id="rId24"/>
    <p:sldId id="401" r:id="rId25"/>
    <p:sldId id="39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11/8/22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add_columns.py" TargetMode="External"/><Relationship Id="rId2" Type="http://schemas.openxmlformats.org/officeDocument/2006/relationships/hyperlink" Target="https://github.com/mahmoudparsian/pyspark-algorithms/blob/master/code/chap07/dataframe_creation_add_columns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add_columns.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/pyspark-dataframe-filte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Transformation: Add New Columns: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dataframe_creation_add_columns.sh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dataframe_creation_add_columns.py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dataframe_creation_add_columns.log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Creating </a:t>
            </a:r>
            <a:r>
              <a:rPr lang="en-US" sz="2400" dirty="0" err="1">
                <a:latin typeface="+mn-lt"/>
              </a:rPr>
              <a:t>DataFrame</a:t>
            </a:r>
            <a:endParaRPr lang="en-US" sz="2400" dirty="0">
              <a:latin typeface="+mn-lt"/>
            </a:endParaRP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</a:t>
            </a:r>
            <a:r>
              <a:rPr lang="en-US" sz="2400" dirty="0" err="1">
                <a:latin typeface="+mn-lt"/>
              </a:rPr>
              <a:t>DataFrame</a:t>
            </a:r>
            <a:r>
              <a:rPr lang="en-US" sz="2400" dirty="0">
                <a:latin typeface="+mn-lt"/>
              </a:rPr>
              <a:t> columns</a:t>
            </a: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multiple columns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Running more aggregates at a time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Using filters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[("James","Sales","NY",90000,34,10000), ("Michael","Sales","NY",86000,56,20000), ("Robert","Sales","CA",81000,30,23000), ("Maria","Finance","CA",90000,24,23000), ("Raman","Finance","CA",99000,40,24000), ("Scott","Finance","NY",83000,36,19000), ("Jen","Finance","NY",79000,53,15000), ("Jeff","Marketing","CA",80000,25,18000), ("Kumar","Marketing","NY",91000,50,21000) ] 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name","dept","state","salary","age","bonus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# spark :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(data=records, schema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|name    |dept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state|salary|age|bonus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James  | Sales    | NY  | 90000| 34|10000|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Michael| Sales    | NY  | 86000| 56|20000|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Robert | Sales    | CA  | 81000| 30|23000|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Maria  | Finance  | CA  | 90000| 24|23000|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Raman  | Finance  | CA  | 99000| 40|24000|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Scott  | Finance  | NY  | 83000| 36|19000|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Jen    | Finance  | NY  | 79000| 53|15000|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Jeff   | Marketing| CA  | 80000| 25|18000|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Kumar  | Marketing| NY  | 91000| 50|21000|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  <a:latin typeface="+mn-lt"/>
              </a:rPr>
              <a:t>Perform the 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</a:rPr>
              <a:t>groupBy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()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on </a:t>
            </a:r>
            <a:r>
              <a:rPr lang="en-US" sz="1600" dirty="0">
                <a:solidFill>
                  <a:srgbClr val="7030A0"/>
                </a:solidFill>
                <a:latin typeface="+mn-lt"/>
              </a:rPr>
              <a:t>dept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 column of </a:t>
            </a:r>
            <a:r>
              <a:rPr lang="en-US" dirty="0" err="1">
                <a:solidFill>
                  <a:srgbClr val="7030A0"/>
                </a:solidFill>
                <a:latin typeface="+mn-lt"/>
              </a:rPr>
              <a:t>DataFrame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 and then find the sum of salary for each department using 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sum()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aggregate function.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df.groupBy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("dept").sum("salary")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 err="1">
                <a:latin typeface="Courier" pitchFamily="2" charset="0"/>
              </a:rPr>
              <a:t>.show</a:t>
            </a:r>
            <a:r>
              <a:rPr lang="en-US" sz="1800" dirty="0">
                <a:latin typeface="Courier" pitchFamily="2" charset="0"/>
              </a:rPr>
              <a:t>(truncate=False)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|dept      |sum(salary)|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|Sales     |    257000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|Finance   |    351000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|Marketing |    171000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</a:t>
            </a: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Group By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(”emps")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 =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"select dept, sum(salary) as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salary_sum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from emps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GROUP BY dept"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grouped_by_dept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(query)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Calculate the number of employee in each department using count()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("dept").count().show(truncate=False)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|count()|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     3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     4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     2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Calculate the minimum salary of each department using min()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("dept").min("salary")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maximin salary of each department using max()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("dept").max("salary")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average salary of each department using avg()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("dept").avg( "salary")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4: 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Group By on multiple columns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dept","state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.sum("</a:t>
            </a:r>
            <a:r>
              <a:rPr lang="en-US" dirty="0" err="1">
                <a:latin typeface="Courier" pitchFamily="2" charset="0"/>
              </a:rPr>
              <a:t>salary","bonus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.show(false)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state|sum</a:t>
            </a:r>
            <a:r>
              <a:rPr lang="en-US" dirty="0">
                <a:latin typeface="Courier" pitchFamily="2" charset="0"/>
              </a:rPr>
              <a:t>(salary)|sum(bonus)|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|NY   |162000     |34000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|NY   |91000      |21000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|CA   |81000      |23000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|CA   |80000      |18000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|CA   |189000     |47000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|NY   |176000     |30000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Using </a:t>
            </a:r>
            <a:r>
              <a:rPr lang="en-US" sz="2800" dirty="0" err="1">
                <a:latin typeface="Courier" pitchFamily="2" charset="0"/>
              </a:rPr>
              <a:t>agg</a:t>
            </a:r>
            <a:r>
              <a:rPr lang="en-US" sz="2800" dirty="0">
                <a:latin typeface="Courier" pitchFamily="2" charset="0"/>
              </a:rPr>
              <a:t>() </a:t>
            </a:r>
            <a:r>
              <a:rPr lang="en-US" sz="2800" dirty="0"/>
              <a:t>aggregate function:</a:t>
            </a:r>
          </a:p>
          <a:p>
            <a:pPr marL="0" indent="0" fontAlgn="base">
              <a:buNone/>
            </a:pPr>
            <a:r>
              <a:rPr lang="en-US" sz="2800" dirty="0"/>
              <a:t>we can calculate many aggregations at a time on a single statement using </a:t>
            </a:r>
            <a:r>
              <a:rPr lang="en-US" sz="2800" dirty="0" err="1"/>
              <a:t>PySpark</a:t>
            </a:r>
            <a:r>
              <a:rPr lang="en-US" sz="2800" dirty="0"/>
              <a:t> SQL aggregate functions </a:t>
            </a:r>
            <a:r>
              <a:rPr lang="en-US" sz="2800" dirty="0">
                <a:latin typeface="Courier" pitchFamily="2" charset="0"/>
              </a:rPr>
              <a:t>sum(), avg(), min(), max(), mean(), …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In order to use these, we should import </a:t>
            </a:r>
          </a:p>
          <a:p>
            <a:pPr marL="0" indent="0" fontAlgn="base">
              <a:buNone/>
            </a:pPr>
            <a:r>
              <a:rPr lang="en-US" sz="2800" dirty="0">
                <a:latin typeface="Courier" pitchFamily="2" charset="0"/>
              </a:rPr>
              <a:t>from </a:t>
            </a:r>
            <a:r>
              <a:rPr lang="en-US" sz="2800" dirty="0" err="1">
                <a:latin typeface="Courier" pitchFamily="2" charset="0"/>
              </a:rPr>
              <a:t>pyspark.sql.functions</a:t>
            </a:r>
            <a:r>
              <a:rPr lang="en-US" sz="2800" dirty="0">
                <a:latin typeface="Courier" pitchFamily="2" charset="0"/>
              </a:rPr>
              <a:t> import \ </a:t>
            </a:r>
            <a:r>
              <a:rPr lang="en-US" sz="2800" dirty="0" err="1">
                <a:latin typeface="Courier" pitchFamily="2" charset="0"/>
              </a:rPr>
              <a:t>sum,avg,max,min,mean,count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3795"/>
            <a:ext cx="7172476" cy="619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Read-Only: no synchronization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</a:t>
            </a:r>
            <a:r>
              <a:rPr lang="en-US" dirty="0" err="1">
                <a:latin typeface="Courier" pitchFamily="2" charset="0"/>
              </a:rPr>
              <a:t>agg</a:t>
            </a:r>
            <a:r>
              <a:rPr lang="en-US" dirty="0">
                <a:latin typeface="Courier" pitchFamily="2" charset="0"/>
              </a:rPr>
              <a:t>(sum("salary").alias("</a:t>
            </a:r>
            <a:r>
              <a:rPr lang="en-US" dirty="0" err="1">
                <a:latin typeface="Courier" pitchFamily="2" charset="0"/>
              </a:rPr>
              <a:t>sum_salary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avg("salary").alias("</a:t>
            </a:r>
            <a:r>
              <a:rPr lang="en-US" dirty="0" err="1">
                <a:latin typeface="Courier" pitchFamily="2" charset="0"/>
              </a:rPr>
              <a:t>avg_salary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sum("bonus").alias("</a:t>
            </a:r>
            <a:r>
              <a:rPr lang="en-US" dirty="0" err="1">
                <a:latin typeface="Courier" pitchFamily="2" charset="0"/>
              </a:rPr>
              <a:t>sum_bonus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max("bonus").alias("</a:t>
            </a:r>
            <a:r>
              <a:rPr lang="en-US" dirty="0" err="1">
                <a:latin typeface="Courier" pitchFamily="2" charset="0"/>
              </a:rPr>
              <a:t>max_bonus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.show(truncate=False)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1800" dirty="0"/>
              <a:t>This example groups on dept column and calculates sum() and avg() of salary for each department and calculates sum() and max() of bonus for each department.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200" dirty="0" err="1">
                <a:latin typeface="Courier" pitchFamily="2" charset="0"/>
              </a:rPr>
              <a:t>df.groupBy</a:t>
            </a:r>
            <a:r>
              <a:rPr lang="en-US" sz="1200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.</a:t>
            </a:r>
            <a:r>
              <a:rPr lang="en-US" sz="1200" dirty="0" err="1">
                <a:latin typeface="Courier" pitchFamily="2" charset="0"/>
              </a:rPr>
              <a:t>agg</a:t>
            </a:r>
            <a:r>
              <a:rPr lang="en-US" sz="1200" dirty="0">
                <a:latin typeface="Courier" pitchFamily="2" charset="0"/>
              </a:rPr>
              <a:t>(sum("salary").alias("</a:t>
            </a:r>
            <a:r>
              <a:rPr lang="en-US" sz="1200" dirty="0" err="1">
                <a:latin typeface="Courier" pitchFamily="2" charset="0"/>
              </a:rPr>
              <a:t>sum_salary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avg("salary").alias("</a:t>
            </a:r>
            <a:r>
              <a:rPr lang="en-US" sz="1200" dirty="0" err="1">
                <a:latin typeface="Courier" pitchFamily="2" charset="0"/>
              </a:rPr>
              <a:t>avg_salary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sum("bonus").alias("</a:t>
            </a:r>
            <a:r>
              <a:rPr lang="en-US" sz="1200" dirty="0" err="1">
                <a:latin typeface="Courier" pitchFamily="2" charset="0"/>
              </a:rPr>
              <a:t>sum_bonus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max("bonus").alias("</a:t>
            </a:r>
            <a:r>
              <a:rPr lang="en-US" sz="1200" dirty="0" err="1">
                <a:latin typeface="Courier" pitchFamily="2" charset="0"/>
              </a:rPr>
              <a:t>max_bonus</a:t>
            </a:r>
            <a:r>
              <a:rPr lang="en-US" sz="1200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).show(truncate=False)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|171000    |85500.00         |39000    |21000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6:  </a:t>
            </a:r>
            <a:r>
              <a:rPr lang="en-US" sz="1600" b="1" dirty="0"/>
              <a:t>Using Filters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On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we can use either </a:t>
            </a:r>
            <a:r>
              <a:rPr lang="en-US" u="sng" dirty="0">
                <a:hlinkClick r:id="rId2"/>
              </a:rPr>
              <a:t>where()</a:t>
            </a:r>
            <a:r>
              <a:rPr lang="en-US" dirty="0"/>
              <a:t> or </a:t>
            </a:r>
            <a:r>
              <a:rPr lang="en-US" u="sng" dirty="0">
                <a:hlinkClick r:id="rId2"/>
              </a:rPr>
              <a:t>filter()</a:t>
            </a:r>
            <a:r>
              <a:rPr lang="en-US" dirty="0"/>
              <a:t> function to filter the rows of aggregated data.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700" dirty="0" err="1">
                <a:latin typeface="Courier" pitchFamily="2" charset="0"/>
              </a:rPr>
              <a:t>df.groupBy</a:t>
            </a:r>
            <a:r>
              <a:rPr lang="en-US" sz="1700" dirty="0">
                <a:latin typeface="Courier" pitchFamily="2" charset="0"/>
              </a:rPr>
              <a:t>("department")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</a:t>
            </a:r>
            <a:r>
              <a:rPr lang="en-US" sz="1700" dirty="0" err="1">
                <a:latin typeface="Courier" pitchFamily="2" charset="0"/>
              </a:rPr>
              <a:t>agg</a:t>
            </a:r>
            <a:r>
              <a:rPr lang="en-US" sz="1700" dirty="0">
                <a:latin typeface="Courier" pitchFamily="2" charset="0"/>
              </a:rPr>
              <a:t>(sum("salary").alias("</a:t>
            </a:r>
            <a:r>
              <a:rPr lang="en-US" sz="1700" dirty="0" err="1">
                <a:latin typeface="Courier" pitchFamily="2" charset="0"/>
              </a:rPr>
              <a:t>sum_salary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avg("salary").alias("</a:t>
            </a:r>
            <a:r>
              <a:rPr lang="en-US" sz="1700" dirty="0" err="1">
                <a:latin typeface="Courier" pitchFamily="2" charset="0"/>
              </a:rPr>
              <a:t>avg_salary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sum("bonus").alias("</a:t>
            </a:r>
            <a:r>
              <a:rPr lang="en-US" sz="1700" dirty="0" err="1">
                <a:latin typeface="Courier" pitchFamily="2" charset="0"/>
              </a:rPr>
              <a:t>sum_bonus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max("bonus").alias("</a:t>
            </a:r>
            <a:r>
              <a:rPr lang="en-US" sz="1700" dirty="0" err="1">
                <a:latin typeface="Courier" pitchFamily="2" charset="0"/>
              </a:rPr>
              <a:t>max_bonus</a:t>
            </a:r>
            <a:r>
              <a:rPr lang="en-US" sz="1700" dirty="0">
                <a:latin typeface="Courier" pitchFamily="2" charset="0"/>
              </a:rPr>
              <a:t>"))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.where(col("</a:t>
            </a:r>
            <a:r>
              <a:rPr lang="en-US" sz="1700" dirty="0" err="1">
                <a:highlight>
                  <a:srgbClr val="FFFF00"/>
                </a:highlight>
                <a:latin typeface="Courier" pitchFamily="2" charset="0"/>
              </a:rPr>
              <a:t>sum_bonus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") &gt;= 50000)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.show(truncate=False)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[('A', 2), ('A', 3), ('A', 4), ('A', 60), ('B', 4), ('B', 40), ('B', 45), ('B', 90)]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['dept', 'age'])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dept|age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2|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3|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4|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60|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 4|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40|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45|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90|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max, min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("dept").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min("age").alias('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max("age").alias('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max_age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df2.show()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dept|min_age|max_age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    2|     60|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     4|     90|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DataFrame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Spark has a set of simple and powerful API to manipulate and transform DataFrames by using:</a:t>
            </a:r>
          </a:p>
          <a:p>
            <a:pPr fontAlgn="base"/>
            <a:r>
              <a:rPr lang="en-US" sz="2800" dirty="0"/>
              <a:t>Registering a DataFrame as a Table</a:t>
            </a:r>
          </a:p>
          <a:p>
            <a:pPr fontAlgn="base"/>
            <a:r>
              <a:rPr lang="en-US" sz="2800"/>
              <a:t>SQL Queries</a:t>
            </a:r>
            <a:endParaRPr lang="en-US" sz="2800" dirty="0"/>
          </a:p>
          <a:p>
            <a:pPr fontAlgn="base"/>
            <a:r>
              <a:rPr lang="en-US" sz="2800" dirty="0" err="1"/>
              <a:t>groupBy</a:t>
            </a:r>
            <a:r>
              <a:rPr lang="en-US" sz="2800" dirty="0"/>
              <a:t>()</a:t>
            </a:r>
          </a:p>
          <a:p>
            <a:pPr fontAlgn="base"/>
            <a:r>
              <a:rPr lang="en-US" sz="2800" dirty="0"/>
              <a:t>Aggregations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4963"/>
            <a:ext cx="7172476" cy="529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 err="1"/>
              <a:t>DataFrame</a:t>
            </a:r>
            <a:r>
              <a:rPr lang="en-US" sz="3800" dirty="0"/>
              <a:t> Transformation: Example-1</a:t>
            </a:r>
            <a:endParaRPr lang="en-US" sz="19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0006" y="1162943"/>
            <a:ext cx="7555193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800" dirty="0" err="1"/>
              <a:t>DataFrame</a:t>
            </a:r>
            <a:r>
              <a:rPr lang="en-US" sz="2800" dirty="0"/>
              <a:t> Transformation (T): </a:t>
            </a:r>
          </a:p>
          <a:p>
            <a:pPr lvl="1">
              <a:spcBef>
                <a:spcPct val="20000"/>
              </a:spcBef>
              <a:buSzPct val="90000"/>
            </a:pPr>
            <a:r>
              <a:rPr lang="en-US" sz="2800" dirty="0"/>
              <a:t>T: </a:t>
            </a:r>
            <a:r>
              <a:rPr lang="en-US" sz="2800" dirty="0" err="1"/>
              <a:t>source_DataFrame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target_DataFrame</a:t>
            </a:r>
            <a:endParaRPr lang="en-US" sz="1400" dirty="0"/>
          </a:p>
          <a:p>
            <a:pPr lvl="0">
              <a:spcBef>
                <a:spcPct val="20000"/>
              </a:spcBef>
              <a:buSzPct val="90000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DataFrame(name, age, salary)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source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target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sz="2000" b="1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  <a:endParaRPr lang="en-US" sz="2000" dirty="0"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query = "select * from people where age &lt; 20"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spark.sql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(query) </a:t>
            </a:r>
          </a:p>
        </p:txBody>
      </p:sp>
    </p:spTree>
    <p:extLst>
      <p:ext uri="{BB962C8B-B14F-4D97-AF65-F5344CB8AC3E}">
        <p14:creationId xmlns:p14="http://schemas.microsoft.com/office/powerpoint/2010/main" val="1648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query_1 = "select * from people where age &lt; 20"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Add New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Add a new column: x4 and initialize it to 0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("x4", lit(0))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df_with_x4.show()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 x4|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493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18872</TotalTime>
  <Words>2060</Words>
  <Application>Microsoft Macintosh PowerPoint</Application>
  <PresentationFormat>On-screen Show (16:9)</PresentationFormat>
  <Paragraphs>288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</vt:lpstr>
      <vt:lpstr>PowerPoint Presentation</vt:lpstr>
      <vt:lpstr>Spark DataFrame: Features</vt:lpstr>
      <vt:lpstr>PowerPoint Presentation</vt:lpstr>
      <vt:lpstr>DataFrame Transformation: Example-2</vt:lpstr>
      <vt:lpstr>Spark DataFrame: Features</vt:lpstr>
      <vt:lpstr>Creating DataFrame: from Collection</vt:lpstr>
      <vt:lpstr>Creating DataFrame: Inspect Schema</vt:lpstr>
      <vt:lpstr>DataFrame Transformation: Add New Columns</vt:lpstr>
      <vt:lpstr>DataFrame Transformation: Add New Columns: Programs</vt:lpstr>
      <vt:lpstr>DataFrame Transformation: GROUP BY</vt:lpstr>
      <vt:lpstr>DataFrame Transformation: GROUP BY : 1. Prepare Data</vt:lpstr>
      <vt:lpstr>DataFrame Transformation: GROUP BY : 2. Create DataFrame</vt:lpstr>
      <vt:lpstr>DataFrame Transformation: GROUP BY : 3. groupBy()</vt:lpstr>
      <vt:lpstr>DataFrame Transformation: Group By (SQL)</vt:lpstr>
      <vt:lpstr>DataFrame Transformation: GROUP BY : 3. groupBy()</vt:lpstr>
      <vt:lpstr>DataFrame Transformation: GROUP BY : 3. groupBy()</vt:lpstr>
      <vt:lpstr>DataFrame Transformation: GROUP BY : 4:  Multiple Columns</vt:lpstr>
      <vt:lpstr>DataFrame Transformation: GROUP BY : 5:  Running more aggregates at a time</vt:lpstr>
      <vt:lpstr>DataFrame Transformation: GROUP BY : 5:  Running more aggregates at a time</vt:lpstr>
      <vt:lpstr>DataFrame Transformation: GROUP BY : 5:  Running more aggregates at a time</vt:lpstr>
      <vt:lpstr>DataFrame Transformation: GROUP BY : 6:  Using Filters</vt:lpstr>
      <vt:lpstr>DataFrame Transformation: GROUP BY : Example</vt:lpstr>
      <vt:lpstr>DataFrame Transformation: GROUP BY : Example</vt:lpstr>
      <vt:lpstr>DataFrame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248</cp:revision>
  <dcterms:created xsi:type="dcterms:W3CDTF">2015-02-13T19:56:21Z</dcterms:created>
  <dcterms:modified xsi:type="dcterms:W3CDTF">2022-11-09T04:34:12Z</dcterms:modified>
</cp:coreProperties>
</file>