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82" r:id="rId9"/>
    <p:sldId id="264" r:id="rId10"/>
    <p:sldId id="262" r:id="rId11"/>
    <p:sldId id="270" r:id="rId12"/>
    <p:sldId id="269" r:id="rId13"/>
    <p:sldId id="276" r:id="rId14"/>
    <p:sldId id="278" r:id="rId15"/>
    <p:sldId id="271" r:id="rId16"/>
    <p:sldId id="272" r:id="rId17"/>
    <p:sldId id="273" r:id="rId18"/>
    <p:sldId id="280" r:id="rId19"/>
    <p:sldId id="277" r:id="rId20"/>
    <p:sldId id="279" r:id="rId21"/>
    <p:sldId id="274" r:id="rId22"/>
    <p:sldId id="284" r:id="rId23"/>
    <p:sldId id="283" r:id="rId24"/>
    <p:sldId id="285" r:id="rId25"/>
    <p:sldId id="281" r:id="rId26"/>
    <p:sldId id="27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0037" autoAdjust="0"/>
    <p:restoredTop sz="94660"/>
  </p:normalViewPr>
  <p:slideViewPr>
    <p:cSldViewPr snapToGrid="0">
      <p:cViewPr varScale="1">
        <p:scale>
          <a:sx n="87" d="100"/>
          <a:sy n="87" d="100"/>
        </p:scale>
        <p:origin x="-298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BACC02-AD34-471A-86A3-4D6DCDDDBAA4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AU"/>
        </a:p>
      </dgm:t>
    </dgm:pt>
    <dgm:pt modelId="{C3F7B2A9-1FCE-4FF3-9126-C310EEF4402D}">
      <dgm:prSet phldrT="[Text]"/>
      <dgm:spPr/>
      <dgm:t>
        <a:bodyPr/>
        <a:lstStyle/>
        <a:p>
          <a:r>
            <a:rPr lang="en-AU" dirty="0"/>
            <a:t>Nulls</a:t>
          </a:r>
        </a:p>
      </dgm:t>
    </dgm:pt>
    <dgm:pt modelId="{835FD852-89E1-4D0D-8283-CA967F31A3EE}" type="parTrans" cxnId="{91039BE9-654C-4521-AD46-76A9128AAA28}">
      <dgm:prSet/>
      <dgm:spPr/>
      <dgm:t>
        <a:bodyPr/>
        <a:lstStyle/>
        <a:p>
          <a:endParaRPr lang="en-AU"/>
        </a:p>
      </dgm:t>
    </dgm:pt>
    <dgm:pt modelId="{D66BD65F-CA8B-4CE9-918A-E601974B01FE}" type="sibTrans" cxnId="{91039BE9-654C-4521-AD46-76A9128AAA28}">
      <dgm:prSet/>
      <dgm:spPr/>
      <dgm:t>
        <a:bodyPr/>
        <a:lstStyle/>
        <a:p>
          <a:endParaRPr lang="en-AU"/>
        </a:p>
      </dgm:t>
    </dgm:pt>
    <dgm:pt modelId="{E96E8D34-8BC9-4515-9447-8B491BF24A9C}">
      <dgm:prSet phldrT="[Text]"/>
      <dgm:spPr/>
      <dgm:t>
        <a:bodyPr/>
        <a:lstStyle/>
        <a:p>
          <a:r>
            <a:rPr lang="en-AU" dirty="0"/>
            <a:t>Latitude-Longitude </a:t>
          </a:r>
        </a:p>
      </dgm:t>
    </dgm:pt>
    <dgm:pt modelId="{8A37A00B-2007-4A50-A248-6CB603917B21}" type="parTrans" cxnId="{1D7A1ACF-C464-4AB6-A881-79B8674092B3}">
      <dgm:prSet/>
      <dgm:spPr/>
      <dgm:t>
        <a:bodyPr/>
        <a:lstStyle/>
        <a:p>
          <a:endParaRPr lang="en-AU"/>
        </a:p>
      </dgm:t>
    </dgm:pt>
    <dgm:pt modelId="{57F23798-AAB6-401F-9E27-271BFE394892}" type="sibTrans" cxnId="{1D7A1ACF-C464-4AB6-A881-79B8674092B3}">
      <dgm:prSet/>
      <dgm:spPr/>
      <dgm:t>
        <a:bodyPr/>
        <a:lstStyle/>
        <a:p>
          <a:endParaRPr lang="en-AU"/>
        </a:p>
      </dgm:t>
    </dgm:pt>
    <dgm:pt modelId="{E87CAC6A-6B11-4748-9E80-0B223F6C2633}">
      <dgm:prSet phldrT="[Text]"/>
      <dgm:spPr/>
      <dgm:t>
        <a:bodyPr/>
        <a:lstStyle/>
        <a:p>
          <a:r>
            <a:rPr lang="en-AU" dirty="0"/>
            <a:t>Zeros</a:t>
          </a:r>
        </a:p>
      </dgm:t>
    </dgm:pt>
    <dgm:pt modelId="{854FB595-0C4C-4CF4-B13B-F281CD1F26A5}" type="parTrans" cxnId="{323F543E-6F6C-4D9B-927F-891B3E3D5088}">
      <dgm:prSet/>
      <dgm:spPr/>
      <dgm:t>
        <a:bodyPr/>
        <a:lstStyle/>
        <a:p>
          <a:endParaRPr lang="en-AU"/>
        </a:p>
      </dgm:t>
    </dgm:pt>
    <dgm:pt modelId="{A03C838E-B818-4588-A1BD-29F5EC769B8E}" type="sibTrans" cxnId="{323F543E-6F6C-4D9B-927F-891B3E3D5088}">
      <dgm:prSet/>
      <dgm:spPr/>
      <dgm:t>
        <a:bodyPr/>
        <a:lstStyle/>
        <a:p>
          <a:endParaRPr lang="en-AU"/>
        </a:p>
      </dgm:t>
    </dgm:pt>
    <dgm:pt modelId="{3ECBFCC9-4E69-4B08-A224-69C3B44A699A}">
      <dgm:prSet phldrT="[Text]"/>
      <dgm:spPr/>
      <dgm:t>
        <a:bodyPr/>
        <a:lstStyle/>
        <a:p>
          <a:r>
            <a:rPr lang="en-AU" dirty="0"/>
            <a:t>Distance</a:t>
          </a:r>
        </a:p>
      </dgm:t>
    </dgm:pt>
    <dgm:pt modelId="{3EBD7533-0252-42E0-81D1-4A610AADC145}" type="parTrans" cxnId="{0FD5D71C-C93F-436B-A2CA-41399C44F2F0}">
      <dgm:prSet/>
      <dgm:spPr/>
      <dgm:t>
        <a:bodyPr/>
        <a:lstStyle/>
        <a:p>
          <a:endParaRPr lang="en-AU"/>
        </a:p>
      </dgm:t>
    </dgm:pt>
    <dgm:pt modelId="{90E1DF43-1EC9-4613-9A49-A2DB59720D76}" type="sibTrans" cxnId="{0FD5D71C-C93F-436B-A2CA-41399C44F2F0}">
      <dgm:prSet/>
      <dgm:spPr/>
      <dgm:t>
        <a:bodyPr/>
        <a:lstStyle/>
        <a:p>
          <a:endParaRPr lang="en-AU"/>
        </a:p>
      </dgm:t>
    </dgm:pt>
    <dgm:pt modelId="{DADBED1D-B591-483B-AD5F-CA25CD963440}">
      <dgm:prSet phldrT="[Text]"/>
      <dgm:spPr/>
      <dgm:t>
        <a:bodyPr/>
        <a:lstStyle/>
        <a:p>
          <a:r>
            <a:rPr lang="en-AU" dirty="0"/>
            <a:t>Zeros</a:t>
          </a:r>
        </a:p>
      </dgm:t>
    </dgm:pt>
    <dgm:pt modelId="{D63A62B5-C6B3-4C5E-80A3-DF41A9053271}" type="parTrans" cxnId="{B350F8E8-9F03-4701-BC54-D027086504C8}">
      <dgm:prSet/>
      <dgm:spPr/>
      <dgm:t>
        <a:bodyPr/>
        <a:lstStyle/>
        <a:p>
          <a:endParaRPr lang="en-AU"/>
        </a:p>
      </dgm:t>
    </dgm:pt>
    <dgm:pt modelId="{51561CF2-568A-416F-B91E-701D7174B3DA}" type="sibTrans" cxnId="{B350F8E8-9F03-4701-BC54-D027086504C8}">
      <dgm:prSet/>
      <dgm:spPr/>
      <dgm:t>
        <a:bodyPr/>
        <a:lstStyle/>
        <a:p>
          <a:endParaRPr lang="en-AU"/>
        </a:p>
      </dgm:t>
    </dgm:pt>
    <dgm:pt modelId="{D09CD2AF-67BA-4E65-93DF-812EA4734EE2}">
      <dgm:prSet phldrT="[Text]"/>
      <dgm:spPr/>
      <dgm:t>
        <a:bodyPr/>
        <a:lstStyle/>
        <a:p>
          <a:r>
            <a:rPr lang="en-AU" dirty="0"/>
            <a:t>Time</a:t>
          </a:r>
        </a:p>
      </dgm:t>
    </dgm:pt>
    <dgm:pt modelId="{30D6CD44-E860-4337-AA6F-B839B6A0BC53}" type="parTrans" cxnId="{24E07103-B0F4-4F68-91B8-5D69AF4D91B4}">
      <dgm:prSet/>
      <dgm:spPr/>
      <dgm:t>
        <a:bodyPr/>
        <a:lstStyle/>
        <a:p>
          <a:endParaRPr lang="en-AU"/>
        </a:p>
      </dgm:t>
    </dgm:pt>
    <dgm:pt modelId="{1DF6529B-EB24-4A2A-925A-332CD72C14FA}" type="sibTrans" cxnId="{24E07103-B0F4-4F68-91B8-5D69AF4D91B4}">
      <dgm:prSet/>
      <dgm:spPr/>
      <dgm:t>
        <a:bodyPr/>
        <a:lstStyle/>
        <a:p>
          <a:endParaRPr lang="en-AU"/>
        </a:p>
      </dgm:t>
    </dgm:pt>
    <dgm:pt modelId="{900DAC0A-77EF-4590-AD99-B0E1E65D6445}">
      <dgm:prSet phldrT="[Text]"/>
      <dgm:spPr/>
      <dgm:t>
        <a:bodyPr/>
        <a:lstStyle/>
        <a:p>
          <a:r>
            <a:rPr lang="en-AU" dirty="0"/>
            <a:t> [1-6]</a:t>
          </a:r>
        </a:p>
      </dgm:t>
    </dgm:pt>
    <dgm:pt modelId="{5F1E0EBE-F27E-4B64-90DE-8FACDABFFD1C}" type="parTrans" cxnId="{6DFFC16A-0CF9-4253-B188-50C3179C8C06}">
      <dgm:prSet/>
      <dgm:spPr/>
      <dgm:t>
        <a:bodyPr/>
        <a:lstStyle/>
        <a:p>
          <a:endParaRPr lang="en-AU"/>
        </a:p>
      </dgm:t>
    </dgm:pt>
    <dgm:pt modelId="{B1D90AAF-C678-461C-A6C7-AB9D809AB907}" type="sibTrans" cxnId="{6DFFC16A-0CF9-4253-B188-50C3179C8C06}">
      <dgm:prSet/>
      <dgm:spPr/>
      <dgm:t>
        <a:bodyPr/>
        <a:lstStyle/>
        <a:p>
          <a:endParaRPr lang="en-AU"/>
        </a:p>
      </dgm:t>
    </dgm:pt>
    <dgm:pt modelId="{7C569AC0-DEC0-45EC-A95A-44FF700491D2}" type="pres">
      <dgm:prSet presAssocID="{32BACC02-AD34-471A-86A3-4D6DCDDDBAA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A66889-DE3A-4931-AA76-692C25BE152C}" type="pres">
      <dgm:prSet presAssocID="{C3F7B2A9-1FCE-4FF3-9126-C310EEF4402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369625-2B1E-4060-8B86-AA54294C0424}" type="pres">
      <dgm:prSet presAssocID="{C3F7B2A9-1FCE-4FF3-9126-C310EEF4402D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439C7C-7C2B-4E32-BBBB-A1414E3AF30E}" type="pres">
      <dgm:prSet presAssocID="{E87CAC6A-6B11-4748-9E80-0B223F6C263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494E77-C332-4EF0-AD0E-E9C234C9B34C}" type="pres">
      <dgm:prSet presAssocID="{E87CAC6A-6B11-4748-9E80-0B223F6C2633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EB70ED-309F-4266-A490-6E69EF25AD77}" type="pres">
      <dgm:prSet presAssocID="{DADBED1D-B591-483B-AD5F-CA25CD96344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49BCA0-CC89-4BD7-AC69-4F6C539BB05D}" type="pres">
      <dgm:prSet presAssocID="{DADBED1D-B591-483B-AD5F-CA25CD963440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A486FD-459C-4265-A63E-539B79E1B18D}" type="pres">
      <dgm:prSet presAssocID="{900DAC0A-77EF-4590-AD99-B0E1E65D644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3F543E-6F6C-4D9B-927F-891B3E3D5088}" srcId="{32BACC02-AD34-471A-86A3-4D6DCDDDBAA4}" destId="{E87CAC6A-6B11-4748-9E80-0B223F6C2633}" srcOrd="1" destOrd="0" parTransId="{854FB595-0C4C-4CF4-B13B-F281CD1F26A5}" sibTransId="{A03C838E-B818-4588-A1BD-29F5EC769B8E}"/>
    <dgm:cxn modelId="{1D7A1ACF-C464-4AB6-A881-79B8674092B3}" srcId="{C3F7B2A9-1FCE-4FF3-9126-C310EEF4402D}" destId="{E96E8D34-8BC9-4515-9447-8B491BF24A9C}" srcOrd="0" destOrd="0" parTransId="{8A37A00B-2007-4A50-A248-6CB603917B21}" sibTransId="{57F23798-AAB6-401F-9E27-271BFE394892}"/>
    <dgm:cxn modelId="{F83E518F-DC70-4F20-9B89-18BD945CE886}" type="presOf" srcId="{C3F7B2A9-1FCE-4FF3-9126-C310EEF4402D}" destId="{C9A66889-DE3A-4931-AA76-692C25BE152C}" srcOrd="0" destOrd="0" presId="urn:microsoft.com/office/officeart/2005/8/layout/vList2"/>
    <dgm:cxn modelId="{0FD5D71C-C93F-436B-A2CA-41399C44F2F0}" srcId="{E87CAC6A-6B11-4748-9E80-0B223F6C2633}" destId="{3ECBFCC9-4E69-4B08-A224-69C3B44A699A}" srcOrd="0" destOrd="0" parTransId="{3EBD7533-0252-42E0-81D1-4A610AADC145}" sibTransId="{90E1DF43-1EC9-4613-9A49-A2DB59720D76}"/>
    <dgm:cxn modelId="{619D69BE-5F2E-40A4-8823-681CFC8DFB00}" type="presOf" srcId="{3ECBFCC9-4E69-4B08-A224-69C3B44A699A}" destId="{0D494E77-C332-4EF0-AD0E-E9C234C9B34C}" srcOrd="0" destOrd="0" presId="urn:microsoft.com/office/officeart/2005/8/layout/vList2"/>
    <dgm:cxn modelId="{16D0D12D-F3D9-4DF5-845E-E21CFF555684}" type="presOf" srcId="{32BACC02-AD34-471A-86A3-4D6DCDDDBAA4}" destId="{7C569AC0-DEC0-45EC-A95A-44FF700491D2}" srcOrd="0" destOrd="0" presId="urn:microsoft.com/office/officeart/2005/8/layout/vList2"/>
    <dgm:cxn modelId="{DECC2744-0F44-48C3-9C23-3E3C1D95E0DD}" type="presOf" srcId="{E96E8D34-8BC9-4515-9447-8B491BF24A9C}" destId="{EB369625-2B1E-4060-8B86-AA54294C0424}" srcOrd="0" destOrd="0" presId="urn:microsoft.com/office/officeart/2005/8/layout/vList2"/>
    <dgm:cxn modelId="{D5B9AE08-7802-455C-9EB0-F305BC51E216}" type="presOf" srcId="{DADBED1D-B591-483B-AD5F-CA25CD963440}" destId="{29EB70ED-309F-4266-A490-6E69EF25AD77}" srcOrd="0" destOrd="0" presId="urn:microsoft.com/office/officeart/2005/8/layout/vList2"/>
    <dgm:cxn modelId="{E0A981DC-99CF-491B-9681-5794F2AB8590}" type="presOf" srcId="{E87CAC6A-6B11-4748-9E80-0B223F6C2633}" destId="{74439C7C-7C2B-4E32-BBBB-A1414E3AF30E}" srcOrd="0" destOrd="0" presId="urn:microsoft.com/office/officeart/2005/8/layout/vList2"/>
    <dgm:cxn modelId="{6DFFC16A-0CF9-4253-B188-50C3179C8C06}" srcId="{32BACC02-AD34-471A-86A3-4D6DCDDDBAA4}" destId="{900DAC0A-77EF-4590-AD99-B0E1E65D6445}" srcOrd="3" destOrd="0" parTransId="{5F1E0EBE-F27E-4B64-90DE-8FACDABFFD1C}" sibTransId="{B1D90AAF-C678-461C-A6C7-AB9D809AB907}"/>
    <dgm:cxn modelId="{BAD7F716-50F1-410C-8E10-D7ED1505F434}" type="presOf" srcId="{D09CD2AF-67BA-4E65-93DF-812EA4734EE2}" destId="{5049BCA0-CC89-4BD7-AC69-4F6C539BB05D}" srcOrd="0" destOrd="0" presId="urn:microsoft.com/office/officeart/2005/8/layout/vList2"/>
    <dgm:cxn modelId="{9089029D-73E9-4037-B8F6-2D45E4E8B9B6}" type="presOf" srcId="{900DAC0A-77EF-4590-AD99-B0E1E65D6445}" destId="{6CA486FD-459C-4265-A63E-539B79E1B18D}" srcOrd="0" destOrd="0" presId="urn:microsoft.com/office/officeart/2005/8/layout/vList2"/>
    <dgm:cxn modelId="{91039BE9-654C-4521-AD46-76A9128AAA28}" srcId="{32BACC02-AD34-471A-86A3-4D6DCDDDBAA4}" destId="{C3F7B2A9-1FCE-4FF3-9126-C310EEF4402D}" srcOrd="0" destOrd="0" parTransId="{835FD852-89E1-4D0D-8283-CA967F31A3EE}" sibTransId="{D66BD65F-CA8B-4CE9-918A-E601974B01FE}"/>
    <dgm:cxn modelId="{24E07103-B0F4-4F68-91B8-5D69AF4D91B4}" srcId="{DADBED1D-B591-483B-AD5F-CA25CD963440}" destId="{D09CD2AF-67BA-4E65-93DF-812EA4734EE2}" srcOrd="0" destOrd="0" parTransId="{30D6CD44-E860-4337-AA6F-B839B6A0BC53}" sibTransId="{1DF6529B-EB24-4A2A-925A-332CD72C14FA}"/>
    <dgm:cxn modelId="{B350F8E8-9F03-4701-BC54-D027086504C8}" srcId="{32BACC02-AD34-471A-86A3-4D6DCDDDBAA4}" destId="{DADBED1D-B591-483B-AD5F-CA25CD963440}" srcOrd="2" destOrd="0" parTransId="{D63A62B5-C6B3-4C5E-80A3-DF41A9053271}" sibTransId="{51561CF2-568A-416F-B91E-701D7174B3DA}"/>
    <dgm:cxn modelId="{98AEB81F-AE74-4A48-B796-52B06233422E}" type="presParOf" srcId="{7C569AC0-DEC0-45EC-A95A-44FF700491D2}" destId="{C9A66889-DE3A-4931-AA76-692C25BE152C}" srcOrd="0" destOrd="0" presId="urn:microsoft.com/office/officeart/2005/8/layout/vList2"/>
    <dgm:cxn modelId="{68869B4D-5A88-4A1F-B758-B0F736190179}" type="presParOf" srcId="{7C569AC0-DEC0-45EC-A95A-44FF700491D2}" destId="{EB369625-2B1E-4060-8B86-AA54294C0424}" srcOrd="1" destOrd="0" presId="urn:microsoft.com/office/officeart/2005/8/layout/vList2"/>
    <dgm:cxn modelId="{3889F595-84F2-400B-8894-1EA83290216E}" type="presParOf" srcId="{7C569AC0-DEC0-45EC-A95A-44FF700491D2}" destId="{74439C7C-7C2B-4E32-BBBB-A1414E3AF30E}" srcOrd="2" destOrd="0" presId="urn:microsoft.com/office/officeart/2005/8/layout/vList2"/>
    <dgm:cxn modelId="{733C1051-9388-4DE9-9380-407DB7A319C8}" type="presParOf" srcId="{7C569AC0-DEC0-45EC-A95A-44FF700491D2}" destId="{0D494E77-C332-4EF0-AD0E-E9C234C9B34C}" srcOrd="3" destOrd="0" presId="urn:microsoft.com/office/officeart/2005/8/layout/vList2"/>
    <dgm:cxn modelId="{FCCE6B21-0883-4882-9645-2F0F75C54F96}" type="presParOf" srcId="{7C569AC0-DEC0-45EC-A95A-44FF700491D2}" destId="{29EB70ED-309F-4266-A490-6E69EF25AD77}" srcOrd="4" destOrd="0" presId="urn:microsoft.com/office/officeart/2005/8/layout/vList2"/>
    <dgm:cxn modelId="{6CE45238-6155-4F78-8B82-B1B56E7807AF}" type="presParOf" srcId="{7C569AC0-DEC0-45EC-A95A-44FF700491D2}" destId="{5049BCA0-CC89-4BD7-AC69-4F6C539BB05D}" srcOrd="5" destOrd="0" presId="urn:microsoft.com/office/officeart/2005/8/layout/vList2"/>
    <dgm:cxn modelId="{CEA859B0-6DE8-48F7-B9B1-CF9D6D44B540}" type="presParOf" srcId="{7C569AC0-DEC0-45EC-A95A-44FF700491D2}" destId="{6CA486FD-459C-4265-A63E-539B79E1B18D}" srcOrd="6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A66889-DE3A-4931-AA76-692C25BE152C}">
      <dsp:nvSpPr>
        <dsp:cNvPr id="0" name=""/>
        <dsp:cNvSpPr/>
      </dsp:nvSpPr>
      <dsp:spPr>
        <a:xfrm>
          <a:off x="0" y="13329"/>
          <a:ext cx="5314543" cy="55165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 dirty="0"/>
            <a:t>Nulls</a:t>
          </a:r>
        </a:p>
      </dsp:txBody>
      <dsp:txXfrm>
        <a:off x="26930" y="40259"/>
        <a:ext cx="5260683" cy="497795"/>
      </dsp:txXfrm>
    </dsp:sp>
    <dsp:sp modelId="{EB369625-2B1E-4060-8B86-AA54294C0424}">
      <dsp:nvSpPr>
        <dsp:cNvPr id="0" name=""/>
        <dsp:cNvSpPr/>
      </dsp:nvSpPr>
      <dsp:spPr>
        <a:xfrm>
          <a:off x="0" y="564984"/>
          <a:ext cx="5314543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73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800" kern="1200" dirty="0"/>
            <a:t>Latitude-Longitude </a:t>
          </a:r>
        </a:p>
      </dsp:txBody>
      <dsp:txXfrm>
        <a:off x="0" y="564984"/>
        <a:ext cx="5314543" cy="380880"/>
      </dsp:txXfrm>
    </dsp:sp>
    <dsp:sp modelId="{74439C7C-7C2B-4E32-BBBB-A1414E3AF30E}">
      <dsp:nvSpPr>
        <dsp:cNvPr id="0" name=""/>
        <dsp:cNvSpPr/>
      </dsp:nvSpPr>
      <dsp:spPr>
        <a:xfrm>
          <a:off x="0" y="945864"/>
          <a:ext cx="5314543" cy="551655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 dirty="0"/>
            <a:t>Zeros</a:t>
          </a:r>
        </a:p>
      </dsp:txBody>
      <dsp:txXfrm>
        <a:off x="26930" y="972794"/>
        <a:ext cx="5260683" cy="497795"/>
      </dsp:txXfrm>
    </dsp:sp>
    <dsp:sp modelId="{0D494E77-C332-4EF0-AD0E-E9C234C9B34C}">
      <dsp:nvSpPr>
        <dsp:cNvPr id="0" name=""/>
        <dsp:cNvSpPr/>
      </dsp:nvSpPr>
      <dsp:spPr>
        <a:xfrm>
          <a:off x="0" y="1497520"/>
          <a:ext cx="5314543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73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800" kern="1200" dirty="0"/>
            <a:t>Distance</a:t>
          </a:r>
        </a:p>
      </dsp:txBody>
      <dsp:txXfrm>
        <a:off x="0" y="1497520"/>
        <a:ext cx="5314543" cy="380880"/>
      </dsp:txXfrm>
    </dsp:sp>
    <dsp:sp modelId="{29EB70ED-309F-4266-A490-6E69EF25AD77}">
      <dsp:nvSpPr>
        <dsp:cNvPr id="0" name=""/>
        <dsp:cNvSpPr/>
      </dsp:nvSpPr>
      <dsp:spPr>
        <a:xfrm>
          <a:off x="0" y="1878400"/>
          <a:ext cx="5314543" cy="551655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 dirty="0"/>
            <a:t>Zeros</a:t>
          </a:r>
        </a:p>
      </dsp:txBody>
      <dsp:txXfrm>
        <a:off x="26930" y="1905330"/>
        <a:ext cx="5260683" cy="497795"/>
      </dsp:txXfrm>
    </dsp:sp>
    <dsp:sp modelId="{5049BCA0-CC89-4BD7-AC69-4F6C539BB05D}">
      <dsp:nvSpPr>
        <dsp:cNvPr id="0" name=""/>
        <dsp:cNvSpPr/>
      </dsp:nvSpPr>
      <dsp:spPr>
        <a:xfrm>
          <a:off x="0" y="2430055"/>
          <a:ext cx="5314543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73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AU" sz="1800" kern="1200" dirty="0"/>
            <a:t>Time</a:t>
          </a:r>
        </a:p>
      </dsp:txBody>
      <dsp:txXfrm>
        <a:off x="0" y="2430055"/>
        <a:ext cx="5314543" cy="380880"/>
      </dsp:txXfrm>
    </dsp:sp>
    <dsp:sp modelId="{6CA486FD-459C-4265-A63E-539B79E1B18D}">
      <dsp:nvSpPr>
        <dsp:cNvPr id="0" name=""/>
        <dsp:cNvSpPr/>
      </dsp:nvSpPr>
      <dsp:spPr>
        <a:xfrm>
          <a:off x="0" y="2810935"/>
          <a:ext cx="5314543" cy="551655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 dirty="0"/>
            <a:t> [1-6]</a:t>
          </a:r>
        </a:p>
      </dsp:txBody>
      <dsp:txXfrm>
        <a:off x="26930" y="2837865"/>
        <a:ext cx="5260683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A1C89B-13D3-EA8C-7514-E30C4924B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C893B42-75AA-0566-F2FE-5FC0DD448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C9ECC7-DB7C-1CEB-A2D5-000DBD6EC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FCB5-5156-4E09-B3C0-85CB8C2A075D}" type="datetimeFigureOut">
              <a:rPr lang="en-AU" smtClean="0"/>
              <a:pPr/>
              <a:t>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EB9E798-D37C-F942-DFAC-555A77015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466A4E-B1DA-6F7C-A43D-5D5DBCD2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19EE-8876-4CD0-B7E1-A5ABB171BC3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89051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A36467-5109-4419-85EF-07E00CEA5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B68CD9C-A4A9-A853-38F0-5479E57F0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CC938A-C228-ADB0-487F-E16246754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FCB5-5156-4E09-B3C0-85CB8C2A075D}" type="datetimeFigureOut">
              <a:rPr lang="en-AU" smtClean="0"/>
              <a:pPr/>
              <a:t>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5E16296-DF12-2E3C-ECFF-8B8DD572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0404A46-5D9D-F453-9FD4-1EEA5F81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19EE-8876-4CD0-B7E1-A5ABB171BC3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225665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2A71D90-B7EA-7334-1CEB-2D017D13A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E84211E-5876-21B7-06F3-BFF7487AC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04AA93E-5512-7EC2-79F2-0C3D7E22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FCB5-5156-4E09-B3C0-85CB8C2A075D}" type="datetimeFigureOut">
              <a:rPr lang="en-AU" smtClean="0"/>
              <a:pPr/>
              <a:t>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8043C32-63FA-BCC3-AB84-19FF5708C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8E9C655-023D-038D-5DAE-7D3E33FA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19EE-8876-4CD0-B7E1-A5ABB171BC3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149022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3FE7BF-7BB1-12ED-975C-21F05908D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704D39-7E87-A5D3-91EF-5488E42B0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BF1AE4-4FD3-FA74-80A6-0D8A0247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FCB5-5156-4E09-B3C0-85CB8C2A075D}" type="datetimeFigureOut">
              <a:rPr lang="en-AU" smtClean="0"/>
              <a:pPr/>
              <a:t>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06F2E0-B114-7380-BD0E-186C09520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C3DFEE-A92B-183F-8D8C-717B4127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19EE-8876-4CD0-B7E1-A5ABB171BC3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3775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3525DD-CEB6-8D1E-A715-0E3C34DD0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6458EEF-CEE0-3A79-4916-568661BB3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189C229-1BD3-0BD4-3557-C49D1339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FCB5-5156-4E09-B3C0-85CB8C2A075D}" type="datetimeFigureOut">
              <a:rPr lang="en-AU" smtClean="0"/>
              <a:pPr/>
              <a:t>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9016672-A64D-31DC-50D4-B09FE25B9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E55B228-863C-892C-A61C-FB363AAD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19EE-8876-4CD0-B7E1-A5ABB171BC3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155470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2F6D60-8E3A-639D-E698-F9AB5516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FA8F0EC-0D6D-ACE1-E0C6-6A55A0C6C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72258E6-DF79-7B08-104E-0E68004AB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AC16A5A-CAC7-E335-6B3E-08648005A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FCB5-5156-4E09-B3C0-85CB8C2A075D}" type="datetimeFigureOut">
              <a:rPr lang="en-AU" smtClean="0"/>
              <a:pPr/>
              <a:t>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6AD58B7-2413-2B37-9F34-E0F00B85F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8A4AE33-7F45-6580-052D-3ECA159B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19EE-8876-4CD0-B7E1-A5ABB171BC3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92100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964067-0572-41D4-DC04-BCE5D4FEB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3280233-15C3-BBA0-3B29-05473A4AA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F90F0FD-251A-EE8A-0286-E503B42E9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2788819-D765-35C6-457F-CBF199594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58CF5FD-9006-011F-B031-627650746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5F46530-0343-C822-200C-7537838C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FCB5-5156-4E09-B3C0-85CB8C2A075D}" type="datetimeFigureOut">
              <a:rPr lang="en-AU" smtClean="0"/>
              <a:pPr/>
              <a:t>5/08/2022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FBBCCDA-DB2F-973E-6279-6A305170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2679AF8-9452-A343-ED01-DE87ED13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19EE-8876-4CD0-B7E1-A5ABB171BC3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26691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CF7B46-731E-057D-124E-A40D80EE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89766D1-C39B-CB81-D29D-142A55DFE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FCB5-5156-4E09-B3C0-85CB8C2A075D}" type="datetimeFigureOut">
              <a:rPr lang="en-AU" smtClean="0"/>
              <a:pPr/>
              <a:t>5/08/2022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1497AD7-FEF1-1DA7-039A-BBD239DE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2797466-4DDF-216D-6D30-3A436FD2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19EE-8876-4CD0-B7E1-A5ABB171BC3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264056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BD81C69-2385-CD7E-B4BC-3D24AB39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FCB5-5156-4E09-B3C0-85CB8C2A075D}" type="datetimeFigureOut">
              <a:rPr lang="en-AU" smtClean="0"/>
              <a:pPr/>
              <a:t>5/08/2022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CDDAD6A-BCF0-6E6D-D027-E4EE0ECA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89C0167-A377-F970-4C93-AAAC235A7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19EE-8876-4CD0-B7E1-A5ABB171BC3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4942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E63856-6FAE-F0B9-E3DB-993F453F9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68E225-7D68-B2E1-8F5A-DD73BFD99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DCF9EAE-A177-A66A-AA01-C8E4F15EB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2A11165-F48C-B91E-8282-13187BF1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FCB5-5156-4E09-B3C0-85CB8C2A075D}" type="datetimeFigureOut">
              <a:rPr lang="en-AU" smtClean="0"/>
              <a:pPr/>
              <a:t>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75775E8-1629-0A6C-16E6-EA7F5731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C53E120-2D95-1FAF-B692-4FD388D8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19EE-8876-4CD0-B7E1-A5ABB171BC3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53052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B3FB44-81CD-32D4-1AE9-3C0158C4B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51E42D9-2195-B94F-A5AC-42C5B06E9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9B177F4-7D92-4E73-15CB-18FB72620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B0032E0-968E-CDD2-B64E-E349452A1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FCB5-5156-4E09-B3C0-85CB8C2A075D}" type="datetimeFigureOut">
              <a:rPr lang="en-AU" smtClean="0"/>
              <a:pPr/>
              <a:t>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7F07040-F58A-9E96-9370-9CE5DDD8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2F754B8-CC26-8F45-4379-1D708D94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19EE-8876-4CD0-B7E1-A5ABB171BC3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411621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F753607-357C-260B-05C8-A07DB53C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F45AEFF-AB85-252B-CFDA-66DD4FCC2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D49EB3-6DEC-0E3F-5A5E-D9BD81643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8FCB5-5156-4E09-B3C0-85CB8C2A075D}" type="datetimeFigureOut">
              <a:rPr lang="en-AU" smtClean="0"/>
              <a:pPr/>
              <a:t>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4B0803F-8F0E-FD70-5873-0B9338A9C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E9CFA1F-5A25-02C9-C7F8-4114A6378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019EE-8876-4CD0-B7E1-A5ABB171BC3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06155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26BDCA6B-3C9C-4213-A0D9-30BD5F0B07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FDA12F62-867F-4684-B28B-E085D09DCC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D05221-DFC1-6D49-7EB4-C98608224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34110"/>
            <a:ext cx="5936370" cy="3466213"/>
          </a:xfrm>
        </p:spPr>
        <p:txBody>
          <a:bodyPr anchor="b">
            <a:normAutofit/>
          </a:bodyPr>
          <a:lstStyle/>
          <a:p>
            <a:pPr algn="l"/>
            <a:r>
              <a:rPr lang="en-AU" sz="7200" dirty="0">
                <a:solidFill>
                  <a:srgbClr val="FFFFFF"/>
                </a:solidFill>
              </a:rPr>
              <a:t>NYC Taxi Data Analysis for 2013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B539A8A-79B8-B403-E053-BB2BC5C47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180354"/>
            <a:ext cx="5649289" cy="1279978"/>
          </a:xfrm>
        </p:spPr>
        <p:txBody>
          <a:bodyPr anchor="t">
            <a:normAutofit/>
          </a:bodyPr>
          <a:lstStyle/>
          <a:p>
            <a:pPr algn="l"/>
            <a:r>
              <a:rPr lang="en-AU" dirty="0">
                <a:solidFill>
                  <a:srgbClr val="FFFFFF"/>
                </a:solidFill>
              </a:rPr>
              <a:t> By Deboshree Bose</a:t>
            </a:r>
          </a:p>
        </p:txBody>
      </p:sp>
    </p:spTree>
    <p:extLst>
      <p:ext uri="{BB962C8B-B14F-4D97-AF65-F5344CB8AC3E}">
        <p14:creationId xmlns="" xmlns:p14="http://schemas.microsoft.com/office/powerpoint/2010/main" val="1397351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C232B152-3720-4D3B-97ED-45CE5483F1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11BAB570-FF10-4E96-8A3F-FA9804702B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4B9FAFB2-BEB5-4848-8018-BCAD99E2E1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0C5905-8340-CA8C-8D1E-047D41BA8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Exploratory Analysis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B7FE12-4D26-D6C0-6953-703F75A554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700" y="2286000"/>
                <a:ext cx="3937000" cy="3844800"/>
              </a:xfrm>
            </p:spPr>
            <p:txBody>
              <a:bodyPr>
                <a:normAutofit/>
              </a:bodyPr>
              <a:lstStyle/>
              <a:p>
                <a:r>
                  <a:rPr lang="en-AU" sz="2000" dirty="0">
                    <a:solidFill>
                      <a:schemeClr val="bg1">
                        <a:alpha val="60000"/>
                      </a:schemeClr>
                    </a:solidFill>
                  </a:rPr>
                  <a:t>Busiest Locations =&gt; concentration of pickup/</a:t>
                </a:r>
                <a:r>
                  <a:rPr lang="en-AU" sz="2000" dirty="0" err="1">
                    <a:solidFill>
                      <a:schemeClr val="bg1">
                        <a:alpha val="60000"/>
                      </a:schemeClr>
                    </a:solidFill>
                  </a:rPr>
                  <a:t>dropoff</a:t>
                </a:r>
                <a:r>
                  <a:rPr lang="en-AU" sz="2000" dirty="0">
                    <a:solidFill>
                      <a:schemeClr val="bg1">
                        <a:alpha val="60000"/>
                      </a:schemeClr>
                    </a:solidFill>
                  </a:rPr>
                  <a:t> points</a:t>
                </a:r>
              </a:p>
              <a:p>
                <a:r>
                  <a:rPr lang="es-ES" sz="2000" b="0" dirty="0">
                    <a:solidFill>
                      <a:srgbClr val="008000"/>
                    </a:solidFill>
                    <a:effectLst/>
                  </a:rPr>
                  <a:t>69 miles ~ 111 km (3 </a:t>
                </a:r>
                <a:r>
                  <a:rPr lang="es-ES" sz="2000" b="0" dirty="0" err="1">
                    <a:solidFill>
                      <a:srgbClr val="008000"/>
                    </a:solidFill>
                    <a:effectLst/>
                  </a:rPr>
                  <a:t>dec</a:t>
                </a:r>
                <a:r>
                  <a:rPr lang="es-ES" sz="2000" b="0" dirty="0">
                    <a:solidFill>
                      <a:srgbClr val="008000"/>
                    </a:solidFill>
                    <a:effectLst/>
                  </a:rPr>
                  <a:t> ~ 100m)</a:t>
                </a:r>
              </a:p>
              <a:p>
                <a:pPr marL="0" indent="0">
                  <a:buNone/>
                </a:pPr>
                <a:endParaRPr lang="en-AU" sz="2000" dirty="0"/>
              </a:p>
              <a:p>
                <a:r>
                  <a:rPr lang="en-AU" sz="2000" dirty="0">
                    <a:solidFill>
                      <a:schemeClr val="bg1">
                        <a:lumMod val="65000"/>
                      </a:schemeClr>
                    </a:solidFill>
                  </a:rPr>
                  <a:t>Busiest hours =&gt;</a:t>
                </a:r>
                <a:r>
                  <a:rPr lang="en-AU" sz="2000" b="0" dirty="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taxi </a:t>
                </a:r>
                <a:r>
                  <a:rPr lang="en-AU" sz="2000" b="0" u="sng" dirty="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employed</a:t>
                </a:r>
              </a:p>
              <a:p>
                <a:pPr lvl="1"/>
                <a:r>
                  <a:rPr lang="en-AU" sz="1800" dirty="0">
                    <a:solidFill>
                      <a:srgbClr val="008000"/>
                    </a:solidFill>
                  </a:rPr>
                  <a:t>E</a:t>
                </a:r>
                <a:r>
                  <a:rPr lang="en-AU" sz="1800" b="0" dirty="0">
                    <a:solidFill>
                      <a:srgbClr val="008000"/>
                    </a:solidFill>
                    <a:effectLst/>
                  </a:rPr>
                  <a:t>ach trip: 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AU" sz="1800" b="0" i="1" smtClean="0">
                            <a:solidFill>
                              <a:srgbClr val="008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b="0" i="1" smtClean="0">
                            <a:solidFill>
                              <a:srgbClr val="008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AU" sz="1800" b="0" i="1" smtClean="0">
                            <a:solidFill>
                              <a:srgbClr val="008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𝑒𝑚𝑝𝑙𝑜𝑦</m:t>
                        </m:r>
                      </m:sub>
                    </m:sSub>
                    <m:r>
                      <a:rPr lang="en-AU" sz="1800" b="0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AU" sz="18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1800" b="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AU" sz="1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1800" b="0" i="0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sub>
                      <m:sup>
                        <m:d>
                          <m:dPr>
                            <m:ctrlPr>
                              <a:rPr lang="en-AU" sz="1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1800" b="0" i="0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1×24</m:t>
                            </m:r>
                          </m:e>
                        </m:d>
                      </m:sup>
                    </m:sSubSup>
                  </m:oMath>
                </a14:m>
                <a:endParaRPr lang="en-AU" sz="1800" b="0" dirty="0">
                  <a:solidFill>
                    <a:srgbClr val="000000"/>
                  </a:solidFill>
                  <a:effectLst/>
                </a:endParaRPr>
              </a:p>
              <a:p>
                <a:pPr lvl="1"/>
                <a:r>
                  <a:rPr lang="en-AU" sz="1800" b="0" dirty="0">
                    <a:solidFill>
                      <a:srgbClr val="008000"/>
                    </a:solidFill>
                    <a:effectLst/>
                  </a:rPr>
                  <a:t>E.g. Trip from 17:45 to 21:35, then</a:t>
                </a:r>
                <a:endParaRPr lang="en-AU" sz="1800" b="0" dirty="0">
                  <a:solidFill>
                    <a:srgbClr val="000000"/>
                  </a:solidFill>
                  <a:effectLst/>
                </a:endParaRPr>
              </a:p>
              <a:p>
                <a:pPr lvl="1"/>
                <a:r>
                  <a:rPr lang="en-AU" sz="1800" b="0" dirty="0" err="1">
                    <a:solidFill>
                      <a:srgbClr val="008000"/>
                    </a:solidFill>
                    <a:effectLst/>
                  </a:rPr>
                  <a:t>hr_employ</a:t>
                </a:r>
                <a:r>
                  <a:rPr lang="en-AU" sz="1800" b="0" dirty="0">
                    <a:solidFill>
                      <a:srgbClr val="008000"/>
                    </a:solidFill>
                    <a:effectLst/>
                  </a:rPr>
                  <a:t> = [zeros(17,1), 45/60 ,ones(3), 35/60, zeros(2)]</a:t>
                </a:r>
                <a:endParaRPr lang="en-AU" sz="1800" b="0" dirty="0">
                  <a:solidFill>
                    <a:srgbClr val="000000"/>
                  </a:solidFill>
                  <a:effectLst/>
                </a:endParaRPr>
              </a:p>
              <a:p>
                <a:endParaRPr lang="en-AU" sz="20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endParaRPr lang="en-AU" sz="2000" dirty="0">
                  <a:solidFill>
                    <a:schemeClr val="bg1">
                      <a:alpha val="6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3B7FE12-4D26-D6C0-6953-703F75A554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700" y="2286000"/>
                <a:ext cx="3937000" cy="3844800"/>
              </a:xfrm>
              <a:blipFill>
                <a:blip r:embed="rId2"/>
                <a:stretch>
                  <a:fillRect l="-1395" t="-1585" r="-7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0A9D963-CA49-1CF0-C3AD-4F316B3E2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191" y="197595"/>
            <a:ext cx="5755826" cy="41915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75DF8968-1E40-12D3-36FE-7AD2ECECCE99}"/>
              </a:ext>
            </a:extLst>
          </p:cNvPr>
          <p:cNvSpPr txBox="1"/>
          <p:nvPr/>
        </p:nvSpPr>
        <p:spPr>
          <a:xfrm>
            <a:off x="4838076" y="4906079"/>
            <a:ext cx="7315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664, Lexington Avenue, Manhattan Community Board 5, Manhattan, New York County, City of New York, New York, 10022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137, West 33rd Street, Chelsea District, Manhattan, New York County, City of New York, New York, 10001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1270 Avenue of the Americas, 1270, 6th Avenue, Manhattan Community Board 5, Manhattan, New York County, City of New York, New York, 10020</a:t>
            </a:r>
          </a:p>
        </p:txBody>
      </p:sp>
    </p:spTree>
    <p:extLst>
      <p:ext uri="{BB962C8B-B14F-4D97-AF65-F5344CB8AC3E}">
        <p14:creationId xmlns="" xmlns:p14="http://schemas.microsoft.com/office/powerpoint/2010/main" val="2080957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C232B152-3720-4D3B-97ED-45CE5483F1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11BAB570-FF10-4E96-8A3F-FA9804702B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4B9FAFB2-BEB5-4848-8018-BCAD99E2E1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0831FC-6FB3-D174-3E98-F58041C6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 fontScale="90000"/>
          </a:bodyPr>
          <a:lstStyle/>
          <a:p>
            <a:r>
              <a:rPr lang="en-AU" dirty="0">
                <a:solidFill>
                  <a:schemeClr val="bg1"/>
                </a:solidFill>
              </a:rPr>
              <a:t>Busiest Locations (Q1)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17069E1-4B2A-16A2-F62B-6C3CF1DA1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984" y="49585"/>
            <a:ext cx="3289212" cy="2236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FD4AE45-5424-96A4-5A19-962F4FF81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798" y="1014154"/>
            <a:ext cx="3716068" cy="5763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8972955-914E-54A0-A8F7-1B49ABCD0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5433" y="2403515"/>
            <a:ext cx="3843249" cy="4454485"/>
          </a:xfrm>
          <a:prstGeom prst="rect">
            <a:avLst/>
          </a:prstGeom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A65E0AC1-60ED-B482-C6A4-E26DDE786F14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765175" y="2286000"/>
                <a:ext cx="3384550" cy="38449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AU" sz="2000" dirty="0"/>
              </a:p>
              <a:p>
                <a:r>
                  <a:rPr lang="en-AU" sz="2000" dirty="0">
                    <a:solidFill>
                      <a:schemeClr val="bg1">
                        <a:lumMod val="65000"/>
                      </a:schemeClr>
                    </a:solidFill>
                  </a:rPr>
                  <a:t>Busiest hours =&gt; taxi </a:t>
                </a:r>
                <a:r>
                  <a:rPr lang="en-AU" sz="2000" u="sng" dirty="0">
                    <a:solidFill>
                      <a:schemeClr val="bg1">
                        <a:lumMod val="65000"/>
                      </a:schemeClr>
                    </a:solidFill>
                  </a:rPr>
                  <a:t>employed</a:t>
                </a:r>
              </a:p>
              <a:p>
                <a:pPr lvl="1"/>
                <a:r>
                  <a:rPr lang="en-AU" sz="2000" dirty="0">
                    <a:solidFill>
                      <a:srgbClr val="008000"/>
                    </a:solidFill>
                  </a:rPr>
                  <a:t>Each trip: </a:t>
                </a:r>
                <a14:m>
                  <m:oMath xmlns:m="http://schemas.openxmlformats.org/officeDocument/2006/math">
                    <m:r>
                      <a:rPr lang="en-AU" sz="20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AU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AU" sz="2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𝑒𝑚𝑝𝑙𝑜𝑦</m:t>
                        </m:r>
                      </m:sub>
                    </m:sSub>
                    <m:r>
                      <a:rPr lang="en-AU" sz="20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AU" sz="2000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20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AU" sz="2000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sub>
                      <m:sup>
                        <m:d>
                          <m:dPr>
                            <m:ctrlPr>
                              <a:rPr lang="en-AU" sz="2000" i="1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1×24</m:t>
                            </m:r>
                          </m:e>
                        </m:d>
                      </m:sup>
                    </m:sSubSup>
                  </m:oMath>
                </a14:m>
                <a:endParaRPr lang="en-AU" sz="2000" dirty="0">
                  <a:solidFill>
                    <a:srgbClr val="000000"/>
                  </a:solidFill>
                </a:endParaRPr>
              </a:p>
              <a:p>
                <a:pPr lvl="1"/>
                <a:r>
                  <a:rPr lang="en-AU" sz="2000" dirty="0">
                    <a:solidFill>
                      <a:srgbClr val="008000"/>
                    </a:solidFill>
                  </a:rPr>
                  <a:t>E.g. Trip from 17:45 to 21:35</a:t>
                </a:r>
                <a:endParaRPr lang="en-AU" sz="2000" dirty="0">
                  <a:solidFill>
                    <a:srgbClr val="000000"/>
                  </a:solidFill>
                </a:endParaRPr>
              </a:p>
              <a:p>
                <a:pPr lvl="1"/>
                <a:r>
                  <a:rPr lang="en-AU" sz="2000" dirty="0" err="1">
                    <a:solidFill>
                      <a:srgbClr val="008000"/>
                    </a:solidFill>
                  </a:rPr>
                  <a:t>hr_employ</a:t>
                </a:r>
                <a:r>
                  <a:rPr lang="en-AU" sz="2000" dirty="0">
                    <a:solidFill>
                      <a:srgbClr val="008000"/>
                    </a:solidFill>
                  </a:rPr>
                  <a:t> = [zeros(17,1), 45/60 ,ones(3), 35/60, zeros(2)]</a:t>
                </a:r>
                <a:endParaRPr lang="en-AU" sz="2000" dirty="0">
                  <a:solidFill>
                    <a:srgbClr val="000000"/>
                  </a:solidFill>
                </a:endParaRPr>
              </a:p>
              <a:p>
                <a:endParaRPr lang="en-AU" sz="24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endParaRPr lang="en-AU" sz="2000" dirty="0">
                  <a:solidFill>
                    <a:schemeClr val="bg1">
                      <a:alpha val="6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A65E0AC1-60ED-B482-C6A4-E26DDE786F14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5175" y="2286000"/>
                <a:ext cx="3384550" cy="3844925"/>
              </a:xfrm>
              <a:prstGeom prst="rect">
                <a:avLst/>
              </a:prstGeom>
              <a:blipFill>
                <a:blip r:embed="rId5"/>
                <a:stretch>
                  <a:fillRect l="-1622" r="-34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663519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C232B152-3720-4D3B-97ED-45CE5483F1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11BAB570-FF10-4E96-8A3F-FA9804702B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4B9FAFB2-BEB5-4848-8018-BCAD99E2E1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0831FC-6FB3-D174-3E98-F58041C6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 fontScale="90000"/>
          </a:bodyPr>
          <a:lstStyle/>
          <a:p>
            <a:r>
              <a:rPr lang="en-AU" dirty="0">
                <a:solidFill>
                  <a:schemeClr val="bg1"/>
                </a:solidFill>
              </a:rPr>
              <a:t>Distribution of Passengers, Payment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194C79-657A-120B-C09D-989E8DF17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3" y="2633774"/>
            <a:ext cx="3384000" cy="3844800"/>
          </a:xfrm>
        </p:spPr>
        <p:txBody>
          <a:bodyPr>
            <a:normAutofit/>
          </a:bodyPr>
          <a:lstStyle/>
          <a:p>
            <a:r>
              <a:rPr lang="en-AU" sz="2000" dirty="0">
                <a:solidFill>
                  <a:schemeClr val="bg1">
                    <a:alpha val="60000"/>
                  </a:schemeClr>
                </a:solidFill>
              </a:rPr>
              <a:t>N(card) ~ N(cash) customers.</a:t>
            </a:r>
          </a:p>
          <a:p>
            <a:r>
              <a:rPr lang="en-AU" sz="2000" dirty="0">
                <a:solidFill>
                  <a:schemeClr val="bg1">
                    <a:alpha val="60000"/>
                  </a:schemeClr>
                </a:solidFill>
              </a:rPr>
              <a:t>However , &lt;</a:t>
            </a:r>
            <a:r>
              <a:rPr lang="en-AU" sz="2000" dirty="0" err="1" smtClean="0">
                <a:solidFill>
                  <a:schemeClr val="bg1">
                    <a:alpha val="60000"/>
                  </a:schemeClr>
                </a:solidFill>
              </a:rPr>
              <a:t>tip</a:t>
            </a:r>
            <a:r>
              <a:rPr lang="en-AU" sz="2000" baseline="-25000" dirty="0" err="1" smtClean="0">
                <a:solidFill>
                  <a:schemeClr val="bg1">
                    <a:alpha val="60000"/>
                  </a:schemeClr>
                </a:solidFill>
              </a:rPr>
              <a:t>card</a:t>
            </a:r>
            <a:r>
              <a:rPr lang="en-AU" sz="2000" dirty="0" smtClean="0">
                <a:solidFill>
                  <a:schemeClr val="bg1">
                    <a:alpha val="60000"/>
                  </a:schemeClr>
                </a:solidFill>
              </a:rPr>
              <a:t>&gt;   </a:t>
            </a:r>
            <a:r>
              <a:rPr lang="en-AU" sz="2000" dirty="0">
                <a:solidFill>
                  <a:schemeClr val="bg1">
                    <a:alpha val="60000"/>
                  </a:schemeClr>
                </a:solidFill>
              </a:rPr>
              <a:t>&gt;&gt; &lt;</a:t>
            </a:r>
            <a:r>
              <a:rPr lang="en-AU" sz="2000" smtClean="0">
                <a:solidFill>
                  <a:schemeClr val="bg1">
                    <a:alpha val="60000"/>
                  </a:schemeClr>
                </a:solidFill>
              </a:rPr>
              <a:t>tip</a:t>
            </a:r>
            <a:r>
              <a:rPr lang="en-AU" sz="2000" baseline="-25000" smtClean="0">
                <a:solidFill>
                  <a:schemeClr val="bg1">
                    <a:alpha val="60000"/>
                  </a:schemeClr>
                </a:solidFill>
              </a:rPr>
              <a:t>cash</a:t>
            </a:r>
            <a:r>
              <a:rPr lang="en-AU" sz="2000" smtClean="0">
                <a:solidFill>
                  <a:schemeClr val="bg1">
                    <a:alpha val="60000"/>
                  </a:schemeClr>
                </a:solidFill>
              </a:rPr>
              <a:t>&gt; </a:t>
            </a:r>
            <a:endParaRPr lang="en-AU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6F1A04D7-8E02-FB09-6A8F-7B8BE5445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939" y="356344"/>
            <a:ext cx="4161236" cy="28800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3F0B507F-1D74-9356-59CB-1A082F17A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939" y="3605584"/>
            <a:ext cx="4161236" cy="2872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F46D51DF-FAA7-FBF0-35AC-E100EEE08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51" y="4026796"/>
            <a:ext cx="4319800" cy="24517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70109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23AC064-BC96-4F32-8AE1-B2FD38754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48C72D-D635-8297-60CB-A0DCDC48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>
                <a:solidFill>
                  <a:srgbClr val="FFFFFF"/>
                </a:solidFill>
              </a:rPr>
              <a:t>CRD: Greater spatial spread of drop &amp; pick loc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7E7C77BC-7138-40B1-A15B-20F57A4946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7E45C454-A529-B017-7E53-2FEC91E40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666103"/>
            <a:ext cx="5455917" cy="3519066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DB146403-F3D6-484B-B2ED-97F9565D03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173C394F-FE2F-3774-F11C-46C1C3728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713842"/>
            <a:ext cx="5455917" cy="34235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94571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="" xmlns:a16="http://schemas.microsoft.com/office/drawing/2014/main" id="{C232B152-3720-4D3B-97ED-45CE5483F1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11BAB570-FF10-4E96-8A3F-FA9804702B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4B9FAFB2-BEB5-4848-8018-BCAD99E2E1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1D37B1-BAE2-4F1F-A6D6-8FA0078B4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 fontScale="90000"/>
          </a:bodyPr>
          <a:lstStyle/>
          <a:p>
            <a:r>
              <a:rPr lang="en-AU" dirty="0">
                <a:solidFill>
                  <a:schemeClr val="bg1"/>
                </a:solidFill>
              </a:rPr>
              <a:t>When can card customers be found vs. cash customers?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433B67C-CAFE-4BFA-FE83-2B5CA3F25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3076686"/>
            <a:ext cx="3384000" cy="3054113"/>
          </a:xfrm>
        </p:spPr>
        <p:txBody>
          <a:bodyPr>
            <a:normAutofit lnSpcReduction="10000"/>
          </a:bodyPr>
          <a:lstStyle/>
          <a:p>
            <a:r>
              <a:rPr lang="en-AU" sz="2000" dirty="0">
                <a:solidFill>
                  <a:schemeClr val="bg1">
                    <a:alpha val="60000"/>
                  </a:schemeClr>
                </a:solidFill>
              </a:rPr>
              <a:t>Data visualization indicates that their locations and timings are similar.</a:t>
            </a:r>
          </a:p>
          <a:p>
            <a:r>
              <a:rPr lang="en-AU" sz="2000" dirty="0">
                <a:solidFill>
                  <a:schemeClr val="bg1">
                    <a:alpha val="60000"/>
                  </a:schemeClr>
                </a:solidFill>
              </a:rPr>
              <a:t>The drop-off and pick-up zones are more spread out for card customers.</a:t>
            </a:r>
          </a:p>
          <a:p>
            <a:r>
              <a:rPr lang="en-AU" sz="2000" dirty="0">
                <a:solidFill>
                  <a:schemeClr val="bg1">
                    <a:alpha val="60000"/>
                  </a:schemeClr>
                </a:solidFill>
              </a:rPr>
              <a:t>Regardless of the hour, the numbers indicate </a:t>
            </a:r>
            <a:r>
              <a:rPr lang="en-AU" sz="2000">
                <a:solidFill>
                  <a:schemeClr val="bg1">
                    <a:alpha val="60000"/>
                  </a:schemeClr>
                </a:solidFill>
              </a:rPr>
              <a:t>that more  </a:t>
            </a:r>
            <a:r>
              <a:rPr lang="en-AU" sz="2000" dirty="0">
                <a:solidFill>
                  <a:schemeClr val="bg1">
                    <a:alpha val="60000"/>
                  </a:schemeClr>
                </a:solidFill>
              </a:rPr>
              <a:t>customers for the day </a:t>
            </a:r>
            <a:r>
              <a:rPr lang="en-AU" sz="2000">
                <a:solidFill>
                  <a:schemeClr val="bg1">
                    <a:alpha val="60000"/>
                  </a:schemeClr>
                </a:solidFill>
              </a:rPr>
              <a:t>will pay by card.</a:t>
            </a:r>
            <a:endParaRPr lang="en-AU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01C5F5A-C768-98B0-A4C0-D3BFCBC6E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497" y="643469"/>
            <a:ext cx="4201296" cy="55710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94425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C232B152-3720-4D3B-97ED-45CE5483F1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11BAB570-FF10-4E96-8A3F-FA9804702B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4B9FAFB2-BEB5-4848-8018-BCAD99E2E1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0831FC-6FB3-D174-3E98-F58041C6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 fontScale="90000"/>
          </a:bodyPr>
          <a:lstStyle/>
          <a:p>
            <a:r>
              <a:rPr lang="en-AU" dirty="0">
                <a:solidFill>
                  <a:schemeClr val="bg1"/>
                </a:solidFill>
              </a:rPr>
              <a:t>Distribution of Fare Amount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194C79-657A-120B-C09D-989E8DF17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chemeClr val="bg1">
                    <a:alpha val="60000"/>
                  </a:schemeClr>
                </a:solidFill>
              </a:rPr>
              <a:t>Fare is </a:t>
            </a:r>
            <a:r>
              <a:rPr lang="en-AU" sz="2000" dirty="0" smtClean="0">
                <a:solidFill>
                  <a:schemeClr val="bg1">
                    <a:alpha val="60000"/>
                  </a:schemeClr>
                </a:solidFill>
              </a:rPr>
              <a:t>predominantly a </a:t>
            </a:r>
            <a:r>
              <a:rPr lang="en-AU" sz="2000" dirty="0">
                <a:solidFill>
                  <a:schemeClr val="bg1">
                    <a:alpha val="60000"/>
                  </a:schemeClr>
                </a:solidFill>
              </a:rPr>
              <a:t>function of:</a:t>
            </a:r>
          </a:p>
          <a:p>
            <a:r>
              <a:rPr lang="en-AU" sz="2000" dirty="0">
                <a:solidFill>
                  <a:schemeClr val="bg1">
                    <a:alpha val="60000"/>
                  </a:schemeClr>
                </a:solidFill>
              </a:rPr>
              <a:t> distance</a:t>
            </a:r>
          </a:p>
          <a:p>
            <a:r>
              <a:rPr lang="en-AU" sz="2000" dirty="0">
                <a:solidFill>
                  <a:schemeClr val="bg1">
                    <a:alpha val="60000"/>
                  </a:schemeClr>
                </a:solidFill>
              </a:rPr>
              <a:t> rate code</a:t>
            </a:r>
          </a:p>
          <a:p>
            <a:r>
              <a:rPr lang="en-AU" sz="2000" dirty="0">
                <a:solidFill>
                  <a:schemeClr val="bg1">
                    <a:alpha val="60000"/>
                  </a:schemeClr>
                </a:solidFill>
              </a:rPr>
              <a:t>time in the taxi </a:t>
            </a:r>
          </a:p>
          <a:p>
            <a:r>
              <a:rPr lang="en-AU" sz="2000" dirty="0">
                <a:solidFill>
                  <a:schemeClr val="bg1">
                    <a:alpha val="60000"/>
                  </a:schemeClr>
                </a:solidFill>
              </a:rPr>
              <a:t>Trip time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708E732-7C31-8807-B6AF-D7A88F7CD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810" y="662400"/>
            <a:ext cx="5981700" cy="5600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F50C49B-A878-1983-E0C1-E835DB61F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873" y="233775"/>
            <a:ext cx="4057650" cy="4286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36168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C232B152-3720-4D3B-97ED-45CE5483F1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11BAB570-FF10-4E96-8A3F-FA9804702B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4B9FAFB2-BEB5-4848-8018-BCAD99E2E1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0831FC-6FB3-D174-3E98-F58041C6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 fontScale="90000"/>
          </a:bodyPr>
          <a:lstStyle/>
          <a:p>
            <a:r>
              <a:rPr lang="en-AU" dirty="0">
                <a:solidFill>
                  <a:schemeClr val="bg1"/>
                </a:solidFill>
              </a:rPr>
              <a:t>Distribution of Tip Amount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194C79-657A-120B-C09D-989E8DF17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AU" sz="2000" dirty="0">
                <a:solidFill>
                  <a:schemeClr val="bg1">
                    <a:alpha val="60000"/>
                  </a:schemeClr>
                </a:solidFill>
              </a:rPr>
              <a:t>Primarily no tips paid for </a:t>
            </a:r>
          </a:p>
          <a:p>
            <a:pPr lvl="1"/>
            <a:r>
              <a:rPr lang="en-AU" sz="1600" dirty="0">
                <a:solidFill>
                  <a:schemeClr val="bg1">
                    <a:alpha val="60000"/>
                  </a:schemeClr>
                </a:solidFill>
              </a:rPr>
              <a:t>shorter trips</a:t>
            </a:r>
          </a:p>
          <a:p>
            <a:pPr lvl="1"/>
            <a:r>
              <a:rPr lang="en-AU" sz="1600" dirty="0" err="1">
                <a:solidFill>
                  <a:schemeClr val="bg1">
                    <a:alpha val="60000"/>
                  </a:schemeClr>
                </a:solidFill>
              </a:rPr>
              <a:t>Rate_code</a:t>
            </a:r>
            <a:r>
              <a:rPr lang="en-AU" sz="1600" dirty="0">
                <a:solidFill>
                  <a:schemeClr val="bg1">
                    <a:alpha val="60000"/>
                  </a:schemeClr>
                </a:solidFill>
              </a:rPr>
              <a:t> =1,2</a:t>
            </a:r>
          </a:p>
          <a:p>
            <a:pPr lvl="1"/>
            <a:r>
              <a:rPr lang="en-AU" sz="1600" dirty="0">
                <a:solidFill>
                  <a:schemeClr val="bg1">
                    <a:alpha val="60000"/>
                  </a:schemeClr>
                </a:solidFill>
              </a:rPr>
              <a:t>More information is required to examine </a:t>
            </a:r>
            <a:r>
              <a:rPr lang="en-AU" sz="1600" dirty="0" err="1">
                <a:solidFill>
                  <a:schemeClr val="bg1">
                    <a:alpha val="60000"/>
                  </a:schemeClr>
                </a:solidFill>
              </a:rPr>
              <a:t>rate_code</a:t>
            </a:r>
            <a:r>
              <a:rPr lang="en-AU" sz="1600" dirty="0">
                <a:solidFill>
                  <a:schemeClr val="bg1">
                    <a:alpha val="60000"/>
                  </a:schemeClr>
                </a:solidFill>
              </a:rPr>
              <a:t> 6, if it is a genuine rate code.</a:t>
            </a:r>
          </a:p>
          <a:p>
            <a:r>
              <a:rPr lang="en-AU" sz="2000" dirty="0">
                <a:solidFill>
                  <a:schemeClr val="bg1">
                    <a:alpha val="60000"/>
                  </a:schemeClr>
                </a:solidFill>
              </a:rPr>
              <a:t>Airport trips get high average tips.</a:t>
            </a:r>
          </a:p>
          <a:p>
            <a:r>
              <a:rPr lang="en-AU" sz="2000" dirty="0">
                <a:solidFill>
                  <a:schemeClr val="bg1">
                    <a:alpha val="60000"/>
                  </a:schemeClr>
                </a:solidFill>
              </a:rPr>
              <a:t>Negotiated fare trips also get high average tips these are prominent for less populated areas.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8DC85C1-BEF9-CE1B-0D17-BF560D4F0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285" y="723900"/>
            <a:ext cx="6762750" cy="270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761130A-B374-ABFF-7959-EA19705B7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388" y="3653118"/>
            <a:ext cx="3543300" cy="2590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00457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!!BGRectangle">
            <a:extLst>
              <a:ext uri="{FF2B5EF4-FFF2-40B4-BE49-F238E27FC236}">
                <a16:creationId xmlns="" xmlns:a16="http://schemas.microsoft.com/office/drawing/2014/main" id="{9B76D444-2756-434F-AE61-96D69830C1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CF96EC52-BFDE-793C-DD3E-E18EF9BB7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474146"/>
            <a:ext cx="10515593" cy="1197864"/>
          </a:xfrm>
        </p:spPr>
        <p:txBody>
          <a:bodyPr>
            <a:normAutofit/>
          </a:bodyPr>
          <a:lstStyle/>
          <a:p>
            <a:r>
              <a:rPr lang="en-US" sz="3700"/>
              <a:t>Characterization of Taxi workers on W</a:t>
            </a:r>
            <a:r>
              <a:rPr lang="en-US" sz="3700" kern="1200">
                <a:latin typeface="+mj-lt"/>
                <a:ea typeface="+mj-ea"/>
                <a:cs typeface="+mj-cs"/>
              </a:rPr>
              <a:t>ork Hours and Income </a:t>
            </a:r>
            <a:endParaRPr lang="en-AU" sz="3700"/>
          </a:p>
        </p:txBody>
      </p:sp>
      <p:sp>
        <p:nvSpPr>
          <p:cNvPr id="31" name="!!Line">
            <a:extLst>
              <a:ext uri="{FF2B5EF4-FFF2-40B4-BE49-F238E27FC236}">
                <a16:creationId xmlns="" xmlns:a16="http://schemas.microsoft.com/office/drawing/2014/main" id="{B0161EF8-C8C6-4F2A-9D5C-49BD28A2BD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66344" y="585216"/>
            <a:ext cx="9144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="" xmlns:a16="http://schemas.microsoft.com/office/drawing/2014/main" id="{102B2FCC-A52C-1909-D64E-E7E08165F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9" r="19400" b="2"/>
          <a:stretch/>
        </p:blipFill>
        <p:spPr>
          <a:xfrm>
            <a:off x="174812" y="2084832"/>
            <a:ext cx="6876135" cy="380498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5802BEE6-DC36-509D-C16E-9A04EFDE0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314" y="1999578"/>
            <a:ext cx="3823525" cy="417156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To differentiate between income classes of drivers, the monthly income is plotted</a:t>
            </a:r>
          </a:p>
          <a:p>
            <a:r>
              <a:rPr lang="en-US" sz="2000" dirty="0"/>
              <a:t>The maximum income &gt;$22000</a:t>
            </a:r>
          </a:p>
          <a:p>
            <a:r>
              <a:rPr lang="en-US" sz="2000" dirty="0"/>
              <a:t>Mean is about $6500, so brackets accordingly for random driver samples</a:t>
            </a:r>
          </a:p>
        </p:txBody>
      </p:sp>
    </p:spTree>
    <p:extLst>
      <p:ext uri="{BB962C8B-B14F-4D97-AF65-F5344CB8AC3E}">
        <p14:creationId xmlns="" xmlns:p14="http://schemas.microsoft.com/office/powerpoint/2010/main" val="4140409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="" xmlns:a16="http://schemas.microsoft.com/office/drawing/2014/main" id="{70155189-D96C-4527-B0EC-654B946BE6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903374-E317-51B8-5837-766FFF1EE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20570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Characterization of Taxi workers on W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ork Hours and Income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3B2C53A-21D6-A1A0-AF44-D673378E6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89" y="3048649"/>
            <a:ext cx="3797536" cy="27548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00C5029F-6EAA-74E3-2D4D-5D2874682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451" y="3091695"/>
            <a:ext cx="3797536" cy="27502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3A3B516-F85E-C35F-EC96-995726FE8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757" y="3091695"/>
            <a:ext cx="3797536" cy="26687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49079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="" xmlns:a16="http://schemas.microsoft.com/office/drawing/2014/main" id="{B0792D4F-247E-46FE-85FC-881DEFA41D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CE272F12-AF86-441A-BC1B-C014BBBF85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V="1">
            <a:off x="475488" y="585216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>
            <a:extLst>
              <a:ext uri="{FF2B5EF4-FFF2-40B4-BE49-F238E27FC236}">
                <a16:creationId xmlns="" xmlns:a16="http://schemas.microsoft.com/office/drawing/2014/main" id="{5F5DA57E-2D96-F062-1467-FA51A2152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07" y="2002536"/>
            <a:ext cx="5848914" cy="4169664"/>
          </a:xfrm>
          <a:prstGeom prst="rect">
            <a:avLst/>
          </a:prstGeom>
        </p:spPr>
      </p:pic>
      <p:sp>
        <p:nvSpPr>
          <p:cNvPr id="40" name="Content Placeholder 32">
            <a:extLst>
              <a:ext uri="{FF2B5EF4-FFF2-40B4-BE49-F238E27FC236}">
                <a16:creationId xmlns="" xmlns:a16="http://schemas.microsoft.com/office/drawing/2014/main" id="{24C73998-8003-AF6F-40A1-C932871F1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6" y="2002536"/>
            <a:ext cx="3822192" cy="4169664"/>
          </a:xfrm>
        </p:spPr>
        <p:txBody>
          <a:bodyPr anchor="t">
            <a:normAutofit fontScale="92500"/>
          </a:bodyPr>
          <a:lstStyle/>
          <a:p>
            <a:r>
              <a:rPr lang="en-US" sz="2200" dirty="0"/>
              <a:t>Blue patch shows trips in space of income vs. driver engagement.</a:t>
            </a:r>
          </a:p>
          <a:p>
            <a:r>
              <a:rPr lang="en-US" sz="2200" dirty="0"/>
              <a:t>Roughly the points above the orange line are more rewarding than those below.</a:t>
            </a:r>
          </a:p>
          <a:p>
            <a:r>
              <a:rPr lang="en-US" sz="2200" dirty="0"/>
              <a:t>High-income driver , more trips and rewarding trips.</a:t>
            </a:r>
          </a:p>
          <a:p>
            <a:r>
              <a:rPr lang="en-US" sz="2200" dirty="0"/>
              <a:t>Mid- income driver is working more hours than high income but making less.</a:t>
            </a:r>
          </a:p>
          <a:p>
            <a:r>
              <a:rPr lang="en-US" sz="2200" dirty="0"/>
              <a:t>Low income driver has not made many trips in the month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B792FDB-9A08-787B-533E-FAE66FD357BC}"/>
              </a:ext>
            </a:extLst>
          </p:cNvPr>
          <p:cNvSpPr txBox="1"/>
          <p:nvPr/>
        </p:nvSpPr>
        <p:spPr>
          <a:xfrm>
            <a:off x="4123113" y="-914400"/>
            <a:ext cx="172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dirty="0"/>
              <a:t>Role of certainty</a:t>
            </a:r>
            <a:endParaRPr lang="en-AU"/>
          </a:p>
        </p:txBody>
      </p:sp>
      <p:sp>
        <p:nvSpPr>
          <p:cNvPr id="28" name="Title 1">
            <a:extLst>
              <a:ext uri="{FF2B5EF4-FFF2-40B4-BE49-F238E27FC236}">
                <a16:creationId xmlns="" xmlns:a16="http://schemas.microsoft.com/office/drawing/2014/main" id="{F99CE4DA-41FC-B5C4-FF4A-BC5D9CDA8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474146"/>
            <a:ext cx="10515593" cy="1197864"/>
          </a:xfrm>
        </p:spPr>
        <p:txBody>
          <a:bodyPr>
            <a:normAutofit/>
          </a:bodyPr>
          <a:lstStyle/>
          <a:p>
            <a:r>
              <a:rPr lang="en-US" sz="3700" dirty="0"/>
              <a:t>Scatter Plot of Trips (W</a:t>
            </a:r>
            <a:r>
              <a:rPr lang="en-US" sz="3700" kern="1200" dirty="0">
                <a:latin typeface="+mj-lt"/>
                <a:ea typeface="+mj-ea"/>
                <a:cs typeface="+mj-cs"/>
              </a:rPr>
              <a:t>ork Hours and Income) </a:t>
            </a:r>
            <a:endParaRPr lang="en-AU" sz="37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D11EB8C0-47C8-74E5-5366-2576B7021206}"/>
              </a:ext>
            </a:extLst>
          </p:cNvPr>
          <p:cNvCxnSpPr/>
          <p:nvPr/>
        </p:nvCxnSpPr>
        <p:spPr>
          <a:xfrm flipV="1">
            <a:off x="1882587" y="3184264"/>
            <a:ext cx="2926080" cy="231289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76648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="" xmlns:a16="http://schemas.microsoft.com/office/drawing/2014/main" id="{C232B152-3720-4D3B-97ED-45CE5483F1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11BAB570-FF10-4E96-8A3F-FA9804702B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4B9FAFB2-BEB5-4848-8018-BCAD99E2E1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ED0FB6-1AB1-78DA-AB4C-72C4F24A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AU">
                <a:solidFill>
                  <a:schemeClr val="bg1"/>
                </a:solidFill>
              </a:rPr>
              <a:t>Choice of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9218120-B19A-74B3-FD4C-0786D91CC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 lnSpcReduction="10000"/>
          </a:bodyPr>
          <a:lstStyle/>
          <a:p>
            <a:r>
              <a:rPr lang="en-AU" sz="2000" dirty="0">
                <a:solidFill>
                  <a:schemeClr val="bg1">
                    <a:alpha val="60000"/>
                  </a:schemeClr>
                </a:solidFill>
              </a:rPr>
              <a:t>File size</a:t>
            </a:r>
          </a:p>
          <a:p>
            <a:r>
              <a:rPr lang="en-AU" sz="2000" dirty="0" err="1">
                <a:solidFill>
                  <a:schemeClr val="bg1">
                    <a:alpha val="60000"/>
                  </a:schemeClr>
                </a:solidFill>
              </a:rPr>
              <a:t>Eqvt</a:t>
            </a:r>
            <a:r>
              <a:rPr lang="en-AU" sz="2000" dirty="0">
                <a:solidFill>
                  <a:schemeClr val="bg1">
                    <a:alpha val="60000"/>
                  </a:schemeClr>
                </a:solidFill>
              </a:rPr>
              <a:t>. bit depth</a:t>
            </a:r>
          </a:p>
          <a:p>
            <a:r>
              <a:rPr lang="en-AU" sz="2000" dirty="0">
                <a:solidFill>
                  <a:schemeClr val="bg1">
                    <a:alpha val="60000"/>
                  </a:schemeClr>
                </a:solidFill>
              </a:rPr>
              <a:t>Therefore rows of data dep</a:t>
            </a:r>
          </a:p>
          <a:p>
            <a:r>
              <a:rPr lang="en-AU" sz="2000" dirty="0">
                <a:solidFill>
                  <a:schemeClr val="bg1">
                    <a:alpha val="60000"/>
                  </a:schemeClr>
                </a:solidFill>
              </a:rPr>
              <a:t>#</a:t>
            </a:r>
            <a:r>
              <a:rPr lang="en-AU" sz="2000" dirty="0" smtClean="0">
                <a:solidFill>
                  <a:schemeClr val="bg1">
                    <a:alpha val="60000"/>
                  </a:schemeClr>
                </a:solidFill>
              </a:rPr>
              <a:t>days</a:t>
            </a:r>
          </a:p>
          <a:p>
            <a:r>
              <a:rPr lang="en-AU" sz="2000" dirty="0" smtClean="0">
                <a:solidFill>
                  <a:schemeClr val="bg1">
                    <a:alpha val="60000"/>
                  </a:schemeClr>
                </a:solidFill>
              </a:rPr>
              <a:t>2 files trip &amp; fares</a:t>
            </a:r>
          </a:p>
          <a:p>
            <a:r>
              <a:rPr lang="en-AU" sz="2000" dirty="0" smtClean="0">
                <a:solidFill>
                  <a:schemeClr val="bg1">
                    <a:alpha val="60000"/>
                  </a:schemeClr>
                </a:solidFill>
              </a:rPr>
              <a:t>Trip- distance &amp; time, rates, drop/pick time &amp; date, coordinates, payment type, vendor, taxi &amp;driver ids.</a:t>
            </a:r>
          </a:p>
          <a:p>
            <a:r>
              <a:rPr lang="en-AU" sz="2000" dirty="0" smtClean="0">
                <a:solidFill>
                  <a:schemeClr val="bg1">
                    <a:alpha val="60000"/>
                  </a:schemeClr>
                </a:solidFill>
              </a:rPr>
              <a:t>Fare amount, taxes, tolls &amp; surcharges, total amount</a:t>
            </a:r>
            <a:endParaRPr lang="en-AU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E77E020-62CB-5101-1A02-1F5516782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053" y="752688"/>
            <a:ext cx="6014185" cy="53526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823C1C9-0D3C-62DF-26B9-C119C5B85A70}"/>
              </a:ext>
            </a:extLst>
          </p:cNvPr>
          <p:cNvSpPr txBox="1"/>
          <p:nvPr/>
        </p:nvSpPr>
        <p:spPr>
          <a:xfrm>
            <a:off x="3046751" y="3240586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3433915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!!BGRectangle">
            <a:extLst>
              <a:ext uri="{FF2B5EF4-FFF2-40B4-BE49-F238E27FC236}">
                <a16:creationId xmlns="" xmlns:a16="http://schemas.microsoft.com/office/drawing/2014/main" id="{9B76D444-2756-434F-AE61-96D69830C1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!!Line">
            <a:extLst>
              <a:ext uri="{FF2B5EF4-FFF2-40B4-BE49-F238E27FC236}">
                <a16:creationId xmlns="" xmlns:a16="http://schemas.microsoft.com/office/drawing/2014/main" id="{B0161EF8-C8C6-4F2A-9D5C-49BD28A2BD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66344" y="585216"/>
            <a:ext cx="9144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FB82044-E313-ED70-C768-90352752DC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2" b="1895"/>
          <a:stretch/>
        </p:blipFill>
        <p:spPr>
          <a:xfrm>
            <a:off x="835153" y="1839559"/>
            <a:ext cx="6215794" cy="433412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C76AB295-2553-4BC8-908F-015E5BB8E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314" y="1999578"/>
            <a:ext cx="3823525" cy="417156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 High-income drivers seem to be determining the shape of the resource engagement over the month although they make only a small percentage of total number of trips in a month.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C8A07259-3257-54FE-1D35-5026D071F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474146"/>
            <a:ext cx="10515593" cy="1197864"/>
          </a:xfrm>
        </p:spPr>
        <p:txBody>
          <a:bodyPr>
            <a:normAutofit/>
          </a:bodyPr>
          <a:lstStyle/>
          <a:p>
            <a:r>
              <a:rPr lang="en-US" sz="3700" dirty="0"/>
              <a:t>Average Hourly Engagement of High-Income Drivers</a:t>
            </a:r>
            <a:endParaRPr lang="en-AU" sz="3700" dirty="0"/>
          </a:p>
        </p:txBody>
      </p:sp>
    </p:spTree>
    <p:extLst>
      <p:ext uri="{BB962C8B-B14F-4D97-AF65-F5344CB8AC3E}">
        <p14:creationId xmlns="" xmlns:p14="http://schemas.microsoft.com/office/powerpoint/2010/main" val="1440829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2A4FC2C-047E-45A5-965D-8E1E3BF09B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908E9BE1-9CC4-ED41-DEC9-EA43CAEEF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17" t="-1" r="299" b="-1"/>
          <a:stretch/>
        </p:blipFill>
        <p:spPr>
          <a:xfrm>
            <a:off x="0" y="0"/>
            <a:ext cx="12192000" cy="67436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38575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31">
            <a:extLst>
              <a:ext uri="{FF2B5EF4-FFF2-40B4-BE49-F238E27FC236}">
                <a16:creationId xmlns="" xmlns:a16="http://schemas.microsoft.com/office/drawing/2014/main" id="{42A5316D-ED2F-4F89-B4B4-8D9240B1A3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E8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9235" y="369159"/>
            <a:ext cx="9950377" cy="3096354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3557" y="3569690"/>
            <a:ext cx="10035544" cy="30963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69793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13">
            <a:extLst>
              <a:ext uri="{FF2B5EF4-FFF2-40B4-BE49-F238E27FC236}">
                <a16:creationId xmlns="" xmlns:a16="http://schemas.microsoft.com/office/drawing/2014/main" id="{DAE3ABC6-4042-4293-A7DF-F01181363B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7345" y="3530153"/>
            <a:ext cx="7066503" cy="3327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7345" y="38292"/>
            <a:ext cx="7066503" cy="3400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302754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192" y="2624748"/>
            <a:ext cx="6614746" cy="1325563"/>
          </a:xfrm>
        </p:spPr>
        <p:txBody>
          <a:bodyPr/>
          <a:lstStyle/>
          <a:p>
            <a:r>
              <a:rPr lang="en-IN" dirty="0"/>
              <a:t>Thank you 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7103F3-CEA6-91C8-CE20-7B7ADEDE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B89288-56E8-C3AC-AA06-E955F0D33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2E22DF5-EEED-0B1D-2CF5-5A6624210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078" y="0"/>
            <a:ext cx="7893844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21600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CD50CC-FC90-61C9-3894-F33CE60C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7AA281-E4B5-CD35-4496-C9A5AAF8D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8FEB740-63FF-09AE-9D1F-E3C35EB9E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378" y="0"/>
            <a:ext cx="9083243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9229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9E3461-C711-7F91-CBFB-134836D71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Cleaning Data – Initial Glance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35E9582-492E-75B0-FCD5-7433741DF713}"/>
              </a:ext>
            </a:extLst>
          </p:cNvPr>
          <p:cNvSpPr txBox="1"/>
          <p:nvPr/>
        </p:nvSpPr>
        <p:spPr>
          <a:xfrm>
            <a:off x="8679305" y="1918741"/>
            <a:ext cx="2023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3200" dirty="0">
                <a:solidFill>
                  <a:schemeClr val="bg1"/>
                </a:solidFill>
              </a:rPr>
              <a:t>Passengers</a:t>
            </a:r>
            <a:endParaRPr lang="en-AU" sz="3200">
              <a:solidFill>
                <a:schemeClr val="bg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CF62D2A7-8207-488C-9F46-316BA81A16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="" xmlns:a16="http://schemas.microsoft.com/office/drawing/2014/main" id="{2589E1E2-C691-4718-1F08-90782EBD8A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60" r="17907" b="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E00A6F44-30A0-7C06-0264-BAE69515F3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519512604"/>
              </p:ext>
            </p:extLst>
          </p:nvPr>
        </p:nvGraphicFramePr>
        <p:xfrm>
          <a:off x="762000" y="2279018"/>
          <a:ext cx="5314543" cy="337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718642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!!BGRectangle">
            <a:extLst>
              <a:ext uri="{FF2B5EF4-FFF2-40B4-BE49-F238E27FC236}">
                <a16:creationId xmlns="" xmlns:a16="http://schemas.microsoft.com/office/drawing/2014/main" id="{9B76D444-2756-434F-AE61-96D69830C1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96F671-5335-B551-B313-79D93CA8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474146"/>
            <a:ext cx="10515593" cy="1197864"/>
          </a:xfrm>
        </p:spPr>
        <p:txBody>
          <a:bodyPr>
            <a:normAutofit/>
          </a:bodyPr>
          <a:lstStyle/>
          <a:p>
            <a:r>
              <a:rPr lang="en-AU" dirty="0"/>
              <a:t>Scrubbing Dropoff &amp; Pick up times</a:t>
            </a:r>
          </a:p>
        </p:txBody>
      </p:sp>
      <p:sp>
        <p:nvSpPr>
          <p:cNvPr id="21" name="!!Line">
            <a:extLst>
              <a:ext uri="{FF2B5EF4-FFF2-40B4-BE49-F238E27FC236}">
                <a16:creationId xmlns="" xmlns:a16="http://schemas.microsoft.com/office/drawing/2014/main" id="{B0161EF8-C8C6-4F2A-9D5C-49BD28A2BD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66344" y="585216"/>
            <a:ext cx="9144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F7ED5E7-D209-54CA-5B7B-BCA2C6EC6C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64" b="3"/>
          <a:stretch/>
        </p:blipFill>
        <p:spPr>
          <a:xfrm>
            <a:off x="835153" y="2002117"/>
            <a:ext cx="6215794" cy="41715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7C62CB-D124-31BE-75FF-526D5CB45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314" y="1999578"/>
            <a:ext cx="3823525" cy="4171568"/>
          </a:xfrm>
        </p:spPr>
        <p:txBody>
          <a:bodyPr anchor="ctr">
            <a:normAutofit/>
          </a:bodyPr>
          <a:lstStyle/>
          <a:p>
            <a:r>
              <a:rPr lang="en-AU" sz="2000" dirty="0"/>
              <a:t>Drop off time must always be &gt; pick up time for any given trip</a:t>
            </a:r>
          </a:p>
          <a:p>
            <a:pPr marL="0" indent="0">
              <a:buNone/>
            </a:pPr>
            <a:endParaRPr lang="en-AU" sz="2000" dirty="0"/>
          </a:p>
          <a:p>
            <a:r>
              <a:rPr lang="en-AU" sz="2000" dirty="0" err="1"/>
              <a:t>Car</a:t>
            </a:r>
            <a:r>
              <a:rPr lang="en-AU" sz="2000" baseline="-25000" dirty="0" err="1"/>
              <a:t>hire</a:t>
            </a:r>
            <a:r>
              <a:rPr lang="en-AU" sz="2000" baseline="-25000" dirty="0"/>
              <a:t> time</a:t>
            </a:r>
            <a:r>
              <a:rPr lang="en-AU" sz="2000" dirty="0"/>
              <a:t> must always &gt;</a:t>
            </a:r>
            <a:r>
              <a:rPr lang="en-AU" sz="2000" dirty="0" err="1"/>
              <a:t>Trip</a:t>
            </a:r>
            <a:r>
              <a:rPr lang="en-AU" sz="2000" baseline="-25000" dirty="0" err="1"/>
              <a:t>time</a:t>
            </a:r>
            <a:r>
              <a:rPr lang="en-AU" sz="2000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401069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01D8A0-9544-F802-CB16-2F41BFA96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23578"/>
            <a:ext cx="3387106" cy="1645501"/>
          </a:xfrm>
        </p:spPr>
        <p:txBody>
          <a:bodyPr>
            <a:normAutofit/>
          </a:bodyPr>
          <a:lstStyle/>
          <a:p>
            <a:r>
              <a:rPr lang="en-AU" dirty="0"/>
              <a:t>Scrubbing Coordinates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5E7C5EED-830C-9AFB-D5E5-87DE5CBF1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548467"/>
            <a:ext cx="3387105" cy="3628495"/>
          </a:xfrm>
        </p:spPr>
        <p:txBody>
          <a:bodyPr>
            <a:normAutofit/>
          </a:bodyPr>
          <a:lstStyle/>
          <a:p>
            <a:r>
              <a:rPr lang="en-US" sz="1800" dirty="0"/>
              <a:t>Generic checking if latitude and longitude [72</a:t>
            </a:r>
          </a:p>
          <a:p>
            <a:r>
              <a:rPr lang="en-US" sz="1800" dirty="0"/>
              <a:t>Lat 1deg ~ 69 miles </a:t>
            </a:r>
          </a:p>
          <a:p>
            <a:r>
              <a:rPr lang="en-US" sz="1800" dirty="0"/>
              <a:t>Long 1deg at that (40deg Lat) ~ 40 miles</a:t>
            </a:r>
          </a:p>
          <a:p>
            <a:r>
              <a:rPr lang="en-US" sz="1800" dirty="0"/>
              <a:t>More detailed contouring removing points from ocean</a:t>
            </a:r>
          </a:p>
        </p:txBody>
      </p:sp>
      <p:sp>
        <p:nvSpPr>
          <p:cNvPr id="41" name="Rectangle 33">
            <a:extLst>
              <a:ext uri="{FF2B5EF4-FFF2-40B4-BE49-F238E27FC236}">
                <a16:creationId xmlns="" xmlns:a16="http://schemas.microsoft.com/office/drawing/2014/main" id="{EBB6D9F6-3E47-45AD-8461-718A3C87E3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38409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35">
            <a:extLst>
              <a:ext uri="{FF2B5EF4-FFF2-40B4-BE49-F238E27FC236}">
                <a16:creationId xmlns="" xmlns:a16="http://schemas.microsoft.com/office/drawing/2014/main" id="{A3B16A00-A549-4B07-B8C2-4B3A966D9E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60141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A40F9C8-F39F-2A4A-19AD-647EDB4CB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463" y="1140151"/>
            <a:ext cx="3775899" cy="2029545"/>
          </a:xfrm>
          <a:prstGeom prst="rect">
            <a:avLst/>
          </a:prstGeom>
        </p:spPr>
      </p:pic>
      <p:sp>
        <p:nvSpPr>
          <p:cNvPr id="44" name="Rectangle 37">
            <a:extLst>
              <a:ext uri="{FF2B5EF4-FFF2-40B4-BE49-F238E27FC236}">
                <a16:creationId xmlns="" xmlns:a16="http://schemas.microsoft.com/office/drawing/2014/main" id="{33B86BAE-87B4-4192-ABB2-627FFC965A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118156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6350F55A-905D-EBBA-C242-F5EE6050CE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36" b="112"/>
          <a:stretch/>
        </p:blipFill>
        <p:spPr>
          <a:xfrm>
            <a:off x="9279639" y="1002514"/>
            <a:ext cx="2438503" cy="166103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22BB4F03-4463-45CC-89A7-8E03412EDD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60141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906EB22-4CDA-7414-8571-18F6FB1B8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463" y="4355195"/>
            <a:ext cx="3775899" cy="1991787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80E1AEAE-1F52-4C29-925C-27738417E9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118156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6D7D3C8-B57B-7CD5-1A43-5A6225B183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34" t="2443" r="4717"/>
          <a:stretch/>
        </p:blipFill>
        <p:spPr>
          <a:xfrm>
            <a:off x="9279639" y="4219656"/>
            <a:ext cx="2438503" cy="16148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60489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="" xmlns:a16="http://schemas.microsoft.com/office/drawing/2014/main" id="{B0792D4F-247E-46FE-85FC-881DEFA41D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FF9213-72CD-F13A-6A13-F4EDE9F35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75488"/>
            <a:ext cx="10515600" cy="1197864"/>
          </a:xfrm>
        </p:spPr>
        <p:txBody>
          <a:bodyPr>
            <a:normAutofit/>
          </a:bodyPr>
          <a:lstStyle/>
          <a:p>
            <a:r>
              <a:rPr lang="en-AU" dirty="0"/>
              <a:t>Total Fare = Sum(all Fares subsets)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CE272F12-AF86-441A-BC1B-C014BBBF85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V="1">
            <a:off x="475488" y="585216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4310F29-94C8-DDD7-BB04-3186458F3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19" y="2002536"/>
            <a:ext cx="5898889" cy="416966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33D529A2-E261-355A-628E-7FDA7152F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6" y="2002536"/>
            <a:ext cx="3822192" cy="4169664"/>
          </a:xfrm>
        </p:spPr>
        <p:txBody>
          <a:bodyPr anchor="t">
            <a:normAutofit/>
          </a:bodyPr>
          <a:lstStyle/>
          <a:p>
            <a:r>
              <a:rPr lang="en-US" sz="2200" dirty="0"/>
              <a:t>Assumption is that all other fare values (toll, tax, etc.) are recorded correctly.</a:t>
            </a:r>
          </a:p>
          <a:p>
            <a:r>
              <a:rPr lang="en-US" sz="2200" dirty="0"/>
              <a:t>Have updated inconsistencies in total fare amount.</a:t>
            </a:r>
          </a:p>
        </p:txBody>
      </p:sp>
    </p:spTree>
    <p:extLst>
      <p:ext uri="{BB962C8B-B14F-4D97-AF65-F5344CB8AC3E}">
        <p14:creationId xmlns="" xmlns:p14="http://schemas.microsoft.com/office/powerpoint/2010/main" val="1496085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6">
            <a:extLst>
              <a:ext uri="{FF2B5EF4-FFF2-40B4-BE49-F238E27FC236}">
                <a16:creationId xmlns="" xmlns:a16="http://schemas.microsoft.com/office/drawing/2014/main" id="{2032B1E8-BC40-4380-97A6-14C0320AE1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8">
            <a:extLst>
              <a:ext uri="{FF2B5EF4-FFF2-40B4-BE49-F238E27FC236}">
                <a16:creationId xmlns="" xmlns:a16="http://schemas.microsoft.com/office/drawing/2014/main" id="{1F7493F1-D69A-422C-A2FF-0FFF7AE0E3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2000" cy="2211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0831FC-6FB3-D174-3E98-F58041C6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18245"/>
            <a:ext cx="3767328" cy="1325880"/>
          </a:xfrm>
        </p:spPr>
        <p:txBody>
          <a:bodyPr anchor="ctr"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Scrubbing Fare codes (Rates)</a:t>
            </a:r>
          </a:p>
        </p:txBody>
      </p:sp>
      <p:cxnSp>
        <p:nvCxnSpPr>
          <p:cNvPr id="48" name="Straight Connector 40">
            <a:extLst>
              <a:ext uri="{FF2B5EF4-FFF2-40B4-BE49-F238E27FC236}">
                <a16:creationId xmlns="" xmlns:a16="http://schemas.microsoft.com/office/drawing/2014/main" id="{17341211-05E5-4FDD-98B1-F551CD0EAE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V="1">
            <a:off x="4639665" y="624144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194C79-657A-120B-C09D-989E8DF17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896" y="354237"/>
            <a:ext cx="6675120" cy="1463040"/>
          </a:xfrm>
        </p:spPr>
        <p:txBody>
          <a:bodyPr anchor="ctr">
            <a:normAutofit/>
          </a:bodyPr>
          <a:lstStyle/>
          <a:p>
            <a:r>
              <a:rPr lang="en-AU" sz="1700" dirty="0">
                <a:solidFill>
                  <a:schemeClr val="bg1"/>
                </a:solidFill>
              </a:rPr>
              <a:t>For code _rate =2, remove all &lt;52</a:t>
            </a:r>
          </a:p>
          <a:p>
            <a:r>
              <a:rPr lang="en-AU" sz="1700" dirty="0" err="1">
                <a:solidFill>
                  <a:schemeClr val="bg1"/>
                </a:solidFill>
              </a:rPr>
              <a:t>Code_rate</a:t>
            </a:r>
            <a:r>
              <a:rPr lang="en-AU" sz="1700" dirty="0">
                <a:solidFill>
                  <a:schemeClr val="bg1"/>
                </a:solidFill>
              </a:rPr>
              <a:t> = {all}-{5}; remove all &lt; 2.50</a:t>
            </a:r>
          </a:p>
          <a:p>
            <a:r>
              <a:rPr lang="en-AU" sz="1700" dirty="0">
                <a:solidFill>
                  <a:schemeClr val="bg1"/>
                </a:solidFill>
              </a:rPr>
              <a:t>Code rate 3 (not sure, the documentation says it’s Airport, so the flat rate is 52, but it looks linear so I’m assuming it must be correct)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9AAD162-20CD-9270-EC12-276351053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20" y="2210474"/>
            <a:ext cx="4415148" cy="46475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16BF591-77EE-F3FC-826B-F501C6104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197" y="2565531"/>
            <a:ext cx="3837437" cy="36517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35749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="" xmlns:a16="http://schemas.microsoft.com/office/drawing/2014/main" id="{DC14B3F1-8CC5-4623-94B0-4445E3775D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37B465-770F-2BD9-25BA-E5B0B4FD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124"/>
            <a:ext cx="4929556" cy="1052196"/>
          </a:xfrm>
        </p:spPr>
        <p:txBody>
          <a:bodyPr anchor="b">
            <a:normAutofit/>
          </a:bodyPr>
          <a:lstStyle/>
          <a:p>
            <a:r>
              <a:rPr lang="en-AU" sz="4000" dirty="0"/>
              <a:t>Speed based Scrubbing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F836FF-A151-5096-2D01-80F6D838B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782445"/>
            <a:ext cx="4929556" cy="4380611"/>
          </a:xfrm>
        </p:spPr>
        <p:txBody>
          <a:bodyPr>
            <a:normAutofit/>
          </a:bodyPr>
          <a:lstStyle/>
          <a:p>
            <a:r>
              <a:rPr lang="en-AU" sz="2000" dirty="0"/>
              <a:t>After removing </a:t>
            </a:r>
            <a:r>
              <a:rPr lang="en-AU" sz="2000" dirty="0" err="1"/>
              <a:t>trip</a:t>
            </a:r>
            <a:r>
              <a:rPr lang="en-AU" sz="2000" baseline="-25000" dirty="0" err="1"/>
              <a:t>time</a:t>
            </a:r>
            <a:r>
              <a:rPr lang="en-AU" sz="2000" dirty="0"/>
              <a:t> &lt; 1 minute and distances less than 100 meters or 0.01 mile, speed was calculated.</a:t>
            </a:r>
          </a:p>
          <a:p>
            <a:endParaRPr lang="en-AU" sz="2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1600" b="0" i="0" dirty="0">
                <a:effectLst/>
                <a:latin typeface="Roboto" panose="02000000000000000000" pitchFamily="2" charset="0"/>
              </a:rPr>
              <a:t>Within city limits 30-45 mph (48-72 km/h)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1600" b="0" i="0" dirty="0">
                <a:effectLst/>
                <a:latin typeface="Roboto" panose="02000000000000000000" pitchFamily="2" charset="0"/>
              </a:rPr>
              <a:t>Highways outside cities 55 mph (89 km/h)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1600" b="0" i="0" dirty="0">
                <a:effectLst/>
                <a:latin typeface="Roboto" panose="02000000000000000000" pitchFamily="2" charset="0"/>
              </a:rPr>
              <a:t>Interstates 55-65 mph (89-105 km/h)</a:t>
            </a:r>
          </a:p>
          <a:p>
            <a:endParaRPr lang="en-AU" sz="2000" dirty="0"/>
          </a:p>
          <a:p>
            <a:r>
              <a:rPr lang="en-AU" sz="2000" dirty="0"/>
              <a:t>I added over 25% excess speed cap to the above limits. Beyond that speed limits for the approx. area its likely that the license will be cancelled.</a:t>
            </a:r>
          </a:p>
          <a:p>
            <a:endParaRPr lang="en-AU" sz="2000" dirty="0"/>
          </a:p>
          <a:p>
            <a:pPr algn="l">
              <a:buFont typeface="Arial" panose="020B0604020202020204" pitchFamily="34" charset="0"/>
              <a:buChar char="•"/>
            </a:pPr>
            <a:endParaRPr lang="en-AU" sz="1400" dirty="0"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AU" sz="2000" dirty="0"/>
          </a:p>
          <a:p>
            <a:endParaRPr lang="en-AU" sz="2000" dirty="0"/>
          </a:p>
          <a:p>
            <a:endParaRPr lang="en-AU" sz="2000" dirty="0"/>
          </a:p>
        </p:txBody>
      </p:sp>
      <p:cxnSp>
        <p:nvCxnSpPr>
          <p:cNvPr id="15" name="Straight Connector 11">
            <a:extLst>
              <a:ext uri="{FF2B5EF4-FFF2-40B4-BE49-F238E27FC236}">
                <a16:creationId xmlns="" xmlns:a16="http://schemas.microsoft.com/office/drawing/2014/main" id="{B8EC0F70-6AFD-45BE-8F70-52888FC304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319763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C9CB095-B1F6-BCF8-5DB3-F7DEAF1DA9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98"/>
          <a:stretch/>
        </p:blipFill>
        <p:spPr>
          <a:xfrm>
            <a:off x="6818278" y="343454"/>
            <a:ext cx="4853685" cy="2934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98B638F-47D9-57F3-569A-8847076377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18" r="-2" b="3563"/>
          <a:stretch/>
        </p:blipFill>
        <p:spPr>
          <a:xfrm>
            <a:off x="6818278" y="3597883"/>
            <a:ext cx="4853685" cy="29366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78173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2972B5-D6A0-870A-206C-88509A9C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Further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391DEF-C59E-8988-EA28-EF8D95A9C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Scrubbing may be improved by double-checking: 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Pickup and Drop-off coordinates based on </a:t>
            </a:r>
            <a:r>
              <a:rPr lang="en-AU" dirty="0" err="1"/>
              <a:t>rate_code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reassigning </a:t>
            </a:r>
            <a:r>
              <a:rPr lang="en-AU" u="sng" dirty="0"/>
              <a:t>rate codes</a:t>
            </a:r>
            <a:r>
              <a:rPr lang="en-AU" dirty="0"/>
              <a:t> according to </a:t>
            </a:r>
            <a:r>
              <a:rPr lang="en-AU" u="sng" dirty="0" err="1"/>
              <a:t>lat</a:t>
            </a:r>
            <a:r>
              <a:rPr lang="en-AU" u="sng" dirty="0"/>
              <a:t>-long</a:t>
            </a:r>
            <a:r>
              <a:rPr lang="en-AU" dirty="0"/>
              <a:t> information instead of removing them(presuming  </a:t>
            </a:r>
            <a:r>
              <a:rPr lang="en-AU" dirty="0" err="1"/>
              <a:t>lat</a:t>
            </a:r>
            <a:r>
              <a:rPr lang="en-AU" dirty="0"/>
              <a:t>-long information is correct)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information on </a:t>
            </a:r>
            <a:r>
              <a:rPr lang="en-AU" dirty="0" err="1"/>
              <a:t>trip_time</a:t>
            </a:r>
            <a:r>
              <a:rPr lang="en-AU" dirty="0"/>
              <a:t> vs. duration in a car (i.e. drop-off - pick up)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Information on </a:t>
            </a:r>
            <a:r>
              <a:rPr lang="en-AU" dirty="0" err="1"/>
              <a:t>wait_charges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 err="1"/>
              <a:t>rate_codes</a:t>
            </a:r>
            <a:r>
              <a:rPr lang="en-AU" dirty="0"/>
              <a:t> of 2013 </a:t>
            </a:r>
          </a:p>
        </p:txBody>
      </p:sp>
    </p:spTree>
    <p:extLst>
      <p:ext uri="{BB962C8B-B14F-4D97-AF65-F5344CB8AC3E}">
        <p14:creationId xmlns="" xmlns:p14="http://schemas.microsoft.com/office/powerpoint/2010/main" val="4150925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14336</TotalTime>
  <Words>780</Words>
  <Application>Microsoft Office PowerPoint</Application>
  <PresentationFormat>Custom</PresentationFormat>
  <Paragraphs>96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NYC Taxi Data Analysis for 2013</vt:lpstr>
      <vt:lpstr>Choice of month</vt:lpstr>
      <vt:lpstr>Cleaning Data – Initial Glance</vt:lpstr>
      <vt:lpstr>Scrubbing Dropoff &amp; Pick up times</vt:lpstr>
      <vt:lpstr>Scrubbing Coordinates</vt:lpstr>
      <vt:lpstr>Total Fare = Sum(all Fares subsets)</vt:lpstr>
      <vt:lpstr>Scrubbing Fare codes (Rates)</vt:lpstr>
      <vt:lpstr>Speed based Scrubbing</vt:lpstr>
      <vt:lpstr>Further Improvements</vt:lpstr>
      <vt:lpstr>Exploratory Analysis</vt:lpstr>
      <vt:lpstr>Busiest Locations (Q1)</vt:lpstr>
      <vt:lpstr>Distribution of Passengers, Payment Type</vt:lpstr>
      <vt:lpstr>CRD: Greater spatial spread of drop &amp; pick loc</vt:lpstr>
      <vt:lpstr>When can card customers be found vs. cash customers?</vt:lpstr>
      <vt:lpstr>Distribution of Fare Amount</vt:lpstr>
      <vt:lpstr>Distribution of Tip Amount</vt:lpstr>
      <vt:lpstr>Characterization of Taxi workers on Work Hours and Income </vt:lpstr>
      <vt:lpstr>Characterization of Taxi workers on Work Hours and Income </vt:lpstr>
      <vt:lpstr>Scatter Plot of Trips (Work Hours and Income) </vt:lpstr>
      <vt:lpstr>Average Hourly Engagement of High-Income Drivers</vt:lpstr>
      <vt:lpstr>Slide 21</vt:lpstr>
      <vt:lpstr>Slide 22</vt:lpstr>
      <vt:lpstr>Slide 23</vt:lpstr>
      <vt:lpstr>Thank you </vt:lpstr>
      <vt:lpstr>Slide 25</vt:lpstr>
      <vt:lpstr>Slide 26</vt:lpstr>
    </vt:vector>
  </TitlesOfParts>
  <Company>UNSW Sydney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Deboshree Bose</dc:creator>
  <cp:lastModifiedBy>deboshree bose</cp:lastModifiedBy>
  <cp:revision>14</cp:revision>
  <dcterms:created xsi:type="dcterms:W3CDTF">2022-07-25T14:28:59Z</dcterms:created>
  <dcterms:modified xsi:type="dcterms:W3CDTF">2022-08-05T03:34:49Z</dcterms:modified>
</cp:coreProperties>
</file>