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7" d="100"/>
          <a:sy n="87" d="100"/>
        </p:scale>
        <p:origin x="528"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4/20/2025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4/20/2025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debodipto/Ecosystem-Food-Knowledge/blob/main/AI_assignment_report.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ebodipto/Ecosystem-Food-Knowledge/blob/main/Ecosystem%20Food%20Knowledge%20Code"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338" y="1618248"/>
            <a:ext cx="12168553" cy="1810752"/>
          </a:xfrm>
          <a:prstGeom prst="rect">
            <a:avLst/>
          </a:prstGeom>
        </p:spPr>
        <p:txBody>
          <a:bodyPr wrap="square">
            <a:spAutoFit/>
          </a:bodyPr>
          <a:lstStyle/>
          <a:p>
            <a:pPr algn="ctr">
              <a:lnSpc>
                <a:spcPts val="6719"/>
              </a:lnSpc>
            </a:pPr>
            <a:r>
              <a:rPr lang="en-US" sz="3200" b="1" dirty="0">
                <a:latin typeface="Poppins Bold"/>
                <a:ea typeface="Poppins Bold"/>
                <a:cs typeface="Poppins Bold"/>
                <a:sym typeface="Poppins Bold"/>
              </a:rPr>
              <a:t>ARTIFICIAL INTELLIGENCE AND EXPERT SYSTEMS LAB</a:t>
            </a:r>
          </a:p>
          <a:p>
            <a:pPr algn="ctr">
              <a:lnSpc>
                <a:spcPts val="6719"/>
              </a:lnSpc>
              <a:spcBef>
                <a:spcPct val="0"/>
              </a:spcBef>
            </a:pPr>
            <a:endParaRPr lang="en-US" sz="3200" b="1" dirty="0">
              <a:latin typeface="Poppins Bold"/>
              <a:ea typeface="Poppins Bold"/>
              <a:cs typeface="Poppins Bold"/>
              <a:sym typeface="Poppins Bold"/>
            </a:endParaRPr>
          </a:p>
        </p:txBody>
      </p:sp>
      <p:sp>
        <p:nvSpPr>
          <p:cNvPr id="6" name="TextBox 17"/>
          <p:cNvSpPr txBox="1"/>
          <p:nvPr/>
        </p:nvSpPr>
        <p:spPr>
          <a:xfrm>
            <a:off x="3525327" y="2411278"/>
            <a:ext cx="5141346" cy="538353"/>
          </a:xfrm>
          <a:prstGeom prst="rect">
            <a:avLst/>
          </a:prstGeom>
        </p:spPr>
        <p:txBody>
          <a:bodyPr wrap="square" lIns="0" tIns="0" rIns="0" bIns="0" rtlCol="0" anchor="t">
            <a:spAutoFit/>
          </a:bodyPr>
          <a:lstStyle/>
          <a:p>
            <a:pPr algn="ctr">
              <a:lnSpc>
                <a:spcPts val="4600"/>
              </a:lnSpc>
            </a:pPr>
            <a:r>
              <a:rPr lang="en-US" sz="2800" b="1" dirty="0" smtClean="0">
                <a:latin typeface="Canva Sans Bold"/>
                <a:ea typeface="Canva Sans Bold"/>
                <a:cs typeface="Canva Sans Bold"/>
                <a:sym typeface="Canva Sans Bold"/>
              </a:rPr>
              <a:t>Course Code: </a:t>
            </a:r>
            <a:r>
              <a:rPr lang="en-US" sz="2800" dirty="0" smtClean="0">
                <a:latin typeface="Canva Sans"/>
                <a:ea typeface="Canva Sans"/>
                <a:cs typeface="Canva Sans"/>
                <a:sym typeface="Canva Sans"/>
              </a:rPr>
              <a:t>CSE 404</a:t>
            </a:r>
          </a:p>
        </p:txBody>
      </p:sp>
      <p:sp>
        <p:nvSpPr>
          <p:cNvPr id="8" name="Rectangle 7"/>
          <p:cNvSpPr/>
          <p:nvPr/>
        </p:nvSpPr>
        <p:spPr>
          <a:xfrm>
            <a:off x="1754747" y="4501634"/>
            <a:ext cx="8782789" cy="523220"/>
          </a:xfrm>
          <a:prstGeom prst="rect">
            <a:avLst/>
          </a:prstGeom>
        </p:spPr>
        <p:txBody>
          <a:bodyPr wrap="none">
            <a:spAutoFit/>
          </a:bodyPr>
          <a:lstStyle/>
          <a:p>
            <a:r>
              <a:rPr lang="en-US" sz="2800" b="1" dirty="0" smtClean="0">
                <a:latin typeface="Calibri" panose="020F0502020204030204" pitchFamily="34" charset="0"/>
              </a:rPr>
              <a:t>Topic: </a:t>
            </a:r>
            <a:r>
              <a:rPr lang="en-US" sz="2800" dirty="0" smtClean="0">
                <a:latin typeface="Calibri" panose="020F0502020204030204" pitchFamily="34" charset="0"/>
              </a:rPr>
              <a:t>Ecosystem </a:t>
            </a:r>
            <a:r>
              <a:rPr lang="en-US" sz="2800" dirty="0">
                <a:latin typeface="Calibri" panose="020F0502020204030204" pitchFamily="34" charset="0"/>
              </a:rPr>
              <a:t>Food Chain Knowledge Base using Prolog.</a:t>
            </a:r>
            <a:endParaRPr lang="en-US" sz="2800" dirty="0"/>
          </a:p>
        </p:txBody>
      </p:sp>
    </p:spTree>
    <p:extLst>
      <p:ext uri="{BB962C8B-B14F-4D97-AF65-F5344CB8AC3E}">
        <p14:creationId xmlns:p14="http://schemas.microsoft.com/office/powerpoint/2010/main" val="1498548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txBox="1"/>
          <p:nvPr/>
        </p:nvSpPr>
        <p:spPr>
          <a:xfrm>
            <a:off x="896429" y="1745721"/>
            <a:ext cx="5199571" cy="3321422"/>
          </a:xfrm>
          <a:prstGeom prst="rect">
            <a:avLst/>
          </a:prstGeom>
        </p:spPr>
        <p:txBody>
          <a:bodyPr wrap="square" lIns="0" tIns="0" rIns="0" bIns="0" rtlCol="0" anchor="t">
            <a:spAutoFit/>
          </a:bodyPr>
          <a:lstStyle/>
          <a:p>
            <a:pPr algn="l">
              <a:lnSpc>
                <a:spcPts val="3680"/>
              </a:lnSpc>
            </a:pPr>
            <a:r>
              <a:rPr lang="en-US" sz="4000" b="1" dirty="0">
                <a:latin typeface="Poppins Bold"/>
                <a:ea typeface="Poppins Bold"/>
                <a:cs typeface="Poppins Bold"/>
                <a:sym typeface="Poppins Bold"/>
              </a:rPr>
              <a:t>Presented By</a:t>
            </a:r>
            <a:r>
              <a:rPr lang="en-US" sz="3600" b="1" dirty="0" smtClean="0">
                <a:latin typeface="Poppins Bold"/>
                <a:ea typeface="Poppins Bold"/>
                <a:cs typeface="Poppins Bold"/>
                <a:sym typeface="Poppins Bold"/>
              </a:rPr>
              <a:t>:</a:t>
            </a:r>
          </a:p>
          <a:p>
            <a:pPr algn="l">
              <a:lnSpc>
                <a:spcPts val="3680"/>
              </a:lnSpc>
            </a:pPr>
            <a:endParaRPr lang="en-US" sz="3600" b="1" dirty="0">
              <a:latin typeface="Poppins Bold"/>
              <a:ea typeface="Poppins Bold"/>
              <a:cs typeface="Poppins Bold"/>
              <a:sym typeface="Poppins Bold"/>
            </a:endParaRPr>
          </a:p>
          <a:p>
            <a:pPr algn="l">
              <a:lnSpc>
                <a:spcPts val="3680"/>
              </a:lnSpc>
              <a:spcBef>
                <a:spcPct val="0"/>
              </a:spcBef>
            </a:pPr>
            <a:r>
              <a:rPr lang="en-US" sz="3600" dirty="0" err="1" smtClean="0">
                <a:latin typeface="Poppins"/>
                <a:ea typeface="Poppins"/>
                <a:cs typeface="Poppins"/>
                <a:sym typeface="Poppins"/>
              </a:rPr>
              <a:t>Debodipto</a:t>
            </a:r>
            <a:r>
              <a:rPr lang="en-US" sz="3600" dirty="0" smtClean="0">
                <a:latin typeface="Poppins"/>
                <a:ea typeface="Poppins"/>
                <a:cs typeface="Poppins"/>
                <a:sym typeface="Poppins"/>
              </a:rPr>
              <a:t> </a:t>
            </a:r>
            <a:r>
              <a:rPr lang="en-US" sz="3600" dirty="0" err="1" smtClean="0">
                <a:latin typeface="Poppins"/>
                <a:ea typeface="Poppins"/>
                <a:cs typeface="Poppins"/>
                <a:sym typeface="Poppins"/>
              </a:rPr>
              <a:t>Samadder</a:t>
            </a:r>
            <a:endParaRPr lang="en-US" sz="3600" dirty="0">
              <a:latin typeface="Poppins"/>
              <a:ea typeface="Poppins"/>
              <a:cs typeface="Poppins"/>
              <a:sym typeface="Poppins"/>
            </a:endParaRPr>
          </a:p>
          <a:p>
            <a:pPr algn="l">
              <a:lnSpc>
                <a:spcPts val="3680"/>
              </a:lnSpc>
              <a:spcBef>
                <a:spcPct val="0"/>
              </a:spcBef>
            </a:pPr>
            <a:r>
              <a:rPr lang="en-US" sz="3600" dirty="0">
                <a:latin typeface="Poppins"/>
                <a:ea typeface="Poppins"/>
                <a:cs typeface="Poppins"/>
                <a:sym typeface="Poppins"/>
              </a:rPr>
              <a:t>Id: </a:t>
            </a:r>
            <a:r>
              <a:rPr lang="en-US" sz="3600" dirty="0" smtClean="0">
                <a:latin typeface="Poppins"/>
                <a:ea typeface="Poppins"/>
                <a:cs typeface="Poppins"/>
                <a:sym typeface="Poppins"/>
              </a:rPr>
              <a:t>21201079</a:t>
            </a:r>
          </a:p>
          <a:p>
            <a:pPr algn="l">
              <a:lnSpc>
                <a:spcPts val="3680"/>
              </a:lnSpc>
              <a:spcBef>
                <a:spcPct val="0"/>
              </a:spcBef>
            </a:pPr>
            <a:r>
              <a:rPr lang="en-US" sz="3600" dirty="0" smtClean="0">
                <a:latin typeface="Poppins"/>
                <a:ea typeface="Poppins"/>
                <a:cs typeface="Poppins"/>
                <a:sym typeface="Poppins"/>
              </a:rPr>
              <a:t>Roll: 79</a:t>
            </a:r>
            <a:endParaRPr lang="en-US" sz="3600" dirty="0">
              <a:latin typeface="Poppins"/>
              <a:ea typeface="Poppins"/>
              <a:cs typeface="Poppins"/>
              <a:sym typeface="Poppins"/>
            </a:endParaRPr>
          </a:p>
          <a:p>
            <a:pPr algn="l">
              <a:lnSpc>
                <a:spcPts val="3680"/>
              </a:lnSpc>
              <a:spcBef>
                <a:spcPct val="0"/>
              </a:spcBef>
            </a:pPr>
            <a:r>
              <a:rPr lang="en-US" sz="3600" dirty="0">
                <a:latin typeface="Poppins"/>
                <a:ea typeface="Poppins"/>
                <a:cs typeface="Poppins"/>
                <a:sym typeface="Poppins"/>
              </a:rPr>
              <a:t>Sec: </a:t>
            </a:r>
            <a:r>
              <a:rPr lang="en-US" sz="3600" dirty="0" smtClean="0">
                <a:latin typeface="Poppins"/>
                <a:ea typeface="Poppins"/>
                <a:cs typeface="Poppins"/>
                <a:sym typeface="Poppins"/>
              </a:rPr>
              <a:t>B2</a:t>
            </a:r>
          </a:p>
          <a:p>
            <a:pPr algn="l">
              <a:lnSpc>
                <a:spcPts val="3680"/>
              </a:lnSpc>
              <a:spcBef>
                <a:spcPct val="0"/>
              </a:spcBef>
            </a:pPr>
            <a:r>
              <a:rPr lang="en-US" sz="3600" dirty="0" smtClean="0">
                <a:latin typeface="Poppins"/>
                <a:ea typeface="Poppins"/>
                <a:cs typeface="Poppins"/>
                <a:sym typeface="Poppins"/>
              </a:rPr>
              <a:t>Dept. of CSE, UAP.</a:t>
            </a:r>
            <a:endParaRPr lang="en-US" sz="3600" dirty="0">
              <a:latin typeface="Poppins"/>
              <a:ea typeface="Poppins"/>
              <a:cs typeface="Poppins"/>
              <a:sym typeface="Poppins"/>
            </a:endParaRPr>
          </a:p>
        </p:txBody>
      </p:sp>
      <p:sp>
        <p:nvSpPr>
          <p:cNvPr id="5" name="TextBox 18"/>
          <p:cNvSpPr txBox="1"/>
          <p:nvPr/>
        </p:nvSpPr>
        <p:spPr>
          <a:xfrm>
            <a:off x="6500446" y="1745721"/>
            <a:ext cx="5351585" cy="3549690"/>
          </a:xfrm>
          <a:prstGeom prst="rect">
            <a:avLst/>
          </a:prstGeom>
        </p:spPr>
        <p:txBody>
          <a:bodyPr wrap="square" lIns="0" tIns="0" rIns="0" bIns="0" rtlCol="0" anchor="t">
            <a:spAutoFit/>
          </a:bodyPr>
          <a:lstStyle/>
          <a:p>
            <a:pPr algn="just">
              <a:lnSpc>
                <a:spcPts val="3595"/>
              </a:lnSpc>
            </a:pPr>
            <a:r>
              <a:rPr lang="en-US" sz="4000" b="1" dirty="0">
                <a:latin typeface="Canva Sans Bold"/>
                <a:ea typeface="Canva Sans Bold"/>
                <a:cs typeface="Canva Sans Bold"/>
                <a:sym typeface="Canva Sans Bold"/>
              </a:rPr>
              <a:t>Presented To</a:t>
            </a:r>
            <a:r>
              <a:rPr lang="en-US" sz="4000" b="1" dirty="0" smtClean="0">
                <a:latin typeface="Canva Sans Bold"/>
                <a:ea typeface="Canva Sans Bold"/>
                <a:cs typeface="Canva Sans Bold"/>
                <a:sym typeface="Canva Sans Bold"/>
              </a:rPr>
              <a:t>:</a:t>
            </a:r>
          </a:p>
          <a:p>
            <a:pPr algn="just">
              <a:lnSpc>
                <a:spcPts val="3595"/>
              </a:lnSpc>
            </a:pPr>
            <a:endParaRPr lang="en-US" sz="4000" b="1" dirty="0">
              <a:latin typeface="Canva Sans Bold"/>
              <a:ea typeface="Canva Sans Bold"/>
              <a:cs typeface="Canva Sans Bold"/>
              <a:sym typeface="Canva Sans Bold"/>
            </a:endParaRPr>
          </a:p>
          <a:p>
            <a:pPr algn="just"/>
            <a:r>
              <a:rPr lang="en-US" sz="3600" dirty="0">
                <a:latin typeface="Canva Sans"/>
                <a:ea typeface="Canva Sans"/>
                <a:cs typeface="Canva Sans"/>
                <a:sym typeface="Canva Sans"/>
              </a:rPr>
              <a:t>Noor </a:t>
            </a:r>
            <a:r>
              <a:rPr lang="en-US" sz="3600" dirty="0" err="1">
                <a:latin typeface="Canva Sans"/>
                <a:ea typeface="Canva Sans"/>
                <a:cs typeface="Canva Sans"/>
                <a:sym typeface="Canva Sans"/>
              </a:rPr>
              <a:t>Mairukh</a:t>
            </a:r>
            <a:r>
              <a:rPr lang="en-US" sz="3600" dirty="0">
                <a:latin typeface="Canva Sans"/>
                <a:ea typeface="Canva Sans"/>
                <a:cs typeface="Canva Sans"/>
                <a:sym typeface="Canva Sans"/>
              </a:rPr>
              <a:t> Khan </a:t>
            </a:r>
            <a:r>
              <a:rPr lang="en-US" sz="3600" dirty="0" err="1">
                <a:latin typeface="Canva Sans"/>
                <a:ea typeface="Canva Sans"/>
                <a:cs typeface="Canva Sans"/>
                <a:sym typeface="Canva Sans"/>
              </a:rPr>
              <a:t>Arnob</a:t>
            </a:r>
            <a:endParaRPr lang="en-US" sz="3600" dirty="0">
              <a:latin typeface="Canva Sans"/>
              <a:ea typeface="Canva Sans"/>
              <a:cs typeface="Canva Sans"/>
              <a:sym typeface="Canva Sans"/>
            </a:endParaRPr>
          </a:p>
          <a:p>
            <a:pPr algn="just"/>
            <a:r>
              <a:rPr lang="en-US" sz="3600" dirty="0">
                <a:latin typeface="Canva Sans"/>
                <a:ea typeface="Canva Sans"/>
                <a:cs typeface="Canva Sans"/>
                <a:sym typeface="Canva Sans"/>
              </a:rPr>
              <a:t>Lecturer,</a:t>
            </a:r>
          </a:p>
          <a:p>
            <a:pPr algn="just"/>
            <a:r>
              <a:rPr lang="en-US" sz="3600" dirty="0" smtClean="0">
                <a:latin typeface="Canva Sans"/>
                <a:ea typeface="Canva Sans"/>
                <a:cs typeface="Canva Sans"/>
                <a:sym typeface="Canva Sans"/>
              </a:rPr>
              <a:t>Dept. </a:t>
            </a:r>
            <a:r>
              <a:rPr lang="en-US" sz="3600" dirty="0">
                <a:latin typeface="Canva Sans"/>
                <a:ea typeface="Canva Sans"/>
                <a:cs typeface="Canva Sans"/>
                <a:sym typeface="Canva Sans"/>
              </a:rPr>
              <a:t>of CSE, </a:t>
            </a:r>
            <a:endParaRPr lang="en-US" sz="3600" dirty="0" smtClean="0">
              <a:latin typeface="Canva Sans"/>
              <a:ea typeface="Canva Sans"/>
              <a:cs typeface="Canva Sans"/>
              <a:sym typeface="Canva Sans"/>
            </a:endParaRPr>
          </a:p>
          <a:p>
            <a:pPr algn="just"/>
            <a:r>
              <a:rPr lang="en-US" sz="3600" dirty="0" smtClean="0">
                <a:latin typeface="Canva Sans"/>
                <a:ea typeface="Canva Sans"/>
                <a:cs typeface="Canva Sans"/>
                <a:sym typeface="Canva Sans"/>
              </a:rPr>
              <a:t>UAP.</a:t>
            </a:r>
            <a:endParaRPr lang="en-US" sz="3600" dirty="0">
              <a:latin typeface="Canva Sans"/>
              <a:ea typeface="Canva Sans"/>
              <a:cs typeface="Canva Sans"/>
              <a:sym typeface="Canva Sans"/>
            </a:endParaRPr>
          </a:p>
          <a:p>
            <a:pPr algn="ctr">
              <a:lnSpc>
                <a:spcPts val="3175"/>
              </a:lnSpc>
            </a:pPr>
            <a:endParaRPr lang="en-US" sz="2267" dirty="0">
              <a:solidFill>
                <a:srgbClr val="000000"/>
              </a:solidFill>
              <a:latin typeface="Canva Sans"/>
              <a:ea typeface="Canva Sans"/>
              <a:cs typeface="Canva Sans"/>
              <a:sym typeface="Canva Sans"/>
            </a:endParaRPr>
          </a:p>
        </p:txBody>
      </p:sp>
    </p:spTree>
    <p:extLst>
      <p:ext uri="{BB962C8B-B14F-4D97-AF65-F5344CB8AC3E}">
        <p14:creationId xmlns:p14="http://schemas.microsoft.com/office/powerpoint/2010/main" val="4243307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647700"/>
          </a:xfrm>
        </p:spPr>
        <p:txBody>
          <a:bodyPr>
            <a:noAutofit/>
          </a:bodyPr>
          <a:lstStyle/>
          <a:p>
            <a:pPr algn="ctr">
              <a:lnSpc>
                <a:spcPts val="6320"/>
              </a:lnSpc>
            </a:pPr>
            <a:r>
              <a:rPr lang="en-US" sz="4000" b="1" dirty="0">
                <a:solidFill>
                  <a:srgbClr val="FFFFFF"/>
                </a:solidFill>
                <a:latin typeface="Poppins Bold"/>
                <a:ea typeface="Poppins Bold"/>
                <a:cs typeface="Poppins Bold"/>
                <a:sym typeface="Poppins Bold"/>
              </a:rPr>
              <a:t>TABLE OF CONTENT:</a:t>
            </a:r>
            <a:endParaRPr lang="en-US" sz="4000" b="1" dirty="0">
              <a:solidFill>
                <a:srgbClr val="FFFFFF"/>
              </a:solidFill>
              <a:latin typeface="Poppins Bold"/>
              <a:ea typeface="Poppins Bold"/>
              <a:cs typeface="Poppins Bold"/>
              <a:sym typeface="Poppins Bold"/>
            </a:endParaRPr>
          </a:p>
        </p:txBody>
      </p:sp>
      <p:sp>
        <p:nvSpPr>
          <p:cNvPr id="4" name="TextBox 14"/>
          <p:cNvSpPr txBox="1"/>
          <p:nvPr/>
        </p:nvSpPr>
        <p:spPr>
          <a:xfrm>
            <a:off x="3350554" y="1578552"/>
            <a:ext cx="9066610" cy="3308598"/>
          </a:xfrm>
          <a:prstGeom prst="rect">
            <a:avLst/>
          </a:prstGeom>
        </p:spPr>
        <p:txBody>
          <a:bodyPr lIns="0" tIns="0" rIns="0" bIns="0" rtlCol="0" anchor="t">
            <a:spAutoFit/>
          </a:bodyPr>
          <a:lstStyle/>
          <a:p>
            <a:pPr marL="669286" lvl="1" indent="-334643">
              <a:lnSpc>
                <a:spcPts val="4339"/>
              </a:lnSpc>
              <a:buFont typeface="Arial"/>
              <a:buChar char="•"/>
            </a:pPr>
            <a:r>
              <a:rPr lang="en-US" sz="3099" b="1" dirty="0">
                <a:latin typeface="Poppins Bold"/>
                <a:ea typeface="Poppins Bold"/>
                <a:cs typeface="Poppins Bold"/>
                <a:sym typeface="Poppins Bold"/>
              </a:rPr>
              <a:t>Problem Statement</a:t>
            </a:r>
          </a:p>
          <a:p>
            <a:pPr marL="669286" lvl="1" indent="-334643">
              <a:lnSpc>
                <a:spcPts val="4339"/>
              </a:lnSpc>
              <a:buFont typeface="Arial"/>
              <a:buChar char="•"/>
            </a:pPr>
            <a:r>
              <a:rPr lang="en-US" sz="3099" b="1" dirty="0" smtClean="0">
                <a:latin typeface="Poppins Bold"/>
                <a:ea typeface="Poppins Bold"/>
                <a:cs typeface="Poppins Bold"/>
                <a:sym typeface="Poppins Bold"/>
              </a:rPr>
              <a:t>Designed Family Tree          </a:t>
            </a:r>
            <a:endParaRPr lang="en-US" sz="3099" b="1" dirty="0">
              <a:latin typeface="Poppins Bold"/>
              <a:ea typeface="Poppins Bold"/>
              <a:cs typeface="Poppins Bold"/>
              <a:sym typeface="Poppins Bold"/>
            </a:endParaRPr>
          </a:p>
          <a:p>
            <a:pPr marL="669286" lvl="1" indent="-334643">
              <a:lnSpc>
                <a:spcPts val="4339"/>
              </a:lnSpc>
              <a:buFont typeface="Arial"/>
              <a:buChar char="•"/>
            </a:pPr>
            <a:r>
              <a:rPr lang="en-US" sz="3099" b="1" dirty="0" smtClean="0">
                <a:latin typeface="Poppins Bold"/>
                <a:ea typeface="Poppins Bold"/>
                <a:cs typeface="Poppins Bold"/>
                <a:sym typeface="Poppins Bold"/>
              </a:rPr>
              <a:t>Technical </a:t>
            </a:r>
            <a:r>
              <a:rPr lang="en-US" sz="3099" b="1" dirty="0">
                <a:latin typeface="Poppins Bold"/>
                <a:ea typeface="Poppins Bold"/>
                <a:cs typeface="Poppins Bold"/>
                <a:sym typeface="Poppins Bold"/>
              </a:rPr>
              <a:t>Report</a:t>
            </a:r>
          </a:p>
          <a:p>
            <a:pPr marL="669286" lvl="1" indent="-334643">
              <a:lnSpc>
                <a:spcPts val="4339"/>
              </a:lnSpc>
              <a:buFont typeface="Arial"/>
              <a:buChar char="•"/>
            </a:pPr>
            <a:r>
              <a:rPr lang="en-US" sz="3099" b="1" dirty="0">
                <a:latin typeface="Poppins Bold"/>
                <a:ea typeface="Poppins Bold"/>
                <a:cs typeface="Poppins Bold"/>
                <a:sym typeface="Poppins Bold"/>
              </a:rPr>
              <a:t>Source Code</a:t>
            </a:r>
          </a:p>
          <a:p>
            <a:pPr marL="669286" lvl="1" indent="-334643">
              <a:lnSpc>
                <a:spcPts val="4339"/>
              </a:lnSpc>
              <a:buFont typeface="Arial"/>
              <a:buChar char="•"/>
            </a:pPr>
            <a:r>
              <a:rPr lang="en-US" sz="3099" b="1" dirty="0">
                <a:latin typeface="Poppins Bold"/>
                <a:ea typeface="Poppins Bold"/>
                <a:cs typeface="Poppins Bold"/>
                <a:sym typeface="Poppins Bold"/>
              </a:rPr>
              <a:t>Conclusion</a:t>
            </a:r>
          </a:p>
          <a:p>
            <a:pPr>
              <a:lnSpc>
                <a:spcPts val="4339"/>
              </a:lnSpc>
              <a:spcBef>
                <a:spcPct val="0"/>
              </a:spcBef>
            </a:pPr>
            <a:endParaRPr lang="en-US" sz="3099" b="1" dirty="0">
              <a:latin typeface="Poppins Bold"/>
              <a:ea typeface="Poppins Bold"/>
              <a:cs typeface="Poppins Bold"/>
              <a:sym typeface="Poppins Bold"/>
            </a:endParaRPr>
          </a:p>
        </p:txBody>
      </p:sp>
    </p:spTree>
    <p:extLst>
      <p:ext uri="{BB962C8B-B14F-4D97-AF65-F5344CB8AC3E}">
        <p14:creationId xmlns:p14="http://schemas.microsoft.com/office/powerpoint/2010/main" val="162464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594946"/>
          </a:xfrm>
        </p:spPr>
        <p:txBody>
          <a:bodyPr>
            <a:noAutofit/>
          </a:bodyPr>
          <a:lstStyle/>
          <a:p>
            <a:pPr algn="ctr">
              <a:lnSpc>
                <a:spcPts val="6320"/>
              </a:lnSpc>
            </a:pPr>
            <a:r>
              <a:rPr lang="en-US" sz="4000" b="1" dirty="0">
                <a:solidFill>
                  <a:srgbClr val="FFFFFF"/>
                </a:solidFill>
                <a:latin typeface="Poppins Bold"/>
                <a:ea typeface="Poppins Bold"/>
                <a:cs typeface="Poppins Bold"/>
                <a:sym typeface="Poppins Bold"/>
              </a:rPr>
              <a:t>PROBLEM </a:t>
            </a:r>
            <a:r>
              <a:rPr lang="en-US" sz="4000" b="1" dirty="0" smtClean="0">
                <a:solidFill>
                  <a:srgbClr val="FFFFFF"/>
                </a:solidFill>
                <a:latin typeface="Poppins Bold"/>
                <a:ea typeface="Poppins Bold"/>
                <a:cs typeface="Poppins Bold"/>
                <a:sym typeface="Poppins Bold"/>
              </a:rPr>
              <a:t>STATEMENT</a:t>
            </a:r>
            <a:endParaRPr lang="en-US" sz="4000" b="1" dirty="0">
              <a:solidFill>
                <a:srgbClr val="FFFFFF"/>
              </a:solidFill>
              <a:latin typeface="Poppins Bold"/>
              <a:ea typeface="Poppins Bold"/>
              <a:cs typeface="Poppins Bold"/>
              <a:sym typeface="Poppins Bold"/>
            </a:endParaRPr>
          </a:p>
        </p:txBody>
      </p:sp>
      <p:sp>
        <p:nvSpPr>
          <p:cNvPr id="4" name="Rectangle 3"/>
          <p:cNvSpPr/>
          <p:nvPr/>
        </p:nvSpPr>
        <p:spPr>
          <a:xfrm>
            <a:off x="1195754" y="2169413"/>
            <a:ext cx="9970477" cy="1815882"/>
          </a:xfrm>
          <a:prstGeom prst="rect">
            <a:avLst/>
          </a:prstGeom>
        </p:spPr>
        <p:txBody>
          <a:bodyPr wrap="square">
            <a:spAutoFit/>
          </a:bodyPr>
          <a:lstStyle/>
          <a:p>
            <a:pPr algn="just"/>
            <a:r>
              <a:rPr lang="en-US" sz="2800" dirty="0"/>
              <a:t>The goal of this project is to model the human food chain within an ecosystem using Prolog. It captures the hierarchical relationships of producers and consumers through logical facts and recursive rules for efficient querying and analysis.</a:t>
            </a:r>
          </a:p>
        </p:txBody>
      </p:sp>
    </p:spTree>
    <p:extLst>
      <p:ext uri="{BB962C8B-B14F-4D97-AF65-F5344CB8AC3E}">
        <p14:creationId xmlns:p14="http://schemas.microsoft.com/office/powerpoint/2010/main" val="69095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709246"/>
          </a:xfrm>
        </p:spPr>
        <p:txBody>
          <a:bodyPr>
            <a:normAutofit/>
          </a:bodyPr>
          <a:lstStyle/>
          <a:p>
            <a:pPr algn="ctr"/>
            <a:r>
              <a:rPr lang="en-US" sz="4000" b="1" dirty="0" smtClean="0">
                <a:solidFill>
                  <a:srgbClr val="FFFFFF"/>
                </a:solidFill>
                <a:latin typeface="Poppins Bold"/>
                <a:ea typeface="Poppins Bold"/>
                <a:cs typeface="Poppins Bold"/>
                <a:sym typeface="Poppins Bold"/>
              </a:rPr>
              <a:t>DESIGNED Tree</a:t>
            </a:r>
            <a:endParaRPr lang="en-US"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87" y="1800224"/>
            <a:ext cx="11907583" cy="3949945"/>
          </a:xfrm>
          <a:prstGeom prst="rect">
            <a:avLst/>
          </a:prstGeom>
        </p:spPr>
      </p:pic>
    </p:spTree>
    <p:extLst>
      <p:ext uri="{BB962C8B-B14F-4D97-AF65-F5344CB8AC3E}">
        <p14:creationId xmlns:p14="http://schemas.microsoft.com/office/powerpoint/2010/main" val="3289367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647700"/>
          </a:xfrm>
        </p:spPr>
        <p:txBody>
          <a:bodyPr>
            <a:noAutofit/>
          </a:bodyPr>
          <a:lstStyle/>
          <a:p>
            <a:pPr algn="ctr">
              <a:lnSpc>
                <a:spcPts val="5743"/>
              </a:lnSpc>
            </a:pPr>
            <a:r>
              <a:rPr lang="en-US" sz="4000" b="1" dirty="0">
                <a:solidFill>
                  <a:srgbClr val="FFFFFF"/>
                </a:solidFill>
                <a:latin typeface="Poppins Bold"/>
                <a:ea typeface="Poppins Bold"/>
                <a:cs typeface="Poppins Bold"/>
                <a:sym typeface="Poppins Bold"/>
              </a:rPr>
              <a:t>Technical Report</a:t>
            </a:r>
            <a:endParaRPr lang="en-US" sz="4000" b="1" dirty="0">
              <a:solidFill>
                <a:srgbClr val="FFFFFF"/>
              </a:solidFill>
              <a:latin typeface="Poppins Bold"/>
              <a:ea typeface="Poppins Bold"/>
              <a:cs typeface="Poppins Bold"/>
              <a:sym typeface="Poppins Bold"/>
            </a:endParaRPr>
          </a:p>
        </p:txBody>
      </p:sp>
      <p:sp>
        <p:nvSpPr>
          <p:cNvPr id="4" name="Title 1"/>
          <p:cNvSpPr txBox="1">
            <a:spLocks/>
          </p:cNvSpPr>
          <p:nvPr/>
        </p:nvSpPr>
        <p:spPr>
          <a:xfrm>
            <a:off x="1441939" y="2691911"/>
            <a:ext cx="6356838" cy="6477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743"/>
              </a:lnSpc>
            </a:pPr>
            <a:r>
              <a:rPr lang="en-US" sz="3200" b="1" dirty="0" smtClean="0">
                <a:solidFill>
                  <a:srgbClr val="FFFFFF"/>
                </a:solidFill>
                <a:latin typeface="Poppins Bold"/>
                <a:ea typeface="Poppins Bold"/>
                <a:cs typeface="Poppins Bold"/>
                <a:sym typeface="Poppins Bold"/>
              </a:rPr>
              <a:t>Report link: </a:t>
            </a:r>
            <a:r>
              <a:rPr lang="en-US" sz="3200" b="1" dirty="0" smtClean="0">
                <a:solidFill>
                  <a:srgbClr val="FFFFFF"/>
                </a:solidFill>
                <a:latin typeface="Poppins Bold"/>
                <a:ea typeface="Poppins Bold"/>
                <a:cs typeface="Poppins Bold"/>
                <a:sym typeface="Poppins Bold"/>
                <a:hlinkClick r:id="rId2"/>
              </a:rPr>
              <a:t>Report Link</a:t>
            </a:r>
            <a:r>
              <a:rPr lang="en-US" sz="3200" b="1" dirty="0" smtClean="0">
                <a:solidFill>
                  <a:srgbClr val="FFFFFF"/>
                </a:solidFill>
                <a:latin typeface="Poppins Bold"/>
                <a:ea typeface="Poppins Bold"/>
                <a:cs typeface="Poppins Bold"/>
                <a:sym typeface="Poppins Bold"/>
              </a:rPr>
              <a:t> </a:t>
            </a:r>
            <a:endParaRPr lang="en-US" sz="3200" b="1" dirty="0">
              <a:solidFill>
                <a:srgbClr val="FFFFFF"/>
              </a:solidFill>
              <a:latin typeface="Poppins Bold"/>
              <a:ea typeface="Poppins Bold"/>
              <a:cs typeface="Poppins Bold"/>
              <a:sym typeface="Poppins Bold"/>
            </a:endParaRPr>
          </a:p>
        </p:txBody>
      </p:sp>
    </p:spTree>
    <p:extLst>
      <p:ext uri="{BB962C8B-B14F-4D97-AF65-F5344CB8AC3E}">
        <p14:creationId xmlns:p14="http://schemas.microsoft.com/office/powerpoint/2010/main" val="70226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498231"/>
          </a:xfrm>
        </p:spPr>
        <p:txBody>
          <a:bodyPr>
            <a:noAutofit/>
          </a:bodyPr>
          <a:lstStyle/>
          <a:p>
            <a:pPr algn="ctr">
              <a:lnSpc>
                <a:spcPts val="5743"/>
              </a:lnSpc>
            </a:pPr>
            <a:r>
              <a:rPr lang="en-US" sz="4000" b="1" dirty="0">
                <a:solidFill>
                  <a:srgbClr val="FFFFFF"/>
                </a:solidFill>
                <a:latin typeface="Poppins Bold"/>
                <a:ea typeface="Poppins Bold"/>
                <a:cs typeface="Poppins Bold"/>
                <a:sym typeface="Poppins Bold"/>
              </a:rPr>
              <a:t>Source Code:</a:t>
            </a:r>
            <a:endParaRPr lang="en-US" sz="4000" b="1" dirty="0">
              <a:solidFill>
                <a:srgbClr val="FFFFFF"/>
              </a:solidFill>
              <a:latin typeface="Poppins Bold"/>
              <a:ea typeface="Poppins Bold"/>
              <a:cs typeface="Poppins Bold"/>
              <a:sym typeface="Poppins Bold"/>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81" t="-714" r="41156" b="714"/>
          <a:stretch/>
        </p:blipFill>
        <p:spPr>
          <a:xfrm>
            <a:off x="1809911" y="1301260"/>
            <a:ext cx="8572178" cy="5363309"/>
          </a:xfrm>
          <a:prstGeom prst="rect">
            <a:avLst/>
          </a:prstGeom>
        </p:spPr>
      </p:pic>
    </p:spTree>
    <p:extLst>
      <p:ext uri="{BB962C8B-B14F-4D97-AF65-F5344CB8AC3E}">
        <p14:creationId xmlns:p14="http://schemas.microsoft.com/office/powerpoint/2010/main" val="1222592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489438"/>
          </a:xfrm>
        </p:spPr>
        <p:txBody>
          <a:bodyPr>
            <a:noAutofit/>
          </a:bodyPr>
          <a:lstStyle/>
          <a:p>
            <a:pPr algn="ctr"/>
            <a:r>
              <a:rPr lang="en-US" sz="4000" b="1" dirty="0" smtClean="0"/>
              <a:t>Output</a:t>
            </a:r>
            <a:endParaRPr lang="en-US" sz="4000" b="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56410"/>
          <a:stretch/>
        </p:blipFill>
        <p:spPr>
          <a:xfrm>
            <a:off x="1814425" y="1705708"/>
            <a:ext cx="8316963" cy="2989385"/>
          </a:xfrm>
          <a:prstGeom prst="rect">
            <a:avLst/>
          </a:prstGeom>
        </p:spPr>
      </p:pic>
      <p:sp>
        <p:nvSpPr>
          <p:cNvPr id="5" name="Title 1"/>
          <p:cNvSpPr txBox="1">
            <a:spLocks/>
          </p:cNvSpPr>
          <p:nvPr/>
        </p:nvSpPr>
        <p:spPr>
          <a:xfrm>
            <a:off x="3006970" y="5231423"/>
            <a:ext cx="6356838" cy="6477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743"/>
              </a:lnSpc>
            </a:pPr>
            <a:r>
              <a:rPr lang="en-US" sz="3200" b="1" dirty="0" smtClean="0">
                <a:solidFill>
                  <a:srgbClr val="FFFFFF"/>
                </a:solidFill>
                <a:latin typeface="Poppins Bold"/>
                <a:ea typeface="Poppins Bold"/>
                <a:cs typeface="Poppins Bold"/>
                <a:sym typeface="Poppins Bold"/>
              </a:rPr>
              <a:t>Code link: </a:t>
            </a:r>
            <a:r>
              <a:rPr lang="en-US" sz="3200" b="1" dirty="0" err="1" smtClean="0">
                <a:solidFill>
                  <a:srgbClr val="FFFFFF"/>
                </a:solidFill>
                <a:latin typeface="Poppins Bold"/>
                <a:ea typeface="Poppins Bold"/>
                <a:cs typeface="Poppins Bold"/>
                <a:sym typeface="Poppins Bold"/>
                <a:hlinkClick r:id="rId3"/>
              </a:rPr>
              <a:t>PRolog</a:t>
            </a:r>
            <a:r>
              <a:rPr lang="en-US" sz="3200" b="1" dirty="0" smtClean="0">
                <a:solidFill>
                  <a:srgbClr val="FFFFFF"/>
                </a:solidFill>
                <a:latin typeface="Poppins Bold"/>
                <a:ea typeface="Poppins Bold"/>
                <a:cs typeface="Poppins Bold"/>
                <a:sym typeface="Poppins Bold"/>
                <a:hlinkClick r:id="rId3"/>
              </a:rPr>
              <a:t> Code</a:t>
            </a:r>
            <a:r>
              <a:rPr lang="en-US" sz="3200" b="1" dirty="0" smtClean="0">
                <a:solidFill>
                  <a:srgbClr val="FFFFFF"/>
                </a:solidFill>
                <a:latin typeface="Poppins Bold"/>
                <a:ea typeface="Poppins Bold"/>
                <a:cs typeface="Poppins Bold"/>
                <a:sym typeface="Poppins Bold"/>
              </a:rPr>
              <a:t> </a:t>
            </a:r>
            <a:endParaRPr lang="en-US" sz="3200" b="1" dirty="0">
              <a:solidFill>
                <a:srgbClr val="FFFFFF"/>
              </a:solidFill>
              <a:latin typeface="Poppins Bold"/>
              <a:ea typeface="Poppins Bold"/>
              <a:cs typeface="Poppins Bold"/>
              <a:sym typeface="Poppins Bold"/>
            </a:endParaRPr>
          </a:p>
        </p:txBody>
      </p:sp>
    </p:spTree>
    <p:extLst>
      <p:ext uri="{BB962C8B-B14F-4D97-AF65-F5344CB8AC3E}">
        <p14:creationId xmlns:p14="http://schemas.microsoft.com/office/powerpoint/2010/main" val="2419586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665285"/>
          </a:xfrm>
        </p:spPr>
        <p:txBody>
          <a:bodyPr>
            <a:noAutofit/>
          </a:bodyPr>
          <a:lstStyle/>
          <a:p>
            <a:pPr algn="ctr"/>
            <a:r>
              <a:rPr lang="en-US" sz="4000" b="1" dirty="0" smtClean="0"/>
              <a:t>Conclusion </a:t>
            </a:r>
            <a:endParaRPr lang="en-US" sz="4000" b="1" dirty="0"/>
          </a:p>
        </p:txBody>
      </p:sp>
      <p:sp>
        <p:nvSpPr>
          <p:cNvPr id="4" name="Rectangle 3"/>
          <p:cNvSpPr/>
          <p:nvPr/>
        </p:nvSpPr>
        <p:spPr>
          <a:xfrm>
            <a:off x="817684" y="2090172"/>
            <a:ext cx="10726615" cy="2677656"/>
          </a:xfrm>
          <a:prstGeom prst="rect">
            <a:avLst/>
          </a:prstGeom>
        </p:spPr>
        <p:txBody>
          <a:bodyPr wrap="square">
            <a:spAutoFit/>
          </a:bodyPr>
          <a:lstStyle/>
          <a:p>
            <a:pPr algn="just"/>
            <a:r>
              <a:rPr lang="en-US" sz="2800" dirty="0" smtClean="0">
                <a:latin typeface="Calibri" panose="020F0502020204030204" pitchFamily="34" charset="0"/>
              </a:rPr>
              <a:t>In </a:t>
            </a:r>
            <a:r>
              <a:rPr lang="en-US" sz="2800" dirty="0">
                <a:latin typeface="Calibri" panose="020F0502020204030204" pitchFamily="34" charset="0"/>
              </a:rPr>
              <a:t>this project, we successfully implemented an Ecosystem Food Chain Knowledge Base in Prolog, focusing on the human food chain. The knowledge base models hierarchical food relationships using facts and recursive rules. It enables complex queries like tracing food sources and identifying producers. This demonstrates how logic programming can effectively represent real-world ecological systems.</a:t>
            </a:r>
            <a:endParaRPr lang="en-US" sz="2800" dirty="0"/>
          </a:p>
        </p:txBody>
      </p:sp>
    </p:spTree>
    <p:extLst>
      <p:ext uri="{BB962C8B-B14F-4D97-AF65-F5344CB8AC3E}">
        <p14:creationId xmlns:p14="http://schemas.microsoft.com/office/powerpoint/2010/main" val="786551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55</TotalTime>
  <Words>192</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Canva Sans</vt:lpstr>
      <vt:lpstr>Canva Sans Bold</vt:lpstr>
      <vt:lpstr>Poppins</vt:lpstr>
      <vt:lpstr>Poppins Bold</vt:lpstr>
      <vt:lpstr>Celestial</vt:lpstr>
      <vt:lpstr>PowerPoint Presentation</vt:lpstr>
      <vt:lpstr>PowerPoint Presentation</vt:lpstr>
      <vt:lpstr>TABLE OF CONTENT:</vt:lpstr>
      <vt:lpstr>PROBLEM STATEMENT</vt:lpstr>
      <vt:lpstr>DESIGNED Tree</vt:lpstr>
      <vt:lpstr>Technical Report</vt:lpstr>
      <vt:lpstr>Source Code:</vt:lpstr>
      <vt:lpstr>Output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cp:revision>
  <dcterms:created xsi:type="dcterms:W3CDTF">2025-04-19T18:31:21Z</dcterms:created>
  <dcterms:modified xsi:type="dcterms:W3CDTF">2025-04-19T19:26:22Z</dcterms:modified>
</cp:coreProperties>
</file>