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65" r:id="rId6"/>
    <p:sldId id="258" r:id="rId7"/>
    <p:sldId id="259" r:id="rId8"/>
    <p:sldId id="268" r:id="rId9"/>
    <p:sldId id="1059" r:id="rId10"/>
    <p:sldId id="270" r:id="rId11"/>
    <p:sldId id="262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1084-2C5A-AC63-B832-DB6CE132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F9436-D9C1-D1CD-BDC2-A5550C52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B789-D8A0-4A1F-86DA-AC895230B6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ADB17-980A-2F41-E57B-ED49D2C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5BB6F-B710-8275-AC3D-E564BFC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53F-36E7-4487-B807-6C961535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78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3053B-B37B-5515-2438-C50BE5B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B789-D8A0-4A1F-86DA-AC895230B6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DBD1-6259-B00B-0097-B3E2839B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D0240-FB69-CF92-6A38-A8F3DB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53F-36E7-4487-B807-6C961535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889CF-8508-4AD4-181F-7E5340B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CA43-C60F-9755-2078-69392D92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ACE1-A996-17A6-4AEC-36508C49A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B789-D8A0-4A1F-86DA-AC895230B6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9489-D281-CCDD-9840-E7356285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EAF1-5222-68AF-58A2-5BB5B3779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853F-36E7-4487-B807-6C961535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C7D0F2-E5FE-0D9B-801C-670201B4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9" r="3409"/>
          <a:stretch>
            <a:fillRect/>
          </a:stretch>
        </p:blipFill>
        <p:spPr>
          <a:xfrm>
            <a:off x="-9526" y="-1"/>
            <a:ext cx="12211052" cy="6858001"/>
          </a:xfrm>
          <a:custGeom>
            <a:avLst/>
            <a:gdLst>
              <a:gd name="connsiteX0" fmla="*/ 0 w 11430000"/>
              <a:gd name="connsiteY0" fmla="*/ 0 h 5981700"/>
              <a:gd name="connsiteX1" fmla="*/ 11430000 w 11430000"/>
              <a:gd name="connsiteY1" fmla="*/ 0 h 5981700"/>
              <a:gd name="connsiteX2" fmla="*/ 11430000 w 11430000"/>
              <a:gd name="connsiteY2" fmla="*/ 5981700 h 5981700"/>
              <a:gd name="connsiteX3" fmla="*/ 0 w 11430000"/>
              <a:gd name="connsiteY3" fmla="*/ 598170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0FA5050-7AB3-16F8-4EBE-275004060150}"/>
              </a:ext>
            </a:extLst>
          </p:cNvPr>
          <p:cNvGrpSpPr/>
          <p:nvPr/>
        </p:nvGrpSpPr>
        <p:grpSpPr>
          <a:xfrm>
            <a:off x="-32794" y="-240787"/>
            <a:ext cx="12421024" cy="7339571"/>
            <a:chOff x="-32794" y="-240787"/>
            <a:chExt cx="12421024" cy="7339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D137-2417-6AEB-10A1-6865BF4FD8AD}"/>
                </a:ext>
              </a:extLst>
            </p:cNvPr>
            <p:cNvGrpSpPr/>
            <p:nvPr/>
          </p:nvGrpSpPr>
          <p:grpSpPr>
            <a:xfrm>
              <a:off x="-32794" y="0"/>
              <a:ext cx="12234320" cy="6858000"/>
              <a:chOff x="-32794" y="-27358"/>
              <a:chExt cx="12234320" cy="685800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92D6148-E12D-2A12-B35F-DB5DC132E3DD}"/>
                  </a:ext>
                </a:extLst>
              </p:cNvPr>
              <p:cNvSpPr/>
              <p:nvPr/>
            </p:nvSpPr>
            <p:spPr>
              <a:xfrm>
                <a:off x="-32794" y="-27358"/>
                <a:ext cx="5295900" cy="6858000"/>
              </a:xfrm>
              <a:custGeom>
                <a:avLst/>
                <a:gdLst>
                  <a:gd name="connsiteX0" fmla="*/ 0 w 5295900"/>
                  <a:gd name="connsiteY0" fmla="*/ 0 h 6038850"/>
                  <a:gd name="connsiteX1" fmla="*/ 5295900 w 5295900"/>
                  <a:gd name="connsiteY1" fmla="*/ 0 h 6038850"/>
                  <a:gd name="connsiteX2" fmla="*/ 5295900 w 5295900"/>
                  <a:gd name="connsiteY2" fmla="*/ 6038850 h 6038850"/>
                  <a:gd name="connsiteX3" fmla="*/ 0 w 5295900"/>
                  <a:gd name="connsiteY3" fmla="*/ 6038850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603885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6038850"/>
                    </a:lnTo>
                    <a:lnTo>
                      <a:pt x="0" y="60388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7B2ED9F-ED0D-8AB4-51C3-ECF60CF2A1C7}"/>
                  </a:ext>
                </a:extLst>
              </p:cNvPr>
              <p:cNvSpPr/>
              <p:nvPr/>
            </p:nvSpPr>
            <p:spPr>
              <a:xfrm>
                <a:off x="9429750" y="-27357"/>
                <a:ext cx="2771776" cy="6857999"/>
              </a:xfrm>
              <a:custGeom>
                <a:avLst/>
                <a:gdLst>
                  <a:gd name="connsiteX0" fmla="*/ 0 w 4000500"/>
                  <a:gd name="connsiteY0" fmla="*/ 0 h 6038850"/>
                  <a:gd name="connsiteX1" fmla="*/ 4000500 w 4000500"/>
                  <a:gd name="connsiteY1" fmla="*/ 0 h 6038850"/>
                  <a:gd name="connsiteX2" fmla="*/ 4000500 w 4000500"/>
                  <a:gd name="connsiteY2" fmla="*/ 6038850 h 6038850"/>
                  <a:gd name="connsiteX3" fmla="*/ 0 w 4000500"/>
                  <a:gd name="connsiteY3" fmla="*/ 6038850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0" h="6038850">
                    <a:moveTo>
                      <a:pt x="0" y="0"/>
                    </a:moveTo>
                    <a:lnTo>
                      <a:pt x="4000500" y="0"/>
                    </a:lnTo>
                    <a:lnTo>
                      <a:pt x="4000500" y="6038850"/>
                    </a:lnTo>
                    <a:lnTo>
                      <a:pt x="0" y="603885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646C2D-D3F8-3D75-EFF9-80B54E76AA3D}"/>
                </a:ext>
              </a:extLst>
            </p:cNvPr>
            <p:cNvSpPr txBox="1"/>
            <p:nvPr/>
          </p:nvSpPr>
          <p:spPr>
            <a:xfrm rot="5400000">
              <a:off x="7141089" y="1851644"/>
              <a:ext cx="733957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900" b="1" spc="600">
                  <a:solidFill>
                    <a:schemeClr val="bg1">
                      <a:alpha val="16000"/>
                    </a:schemeClr>
                  </a:solidFill>
                  <a:latin typeface="Montserrat" panose="00000500000000000000" pitchFamily="2" charset="0"/>
                  <a:cs typeface="Leelawadee" panose="020B0502040204020203" pitchFamily="34" charset="-34"/>
                </a:rPr>
                <a:t>BIKE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3E67304-C7F1-470B-74E3-C48FC8D93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>
            <a:fillRect/>
          </a:stretch>
        </p:blipFill>
        <p:spPr>
          <a:xfrm>
            <a:off x="5219785" y="0"/>
            <a:ext cx="4213139" cy="685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1AF8658-C381-BA03-93DF-18E2CD1751D7}"/>
              </a:ext>
            </a:extLst>
          </p:cNvPr>
          <p:cNvGrpSpPr/>
          <p:nvPr/>
        </p:nvGrpSpPr>
        <p:grpSpPr>
          <a:xfrm>
            <a:off x="-158060" y="2345709"/>
            <a:ext cx="5526379" cy="2166579"/>
            <a:chOff x="-56021" y="1857089"/>
            <a:chExt cx="5250364" cy="2166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E22E64-06C1-7E08-D28D-48CCDF6593AF}"/>
                </a:ext>
              </a:extLst>
            </p:cNvPr>
            <p:cNvSpPr txBox="1"/>
            <p:nvPr/>
          </p:nvSpPr>
          <p:spPr>
            <a:xfrm>
              <a:off x="0" y="1857089"/>
              <a:ext cx="519434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Bike Source</a:t>
              </a:r>
              <a:endParaRPr lang="en-US" sz="6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18DCB24-77DF-32D9-BD1A-4F0A04990BB4}"/>
                </a:ext>
              </a:extLst>
            </p:cNvPr>
            <p:cNvSpPr/>
            <p:nvPr/>
          </p:nvSpPr>
          <p:spPr>
            <a:xfrm>
              <a:off x="-56021" y="3207603"/>
              <a:ext cx="4732253" cy="816065"/>
            </a:xfrm>
            <a:custGeom>
              <a:avLst/>
              <a:gdLst>
                <a:gd name="connsiteX0" fmla="*/ 0 w 4732253"/>
                <a:gd name="connsiteY0" fmla="*/ 0 h 816065"/>
                <a:gd name="connsiteX1" fmla="*/ 4732253 w 4732253"/>
                <a:gd name="connsiteY1" fmla="*/ 0 h 816065"/>
                <a:gd name="connsiteX2" fmla="*/ 4426028 w 4732253"/>
                <a:gd name="connsiteY2" fmla="*/ 816065 h 816065"/>
                <a:gd name="connsiteX3" fmla="*/ 0 w 4732253"/>
                <a:gd name="connsiteY3" fmla="*/ 816065 h 816065"/>
                <a:gd name="connsiteX4" fmla="*/ 0 w 4732253"/>
                <a:gd name="connsiteY4" fmla="*/ 0 h 8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253" h="816065">
                  <a:moveTo>
                    <a:pt x="0" y="0"/>
                  </a:moveTo>
                  <a:lnTo>
                    <a:pt x="4732253" y="0"/>
                  </a:lnTo>
                  <a:lnTo>
                    <a:pt x="4426028" y="816065"/>
                  </a:lnTo>
                  <a:lnTo>
                    <a:pt x="0" y="8160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 two-wheeled motorized vehicle with an engine.</a:t>
              </a:r>
              <a:endParaRPr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183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B1275-D576-53F7-6BA2-5403B29CC79B}"/>
              </a:ext>
            </a:extLst>
          </p:cNvPr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 descr="The front wheel of a motorcycle and headlamp">
            <a:extLst>
              <a:ext uri="{FF2B5EF4-FFF2-40B4-BE49-F238E27FC236}">
                <a16:creationId xmlns:a16="http://schemas.microsoft.com/office/drawing/2014/main" id="{EE71F37D-75D6-E608-B07A-5F22055B4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428" y="0"/>
            <a:ext cx="3276601" cy="49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0F22D-B63E-007B-6C4A-C1E92D2A8884}"/>
              </a:ext>
            </a:extLst>
          </p:cNvPr>
          <p:cNvSpPr txBox="1"/>
          <p:nvPr/>
        </p:nvSpPr>
        <p:spPr>
          <a:xfrm rot="5400000" flipH="1">
            <a:off x="7665802" y="2105561"/>
            <a:ext cx="73395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1030">
                <a:solidFill>
                  <a:schemeClr val="tx1">
                    <a:lumMod val="95000"/>
                    <a:lumOff val="5000"/>
                    <a:alpha val="28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4199D-316F-3495-0803-129092AC4C03}"/>
              </a:ext>
            </a:extLst>
          </p:cNvPr>
          <p:cNvSpPr/>
          <p:nvPr/>
        </p:nvSpPr>
        <p:spPr>
          <a:xfrm>
            <a:off x="9545121" y="0"/>
            <a:ext cx="360879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Photo wheel of classic motorcycle">
            <a:extLst>
              <a:ext uri="{FF2B5EF4-FFF2-40B4-BE49-F238E27FC236}">
                <a16:creationId xmlns:a16="http://schemas.microsoft.com/office/drawing/2014/main" id="{C8047109-E802-30AC-8370-3951D77D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0937" r="-948" b="-927"/>
          <a:stretch>
            <a:fillRect/>
          </a:stretch>
        </p:blipFill>
        <p:spPr bwMode="auto">
          <a:xfrm>
            <a:off x="7448843" y="3377172"/>
            <a:ext cx="293311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CE8217C-8666-5A0F-A588-83465D3E79C1}"/>
              </a:ext>
            </a:extLst>
          </p:cNvPr>
          <p:cNvGrpSpPr/>
          <p:nvPr/>
        </p:nvGrpSpPr>
        <p:grpSpPr>
          <a:xfrm>
            <a:off x="554388" y="839704"/>
            <a:ext cx="5001762" cy="4955952"/>
            <a:chOff x="771825" y="1910834"/>
            <a:chExt cx="5001762" cy="49559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AE16CC-2B24-F994-C55D-5D0908E04376}"/>
                </a:ext>
              </a:extLst>
            </p:cNvPr>
            <p:cNvSpPr txBox="1"/>
            <p:nvPr/>
          </p:nvSpPr>
          <p:spPr>
            <a:xfrm>
              <a:off x="771825" y="1910834"/>
              <a:ext cx="50017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Conclusion</a:t>
              </a:r>
              <a:endParaRPr lang="en-US" sz="3600" b="1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2AC5E9-012A-4F0B-EF1D-06DA16DC6CFB}"/>
                </a:ext>
              </a:extLst>
            </p:cNvPr>
            <p:cNvSpPr txBox="1"/>
            <p:nvPr/>
          </p:nvSpPr>
          <p:spPr>
            <a:xfrm>
              <a:off x="771825" y="2657942"/>
              <a:ext cx="5001762" cy="42088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b="1" dirty="0">
                  <a:latin typeface="Montserrat" panose="00000500000000000000"/>
                  <a:ea typeface="DM Sans Bold"/>
                  <a:cs typeface="DM Sans Bold"/>
                  <a:sym typeface="DM Sans Bold"/>
                </a:rPr>
                <a:t>Bike Buy and Sell aims to simplify and enhance the bike trading process through a secure, user-friendly platform. By connecting buyers and sellers with verified listings and seamless transactions, the platform will create a trusted community for bike enthusiasts.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6149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F4468BC-D382-6BF2-213C-28753608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" y="0"/>
            <a:ext cx="5221341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5C6BA-045B-C597-33EB-5A8A5C527BB5}"/>
              </a:ext>
            </a:extLst>
          </p:cNvPr>
          <p:cNvSpPr/>
          <p:nvPr/>
        </p:nvSpPr>
        <p:spPr>
          <a:xfrm rot="501511">
            <a:off x="4643293" y="-121540"/>
            <a:ext cx="1153298" cy="7101080"/>
          </a:xfrm>
          <a:custGeom>
            <a:avLst/>
            <a:gdLst>
              <a:gd name="connsiteX0" fmla="*/ 0 w 1153298"/>
              <a:gd name="connsiteY0" fmla="*/ 169451 h 7101080"/>
              <a:gd name="connsiteX1" fmla="*/ 1153298 w 1153298"/>
              <a:gd name="connsiteY1" fmla="*/ 0 h 7101080"/>
              <a:gd name="connsiteX2" fmla="*/ 1153297 w 1153298"/>
              <a:gd name="connsiteY2" fmla="*/ 6931629 h 7101080"/>
              <a:gd name="connsiteX3" fmla="*/ 0 w 1153298"/>
              <a:gd name="connsiteY3" fmla="*/ 7101080 h 7101080"/>
              <a:gd name="connsiteX4" fmla="*/ 0 w 1153298"/>
              <a:gd name="connsiteY4" fmla="*/ 169451 h 710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298" h="7101080">
                <a:moveTo>
                  <a:pt x="0" y="169451"/>
                </a:moveTo>
                <a:lnTo>
                  <a:pt x="1153298" y="0"/>
                </a:lnTo>
                <a:lnTo>
                  <a:pt x="1153297" y="6931629"/>
                </a:lnTo>
                <a:lnTo>
                  <a:pt x="0" y="7101080"/>
                </a:lnTo>
                <a:lnTo>
                  <a:pt x="0" y="1694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3E15-FC9E-F3F2-1371-83B386AD5B26}"/>
              </a:ext>
            </a:extLst>
          </p:cNvPr>
          <p:cNvSpPr txBox="1"/>
          <p:nvPr/>
        </p:nvSpPr>
        <p:spPr>
          <a:xfrm rot="16200000" flipH="1">
            <a:off x="-3552313" y="1851644"/>
            <a:ext cx="73395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spc="600">
                <a:solidFill>
                  <a:schemeClr val="bg1">
                    <a:alpha val="16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048C2-C60F-5564-F6B0-83DB91AEF654}"/>
              </a:ext>
            </a:extLst>
          </p:cNvPr>
          <p:cNvSpPr txBox="1"/>
          <p:nvPr/>
        </p:nvSpPr>
        <p:spPr>
          <a:xfrm>
            <a:off x="6306597" y="2973213"/>
            <a:ext cx="46880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Thank</a:t>
            </a:r>
            <a:r>
              <a:rPr lang="en-US" sz="80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 You</a:t>
            </a:r>
            <a:endParaRPr lang="en-US" sz="80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064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4E284-CCC4-FD14-DB34-705B6E49E07A}"/>
              </a:ext>
            </a:extLst>
          </p:cNvPr>
          <p:cNvGrpSpPr/>
          <p:nvPr/>
        </p:nvGrpSpPr>
        <p:grpSpPr>
          <a:xfrm>
            <a:off x="116959" y="1041915"/>
            <a:ext cx="12192000" cy="4921676"/>
            <a:chOff x="-1221046" y="750034"/>
            <a:chExt cx="12192000" cy="49216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25F37B-20FF-C192-1C82-DF5066D96078}"/>
                </a:ext>
              </a:extLst>
            </p:cNvPr>
            <p:cNvSpPr txBox="1"/>
            <p:nvPr/>
          </p:nvSpPr>
          <p:spPr>
            <a:xfrm>
              <a:off x="-1221046" y="750034"/>
              <a:ext cx="1219200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Our </a:t>
              </a:r>
              <a:r>
                <a:rPr lang="en-US" sz="6600" b="1" i="0" dirty="0" smtClean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Team</a:t>
              </a:r>
              <a:endParaRPr lang="en-US" sz="6600" b="1" dirty="0">
                <a:solidFill>
                  <a:schemeClr val="accent1"/>
                </a:solidFill>
                <a:latin typeface="Montserrat" pitchFamily="2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32E798-822B-3C1A-B95C-A5CB13B473CB}"/>
                </a:ext>
              </a:extLst>
            </p:cNvPr>
            <p:cNvGrpSpPr/>
            <p:nvPr/>
          </p:nvGrpSpPr>
          <p:grpSpPr>
            <a:xfrm>
              <a:off x="432488" y="2473444"/>
              <a:ext cx="7896269" cy="3198266"/>
              <a:chOff x="432488" y="2473444"/>
              <a:chExt cx="7896269" cy="319826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DEA36FE-A21C-69F3-CE16-AE6635DB3ED4}"/>
                  </a:ext>
                </a:extLst>
              </p:cNvPr>
              <p:cNvGrpSpPr/>
              <p:nvPr/>
            </p:nvGrpSpPr>
            <p:grpSpPr>
              <a:xfrm>
                <a:off x="432488" y="2494709"/>
                <a:ext cx="2300079" cy="3177001"/>
                <a:chOff x="432488" y="2494709"/>
                <a:chExt cx="2300079" cy="317700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260489-C979-F743-66FD-BEDE35193EDF}"/>
                    </a:ext>
                  </a:extLst>
                </p:cNvPr>
                <p:cNvSpPr/>
                <p:nvPr/>
              </p:nvSpPr>
              <p:spPr>
                <a:xfrm>
                  <a:off x="432488" y="2494709"/>
                  <a:ext cx="2300079" cy="2561587"/>
                </a:xfrm>
                <a:prstGeom prst="rect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65DA62A-EE3C-2A0A-5212-7195D139AB30}"/>
                    </a:ext>
                  </a:extLst>
                </p:cNvPr>
                <p:cNvSpPr/>
                <p:nvPr/>
              </p:nvSpPr>
              <p:spPr>
                <a:xfrm>
                  <a:off x="432488" y="5056296"/>
                  <a:ext cx="2300079" cy="61541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i="0" dirty="0" err="1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Debodipto</a:t>
                  </a:r>
                  <a:r>
                    <a:rPr lang="en-US" sz="1500" b="1" i="0" dirty="0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 </a:t>
                  </a:r>
                  <a:r>
                    <a:rPr lang="en-US" sz="1500" b="1" i="0" dirty="0" err="1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Samadder</a:t>
                  </a:r>
                  <a:endParaRPr lang="en-US" sz="1500" b="1" i="0" dirty="0" smtClean="0">
                    <a:solidFill>
                      <a:schemeClr val="tx2"/>
                    </a:solidFill>
                    <a:effectLst/>
                    <a:latin typeface="Montserrat" panose="00000500000000000000" pitchFamily="2" charset="0"/>
                  </a:endParaRPr>
                </a:p>
                <a:p>
                  <a:pPr algn="ctr"/>
                  <a:r>
                    <a:rPr lang="en-US" sz="1500" b="1" dirty="0" smtClean="0">
                      <a:solidFill>
                        <a:schemeClr val="tx2"/>
                      </a:solidFill>
                      <a:latin typeface="Montserrat" panose="00000500000000000000" pitchFamily="2" charset="0"/>
                    </a:rPr>
                    <a:t>ID: 21201079</a:t>
                  </a:r>
                  <a:endParaRPr lang="en-US" sz="1500" b="1" i="0" dirty="0">
                    <a:solidFill>
                      <a:schemeClr val="tx2"/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654CD6B-6462-8950-5919-B20F04C3E992}"/>
                  </a:ext>
                </a:extLst>
              </p:cNvPr>
              <p:cNvGrpSpPr/>
              <p:nvPr/>
            </p:nvGrpSpPr>
            <p:grpSpPr>
              <a:xfrm>
                <a:off x="3382861" y="2494709"/>
                <a:ext cx="2316192" cy="3177001"/>
                <a:chOff x="3382861" y="2494708"/>
                <a:chExt cx="2316192" cy="317700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3B88074-5C97-F195-B485-1C615148D1F4}"/>
                    </a:ext>
                  </a:extLst>
                </p:cNvPr>
                <p:cNvSpPr/>
                <p:nvPr/>
              </p:nvSpPr>
              <p:spPr>
                <a:xfrm>
                  <a:off x="3402428" y="2494708"/>
                  <a:ext cx="2296624" cy="2561587"/>
                </a:xfrm>
                <a:prstGeom prst="rect">
                  <a:avLst/>
                </a:prstGeom>
                <a:blipFill dpi="0" rotWithShape="1"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8357592-C553-B3AB-A74B-93ABC846997D}"/>
                    </a:ext>
                  </a:extLst>
                </p:cNvPr>
                <p:cNvSpPr/>
                <p:nvPr/>
              </p:nvSpPr>
              <p:spPr>
                <a:xfrm>
                  <a:off x="3382861" y="5070349"/>
                  <a:ext cx="2316192" cy="6013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i="0" dirty="0" err="1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Amirul</a:t>
                  </a:r>
                  <a:r>
                    <a:rPr lang="en-US" sz="1500" b="1" i="0" dirty="0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 Islam </a:t>
                  </a:r>
                  <a:r>
                    <a:rPr lang="en-US" sz="1500" b="1" i="0" dirty="0" err="1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Papon</a:t>
                  </a:r>
                  <a:endParaRPr lang="en-US" sz="1500" b="1" i="0" dirty="0" smtClean="0">
                    <a:solidFill>
                      <a:schemeClr val="tx2"/>
                    </a:solidFill>
                    <a:effectLst/>
                    <a:latin typeface="Montserrat" panose="00000500000000000000" pitchFamily="2" charset="0"/>
                  </a:endParaRPr>
                </a:p>
                <a:p>
                  <a:pPr algn="ctr"/>
                  <a:r>
                    <a:rPr lang="en-US" sz="1500" b="1" dirty="0" smtClean="0">
                      <a:solidFill>
                        <a:schemeClr val="tx2"/>
                      </a:solidFill>
                      <a:latin typeface="Montserrat" panose="00000500000000000000" pitchFamily="2" charset="0"/>
                    </a:rPr>
                    <a:t>ID: 21201076</a:t>
                  </a:r>
                  <a:endParaRPr lang="en-US" sz="1500" b="1" i="0" dirty="0">
                    <a:solidFill>
                      <a:schemeClr val="tx2"/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C4D5100-E11C-36FE-1B33-4F9C686ECAFB}"/>
                  </a:ext>
                </a:extLst>
              </p:cNvPr>
              <p:cNvGrpSpPr/>
              <p:nvPr/>
            </p:nvGrpSpPr>
            <p:grpSpPr>
              <a:xfrm>
                <a:off x="6116958" y="2473444"/>
                <a:ext cx="2211799" cy="3198266"/>
                <a:chOff x="6116958" y="2473443"/>
                <a:chExt cx="2211799" cy="319826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0973C37-56E8-D8E0-DC5C-3986DB37BB6E}"/>
                    </a:ext>
                  </a:extLst>
                </p:cNvPr>
                <p:cNvSpPr/>
                <p:nvPr/>
              </p:nvSpPr>
              <p:spPr>
                <a:xfrm>
                  <a:off x="6116958" y="2473443"/>
                  <a:ext cx="2211799" cy="2582852"/>
                </a:xfrm>
                <a:prstGeom prst="rect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B53B7E3-7804-44B2-6760-39C607BD6923}"/>
                    </a:ext>
                  </a:extLst>
                </p:cNvPr>
                <p:cNvSpPr/>
                <p:nvPr/>
              </p:nvSpPr>
              <p:spPr>
                <a:xfrm>
                  <a:off x="6116958" y="5050317"/>
                  <a:ext cx="2211799" cy="621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i="0" dirty="0" err="1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Shomit</a:t>
                  </a:r>
                  <a:r>
                    <a:rPr lang="en-US" sz="1500" b="1" i="0" dirty="0" smtClean="0">
                      <a:solidFill>
                        <a:schemeClr val="tx2"/>
                      </a:solidFill>
                      <a:effectLst/>
                      <a:latin typeface="Montserrat" panose="00000500000000000000" pitchFamily="2" charset="0"/>
                    </a:rPr>
                    <a:t> Chandra Das</a:t>
                  </a:r>
                </a:p>
                <a:p>
                  <a:pPr algn="ctr"/>
                  <a:r>
                    <a:rPr lang="en-US" sz="1500" b="1" dirty="0" smtClean="0">
                      <a:solidFill>
                        <a:schemeClr val="tx2"/>
                      </a:solidFill>
                      <a:latin typeface="Montserrat" panose="00000500000000000000" pitchFamily="2" charset="0"/>
                    </a:rPr>
                    <a:t>ID: 21201083</a:t>
                  </a:r>
                  <a:endParaRPr lang="en-US" sz="1500" b="1" i="0" dirty="0">
                    <a:solidFill>
                      <a:schemeClr val="tx2"/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75192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79062C-0C5C-02A1-CE1D-5E6D30C36F25}"/>
              </a:ext>
            </a:extLst>
          </p:cNvPr>
          <p:cNvSpPr/>
          <p:nvPr/>
        </p:nvSpPr>
        <p:spPr>
          <a:xfrm>
            <a:off x="0" y="0"/>
            <a:ext cx="3971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31E78-A0C2-AE1E-D5BC-6DCD67520B9E}"/>
              </a:ext>
            </a:extLst>
          </p:cNvPr>
          <p:cNvSpPr/>
          <p:nvPr/>
        </p:nvSpPr>
        <p:spPr>
          <a:xfrm>
            <a:off x="3657600" y="0"/>
            <a:ext cx="3143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photo still life of cafe racer style motorbike">
            <a:extLst>
              <a:ext uri="{FF2B5EF4-FFF2-40B4-BE49-F238E27FC236}">
                <a16:creationId xmlns:a16="http://schemas.microsoft.com/office/drawing/2014/main" id="{A8986A2B-E6F8-18C7-5EAC-39C53D4C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282" y="895350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8C811-EA6F-24CA-0753-0BCDA70B6196}"/>
              </a:ext>
            </a:extLst>
          </p:cNvPr>
          <p:cNvSpPr txBox="1"/>
          <p:nvPr/>
        </p:nvSpPr>
        <p:spPr>
          <a:xfrm rot="16200000" flipH="1">
            <a:off x="-2574413" y="1851644"/>
            <a:ext cx="73395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spc="600">
                <a:solidFill>
                  <a:schemeClr val="bg1">
                    <a:alpha val="16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69AAF-4747-434A-C298-EF3662D16BF6}"/>
              </a:ext>
            </a:extLst>
          </p:cNvPr>
          <p:cNvGrpSpPr/>
          <p:nvPr/>
        </p:nvGrpSpPr>
        <p:grpSpPr>
          <a:xfrm>
            <a:off x="5486401" y="1171074"/>
            <a:ext cx="6577262" cy="4886088"/>
            <a:chOff x="5648068" y="2038865"/>
            <a:chExt cx="4760440" cy="36987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B00254-8779-6D41-B464-34DFB41129F8}"/>
                </a:ext>
              </a:extLst>
            </p:cNvPr>
            <p:cNvSpPr txBox="1"/>
            <p:nvPr/>
          </p:nvSpPr>
          <p:spPr>
            <a:xfrm>
              <a:off x="5648068" y="2767051"/>
              <a:ext cx="4760440" cy="2970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Montserrat" panose="00000500000000000000"/>
                  <a:ea typeface="DM Sans Bold"/>
                  <a:cs typeface="DM Sans Bold"/>
                  <a:sym typeface="DM Sans Bold"/>
                </a:rPr>
                <a:t>Bike Buy and Sell is an online platform connecting bike buyers and sellers. It offers easy listings, browsing, secure communication, and verified transactions to ensure a seamless buying and selling experience.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6C4770-DE9B-C98A-2C87-B932657E3A06}"/>
                </a:ext>
              </a:extLst>
            </p:cNvPr>
            <p:cNvSpPr txBox="1"/>
            <p:nvPr/>
          </p:nvSpPr>
          <p:spPr>
            <a:xfrm>
              <a:off x="5648068" y="2038865"/>
              <a:ext cx="4620397" cy="58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Project Overview</a:t>
              </a:r>
              <a:endParaRPr lang="en-US" sz="44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88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379D8-2DD1-D8D8-DF08-589EA0F37D03}"/>
              </a:ext>
            </a:extLst>
          </p:cNvPr>
          <p:cNvGrpSpPr/>
          <p:nvPr/>
        </p:nvGrpSpPr>
        <p:grpSpPr>
          <a:xfrm flipH="1">
            <a:off x="6903307" y="0"/>
            <a:ext cx="5288693" cy="6858001"/>
            <a:chOff x="0" y="0"/>
            <a:chExt cx="5288693" cy="6858001"/>
          </a:xfrm>
        </p:grpSpPr>
        <p:pic>
          <p:nvPicPr>
            <p:cNvPr id="5" name="Picture 4" descr="Free photo still life of cafe racer style motorbike">
              <a:extLst>
                <a:ext uri="{FF2B5EF4-FFF2-40B4-BE49-F238E27FC236}">
                  <a16:creationId xmlns:a16="http://schemas.microsoft.com/office/drawing/2014/main" id="{25E86BA2-7E4B-F022-69E0-1662648F5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20" r="51402"/>
            <a:stretch>
              <a:fillRect/>
            </a:stretch>
          </p:blipFill>
          <p:spPr bwMode="auto">
            <a:xfrm>
              <a:off x="0" y="0"/>
              <a:ext cx="2570206" cy="6858000"/>
            </a:xfrm>
            <a:custGeom>
              <a:avLst/>
              <a:gdLst>
                <a:gd name="connsiteX0" fmla="*/ 0 w 2570206"/>
                <a:gd name="connsiteY0" fmla="*/ 0 h 6858000"/>
                <a:gd name="connsiteX1" fmla="*/ 2570206 w 2570206"/>
                <a:gd name="connsiteY1" fmla="*/ 0 h 6858000"/>
                <a:gd name="connsiteX2" fmla="*/ 2570206 w 2570206"/>
                <a:gd name="connsiteY2" fmla="*/ 6858000 h 6858000"/>
                <a:gd name="connsiteX3" fmla="*/ 0 w 2570206"/>
                <a:gd name="connsiteY3" fmla="*/ 6858000 h 6858000"/>
                <a:gd name="connsiteX4" fmla="*/ 0 w 2570206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206" h="6858000">
                  <a:moveTo>
                    <a:pt x="0" y="0"/>
                  </a:moveTo>
                  <a:lnTo>
                    <a:pt x="2570206" y="0"/>
                  </a:lnTo>
                  <a:lnTo>
                    <a:pt x="2570206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B18D68-5CF2-1EB3-75B1-1BC248606154}"/>
                </a:ext>
              </a:extLst>
            </p:cNvPr>
            <p:cNvGrpSpPr/>
            <p:nvPr/>
          </p:nvGrpSpPr>
          <p:grpSpPr>
            <a:xfrm>
              <a:off x="2718488" y="0"/>
              <a:ext cx="2570205" cy="6858001"/>
              <a:chOff x="2718488" y="0"/>
              <a:chExt cx="2570205" cy="6858001"/>
            </a:xfrm>
          </p:grpSpPr>
          <p:pic>
            <p:nvPicPr>
              <p:cNvPr id="13" name="Picture 12" descr="Free photo still life of cafe racer style motorbike">
                <a:extLst>
                  <a:ext uri="{FF2B5EF4-FFF2-40B4-BE49-F238E27FC236}">
                    <a16:creationId xmlns:a16="http://schemas.microsoft.com/office/drawing/2014/main" id="{ED8EC580-E386-B79A-0E03-1181C4BFE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02" t="13620" b="28793"/>
              <a:stretch>
                <a:fillRect/>
              </a:stretch>
            </p:blipFill>
            <p:spPr bwMode="auto">
              <a:xfrm>
                <a:off x="2718488" y="0"/>
                <a:ext cx="2570205" cy="4572000"/>
              </a:xfrm>
              <a:custGeom>
                <a:avLst/>
                <a:gdLst>
                  <a:gd name="connsiteX0" fmla="*/ 0 w 2570205"/>
                  <a:gd name="connsiteY0" fmla="*/ 0 h 4572000"/>
                  <a:gd name="connsiteX1" fmla="*/ 2570205 w 2570205"/>
                  <a:gd name="connsiteY1" fmla="*/ 0 h 4572000"/>
                  <a:gd name="connsiteX2" fmla="*/ 2570205 w 2570205"/>
                  <a:gd name="connsiteY2" fmla="*/ 4572000 h 4572000"/>
                  <a:gd name="connsiteX3" fmla="*/ 0 w 2570205"/>
                  <a:gd name="connsiteY3" fmla="*/ 4572000 h 4572000"/>
                  <a:gd name="connsiteX4" fmla="*/ 0 w 2570205"/>
                  <a:gd name="connsiteY4" fmla="*/ 0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05" h="4572000">
                    <a:moveTo>
                      <a:pt x="0" y="0"/>
                    </a:moveTo>
                    <a:lnTo>
                      <a:pt x="2570205" y="0"/>
                    </a:lnTo>
                    <a:lnTo>
                      <a:pt x="2570205" y="4572000"/>
                    </a:lnTo>
                    <a:lnTo>
                      <a:pt x="0" y="4572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Free photo still life of cafe racer style motorbike">
                <a:extLst>
                  <a:ext uri="{FF2B5EF4-FFF2-40B4-BE49-F238E27FC236}">
                    <a16:creationId xmlns:a16="http://schemas.microsoft.com/office/drawing/2014/main" id="{973DE611-8062-F857-9946-2A6E51E9D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02" t="73386"/>
              <a:stretch>
                <a:fillRect/>
              </a:stretch>
            </p:blipFill>
            <p:spPr bwMode="auto">
              <a:xfrm>
                <a:off x="2718488" y="4744996"/>
                <a:ext cx="2570205" cy="2113005"/>
              </a:xfrm>
              <a:custGeom>
                <a:avLst/>
                <a:gdLst>
                  <a:gd name="connsiteX0" fmla="*/ 0 w 2570205"/>
                  <a:gd name="connsiteY0" fmla="*/ 0 h 2113005"/>
                  <a:gd name="connsiteX1" fmla="*/ 2570205 w 2570205"/>
                  <a:gd name="connsiteY1" fmla="*/ 0 h 2113005"/>
                  <a:gd name="connsiteX2" fmla="*/ 2570205 w 2570205"/>
                  <a:gd name="connsiteY2" fmla="*/ 2113005 h 2113005"/>
                  <a:gd name="connsiteX3" fmla="*/ 0 w 2570205"/>
                  <a:gd name="connsiteY3" fmla="*/ 2113005 h 2113005"/>
                  <a:gd name="connsiteX4" fmla="*/ 0 w 2570205"/>
                  <a:gd name="connsiteY4" fmla="*/ 0 h 211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05" h="2113005">
                    <a:moveTo>
                      <a:pt x="0" y="0"/>
                    </a:moveTo>
                    <a:lnTo>
                      <a:pt x="2570205" y="0"/>
                    </a:lnTo>
                    <a:lnTo>
                      <a:pt x="2570205" y="2113005"/>
                    </a:lnTo>
                    <a:lnTo>
                      <a:pt x="0" y="21130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D4244B-1ADC-F0EA-43DA-073E327FBA48}"/>
              </a:ext>
            </a:extLst>
          </p:cNvPr>
          <p:cNvSpPr txBox="1"/>
          <p:nvPr/>
        </p:nvSpPr>
        <p:spPr>
          <a:xfrm rot="5400000">
            <a:off x="7663266" y="1851645"/>
            <a:ext cx="73395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spc="600">
                <a:solidFill>
                  <a:schemeClr val="bg1">
                    <a:alpha val="16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F4D82C-7625-D69E-0279-ABDDBDE49FBF}"/>
              </a:ext>
            </a:extLst>
          </p:cNvPr>
          <p:cNvGrpSpPr/>
          <p:nvPr/>
        </p:nvGrpSpPr>
        <p:grpSpPr>
          <a:xfrm>
            <a:off x="614023" y="792350"/>
            <a:ext cx="10961872" cy="2129826"/>
            <a:chOff x="5638800" y="678934"/>
            <a:chExt cx="10961872" cy="21298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017BB-18EE-6F86-43D7-2EDF709C479D}"/>
                </a:ext>
              </a:extLst>
            </p:cNvPr>
            <p:cNvSpPr txBox="1"/>
            <p:nvPr/>
          </p:nvSpPr>
          <p:spPr>
            <a:xfrm>
              <a:off x="5638800" y="678934"/>
              <a:ext cx="60071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i="0" dirty="0" smtClean="0">
                  <a:effectLst/>
                  <a:latin typeface="Montserrat" panose="00000500000000000000" pitchFamily="2" charset="0"/>
                </a:rPr>
                <a:t>Problem</a:t>
              </a:r>
              <a:r>
                <a:rPr lang="en-US" sz="4000" b="1" i="0" dirty="0" smtClean="0">
                  <a:solidFill>
                    <a:srgbClr val="FFC000"/>
                  </a:solidFill>
                  <a:effectLst/>
                  <a:latin typeface="Montserrat" panose="00000500000000000000" pitchFamily="2" charset="0"/>
                </a:rPr>
                <a:t> Statement</a:t>
              </a:r>
              <a:endParaRPr lang="en-US" sz="4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C94D4E-9678-A2EB-E066-B7DA2EF0DDBE}"/>
                </a:ext>
              </a:extLst>
            </p:cNvPr>
            <p:cNvSpPr txBox="1"/>
            <p:nvPr/>
          </p:nvSpPr>
          <p:spPr>
            <a:xfrm>
              <a:off x="10593572" y="2347095"/>
              <a:ext cx="60071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ct val="0"/>
                </a:spcBef>
              </a:pPr>
              <a:endParaRPr lang="en-US" sz="2400" b="1" dirty="0">
                <a:solidFill>
                  <a:schemeClr val="bg1"/>
                </a:solidFill>
                <a:latin typeface="Montserrat" panose="00000500000000000000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14023" y="1977656"/>
            <a:ext cx="6007100" cy="3823842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/>
                <a:ea typeface="DM Sans Bold"/>
                <a:cs typeface="DM Sans Bold"/>
                <a:sym typeface="DM Sans Bold"/>
              </a:rPr>
              <a:t>The process of buying and selling bikes is inefficient, time-consuming, and lacks a </a:t>
            </a:r>
            <a:r>
              <a:rPr lang="en-US" sz="2000" b="1" dirty="0" err="1">
                <a:solidFill>
                  <a:schemeClr val="bg1"/>
                </a:solidFill>
                <a:latin typeface="Montserrat" panose="00000500000000000000"/>
                <a:ea typeface="DM Sans Bold"/>
                <a:cs typeface="DM Sans Bold"/>
                <a:sym typeface="DM Sans Bold"/>
              </a:rPr>
              <a:t>centralized,trusted</a:t>
            </a:r>
            <a:r>
              <a:rPr lang="en-US" sz="2000" b="1" dirty="0">
                <a:solidFill>
                  <a:schemeClr val="bg1"/>
                </a:solidFill>
                <a:latin typeface="Montserrat" panose="00000500000000000000"/>
                <a:ea typeface="DM Sans Bold"/>
                <a:cs typeface="DM Sans Bold"/>
                <a:sym typeface="DM Sans Bold"/>
              </a:rPr>
              <a:t> platform. Buyers struggle to find reliable sellers, while sellers face difficulties reaching the right audience. Our platform solves this by offering a dedicated, transparent, and seamless solution.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13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605F9C-D632-9700-6389-AE345E93C48A}"/>
              </a:ext>
            </a:extLst>
          </p:cNvPr>
          <p:cNvGrpSpPr/>
          <p:nvPr/>
        </p:nvGrpSpPr>
        <p:grpSpPr>
          <a:xfrm>
            <a:off x="8662085" y="-1"/>
            <a:ext cx="3529915" cy="6857999"/>
            <a:chOff x="8509686" y="-1"/>
            <a:chExt cx="3529915" cy="6857999"/>
          </a:xfrm>
        </p:grpSpPr>
        <p:pic>
          <p:nvPicPr>
            <p:cNvPr id="7" name="Picture 6" descr="Free photo back seat and wheel of a silver color motorcycle.">
              <a:extLst>
                <a:ext uri="{FF2B5EF4-FFF2-40B4-BE49-F238E27FC236}">
                  <a16:creationId xmlns:a16="http://schemas.microsoft.com/office/drawing/2014/main" id="{FD9E6F22-FF53-757A-72A4-FFB23F64A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3" r="4598" b="52297"/>
            <a:stretch>
              <a:fillRect/>
            </a:stretch>
          </p:blipFill>
          <p:spPr bwMode="auto">
            <a:xfrm>
              <a:off x="8509686" y="-1"/>
              <a:ext cx="3529915" cy="3271451"/>
            </a:xfrm>
            <a:custGeom>
              <a:avLst/>
              <a:gdLst>
                <a:gd name="connsiteX0" fmla="*/ 0 w 3529915"/>
                <a:gd name="connsiteY0" fmla="*/ 0 h 3271451"/>
                <a:gd name="connsiteX1" fmla="*/ 3529915 w 3529915"/>
                <a:gd name="connsiteY1" fmla="*/ 0 h 3271451"/>
                <a:gd name="connsiteX2" fmla="*/ 3529915 w 3529915"/>
                <a:gd name="connsiteY2" fmla="*/ 3271451 h 3271451"/>
                <a:gd name="connsiteX3" fmla="*/ 0 w 3529915"/>
                <a:gd name="connsiteY3" fmla="*/ 3271451 h 3271451"/>
                <a:gd name="connsiteX4" fmla="*/ 0 w 3529915"/>
                <a:gd name="connsiteY4" fmla="*/ 0 h 32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915" h="3271451">
                  <a:moveTo>
                    <a:pt x="0" y="0"/>
                  </a:moveTo>
                  <a:lnTo>
                    <a:pt x="3529915" y="0"/>
                  </a:lnTo>
                  <a:lnTo>
                    <a:pt x="3529915" y="3271451"/>
                  </a:lnTo>
                  <a:lnTo>
                    <a:pt x="0" y="3271451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Free photo back seat and wheel of a silver color motorcycle.">
              <a:extLst>
                <a:ext uri="{FF2B5EF4-FFF2-40B4-BE49-F238E27FC236}">
                  <a16:creationId xmlns:a16="http://schemas.microsoft.com/office/drawing/2014/main" id="{32DFB454-F7FB-1CBA-05F9-8C8B772B4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3" t="52297" r="4598"/>
            <a:stretch>
              <a:fillRect/>
            </a:stretch>
          </p:blipFill>
          <p:spPr bwMode="auto">
            <a:xfrm>
              <a:off x="8509686" y="3586547"/>
              <a:ext cx="3529915" cy="3271451"/>
            </a:xfrm>
            <a:custGeom>
              <a:avLst/>
              <a:gdLst>
                <a:gd name="connsiteX0" fmla="*/ 0 w 3529915"/>
                <a:gd name="connsiteY0" fmla="*/ 0 h 3271451"/>
                <a:gd name="connsiteX1" fmla="*/ 3529915 w 3529915"/>
                <a:gd name="connsiteY1" fmla="*/ 0 h 3271451"/>
                <a:gd name="connsiteX2" fmla="*/ 3529915 w 3529915"/>
                <a:gd name="connsiteY2" fmla="*/ 3271451 h 3271451"/>
                <a:gd name="connsiteX3" fmla="*/ 0 w 3529915"/>
                <a:gd name="connsiteY3" fmla="*/ 3271451 h 3271451"/>
                <a:gd name="connsiteX4" fmla="*/ 0 w 3529915"/>
                <a:gd name="connsiteY4" fmla="*/ 0 h 32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915" h="3271451">
                  <a:moveTo>
                    <a:pt x="0" y="0"/>
                  </a:moveTo>
                  <a:lnTo>
                    <a:pt x="3529915" y="0"/>
                  </a:lnTo>
                  <a:lnTo>
                    <a:pt x="3529915" y="3271451"/>
                  </a:lnTo>
                  <a:lnTo>
                    <a:pt x="0" y="3271451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0839A8-24BE-D6F8-57BF-66317C302384}"/>
              </a:ext>
            </a:extLst>
          </p:cNvPr>
          <p:cNvGrpSpPr/>
          <p:nvPr/>
        </p:nvGrpSpPr>
        <p:grpSpPr>
          <a:xfrm>
            <a:off x="4141817" y="680626"/>
            <a:ext cx="4147262" cy="5496749"/>
            <a:chOff x="165247" y="682219"/>
            <a:chExt cx="4147262" cy="5496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B1BE1-EAFB-6064-A92B-E63C71100FA2}"/>
                </a:ext>
              </a:extLst>
            </p:cNvPr>
            <p:cNvSpPr/>
            <p:nvPr/>
          </p:nvSpPr>
          <p:spPr>
            <a:xfrm>
              <a:off x="165247" y="682219"/>
              <a:ext cx="818249" cy="818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B6B951-8EA1-2AA8-D0FA-0F42CDE916FE}"/>
                </a:ext>
              </a:extLst>
            </p:cNvPr>
            <p:cNvSpPr txBox="1"/>
            <p:nvPr/>
          </p:nvSpPr>
          <p:spPr>
            <a:xfrm>
              <a:off x="1057638" y="798956"/>
              <a:ext cx="32548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Build a user-friendly bike trading platform</a:t>
              </a:r>
              <a:endPara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37676D-8BDF-79E7-8330-560A9CDEFDD7}"/>
                </a:ext>
              </a:extLst>
            </p:cNvPr>
            <p:cNvSpPr/>
            <p:nvPr/>
          </p:nvSpPr>
          <p:spPr>
            <a:xfrm>
              <a:off x="165247" y="2242781"/>
              <a:ext cx="818249" cy="818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177FFA-5E17-E6BA-6909-112F0AF71880}"/>
                </a:ext>
              </a:extLst>
            </p:cNvPr>
            <p:cNvSpPr txBox="1"/>
            <p:nvPr/>
          </p:nvSpPr>
          <p:spPr>
            <a:xfrm>
              <a:off x="1057638" y="2359518"/>
              <a:ext cx="32548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Ensure a secure, verified transactions</a:t>
              </a:r>
              <a:endPara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9B7760-E3A4-4141-D809-B884EAB34218}"/>
                </a:ext>
              </a:extLst>
            </p:cNvPr>
            <p:cNvSpPr/>
            <p:nvPr/>
          </p:nvSpPr>
          <p:spPr>
            <a:xfrm>
              <a:off x="165247" y="3800156"/>
              <a:ext cx="818249" cy="818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533341-B01D-8B8D-047B-A95B1AE303E8}"/>
                </a:ext>
              </a:extLst>
            </p:cNvPr>
            <p:cNvSpPr txBox="1"/>
            <p:nvPr/>
          </p:nvSpPr>
          <p:spPr>
            <a:xfrm>
              <a:off x="1057638" y="3779987"/>
              <a:ext cx="325487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Simplify searching and filtering for buyers and sellers</a:t>
              </a:r>
              <a:endPara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4D075-8BB9-A857-601F-61D745487BF4}"/>
                </a:ext>
              </a:extLst>
            </p:cNvPr>
            <p:cNvSpPr/>
            <p:nvPr/>
          </p:nvSpPr>
          <p:spPr>
            <a:xfrm>
              <a:off x="165247" y="5360719"/>
              <a:ext cx="818249" cy="818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D1F365-2DFE-F95B-A1A4-1C18529A6FA4}"/>
                </a:ext>
              </a:extLst>
            </p:cNvPr>
            <p:cNvSpPr txBox="1"/>
            <p:nvPr/>
          </p:nvSpPr>
          <p:spPr>
            <a:xfrm>
              <a:off x="1057638" y="5477456"/>
              <a:ext cx="32548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Foster a trusted bike enthusiast community</a:t>
              </a:r>
              <a:endPara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62" y="-596"/>
            <a:ext cx="3804273" cy="68585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17727-2C2E-93F3-8759-4945BDDFE093}"/>
              </a:ext>
            </a:extLst>
          </p:cNvPr>
          <p:cNvGrpSpPr/>
          <p:nvPr/>
        </p:nvGrpSpPr>
        <p:grpSpPr>
          <a:xfrm>
            <a:off x="-17732" y="0"/>
            <a:ext cx="3768811" cy="6858000"/>
            <a:chOff x="104534" y="0"/>
            <a:chExt cx="376881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497A49-ADA8-C0EC-21B3-3217A4EB7846}"/>
                </a:ext>
              </a:extLst>
            </p:cNvPr>
            <p:cNvSpPr/>
            <p:nvPr/>
          </p:nvSpPr>
          <p:spPr>
            <a:xfrm>
              <a:off x="104534" y="0"/>
              <a:ext cx="3768811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4ED50B-4EA1-1317-5695-0DA4E9B67503}"/>
                </a:ext>
              </a:extLst>
            </p:cNvPr>
            <p:cNvSpPr txBox="1"/>
            <p:nvPr/>
          </p:nvSpPr>
          <p:spPr>
            <a:xfrm>
              <a:off x="306876" y="2551837"/>
              <a:ext cx="33641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Project Objectives</a:t>
              </a:r>
              <a:endParaRPr lang="en-US" sz="36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236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948B73-F735-02E0-0410-B58A7E688801}"/>
              </a:ext>
            </a:extLst>
          </p:cNvPr>
          <p:cNvGrpSpPr/>
          <p:nvPr/>
        </p:nvGrpSpPr>
        <p:grpSpPr>
          <a:xfrm flipH="1">
            <a:off x="7454900" y="0"/>
            <a:ext cx="4737100" cy="6858000"/>
            <a:chOff x="7454902" y="82550"/>
            <a:chExt cx="4737100" cy="6858000"/>
          </a:xfrm>
        </p:grpSpPr>
        <p:pic>
          <p:nvPicPr>
            <p:cNvPr id="5" name="Picture 4" descr="Free photo beatiful sideview of biker riding motorcycle in extreme way">
              <a:extLst>
                <a:ext uri="{FF2B5EF4-FFF2-40B4-BE49-F238E27FC236}">
                  <a16:creationId xmlns:a16="http://schemas.microsoft.com/office/drawing/2014/main" id="{3C3890D3-B11E-0E64-9BF9-271DF9B17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9" b="3562"/>
            <a:stretch>
              <a:fillRect/>
            </a:stretch>
          </p:blipFill>
          <p:spPr bwMode="auto">
            <a:xfrm>
              <a:off x="7454902" y="82550"/>
              <a:ext cx="2260599" cy="6858000"/>
            </a:xfrm>
            <a:custGeom>
              <a:avLst/>
              <a:gdLst>
                <a:gd name="connsiteX0" fmla="*/ 0 w 2260599"/>
                <a:gd name="connsiteY0" fmla="*/ 0 h 6858000"/>
                <a:gd name="connsiteX1" fmla="*/ 2260599 w 2260599"/>
                <a:gd name="connsiteY1" fmla="*/ 0 h 6858000"/>
                <a:gd name="connsiteX2" fmla="*/ 2260599 w 2260599"/>
                <a:gd name="connsiteY2" fmla="*/ 6858000 h 6858000"/>
                <a:gd name="connsiteX3" fmla="*/ 0 w 2260599"/>
                <a:gd name="connsiteY3" fmla="*/ 6858000 h 6858000"/>
                <a:gd name="connsiteX4" fmla="*/ 0 w 2260599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599" h="6858000">
                  <a:moveTo>
                    <a:pt x="0" y="0"/>
                  </a:moveTo>
                  <a:lnTo>
                    <a:pt x="2260599" y="0"/>
                  </a:lnTo>
                  <a:lnTo>
                    <a:pt x="22605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Free photo beatiful sideview of biker riding motorcycle in extreme way">
              <a:extLst>
                <a:ext uri="{FF2B5EF4-FFF2-40B4-BE49-F238E27FC236}">
                  <a16:creationId xmlns:a16="http://schemas.microsoft.com/office/drawing/2014/main" id="{E647FF5A-146F-4A63-454F-2D209656F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43" b="31868"/>
            <a:stretch>
              <a:fillRect/>
            </a:stretch>
          </p:blipFill>
          <p:spPr bwMode="auto">
            <a:xfrm>
              <a:off x="9906001" y="82550"/>
              <a:ext cx="2286001" cy="4845050"/>
            </a:xfrm>
            <a:custGeom>
              <a:avLst/>
              <a:gdLst>
                <a:gd name="connsiteX0" fmla="*/ 0 w 2286001"/>
                <a:gd name="connsiteY0" fmla="*/ 0 h 4845050"/>
                <a:gd name="connsiteX1" fmla="*/ 2286001 w 2286001"/>
                <a:gd name="connsiteY1" fmla="*/ 0 h 4845050"/>
                <a:gd name="connsiteX2" fmla="*/ 2286001 w 2286001"/>
                <a:gd name="connsiteY2" fmla="*/ 4845050 h 4845050"/>
                <a:gd name="connsiteX3" fmla="*/ 0 w 2286001"/>
                <a:gd name="connsiteY3" fmla="*/ 4845050 h 4845050"/>
                <a:gd name="connsiteX4" fmla="*/ 0 w 2286001"/>
                <a:gd name="connsiteY4" fmla="*/ 0 h 484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1" h="4845050">
                  <a:moveTo>
                    <a:pt x="0" y="0"/>
                  </a:moveTo>
                  <a:lnTo>
                    <a:pt x="2286001" y="0"/>
                  </a:lnTo>
                  <a:lnTo>
                    <a:pt x="2286001" y="4845050"/>
                  </a:lnTo>
                  <a:lnTo>
                    <a:pt x="0" y="4845050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6A801-FE0B-8F6B-5996-6ED367C0CA21}"/>
              </a:ext>
            </a:extLst>
          </p:cNvPr>
          <p:cNvGrpSpPr/>
          <p:nvPr/>
        </p:nvGrpSpPr>
        <p:grpSpPr>
          <a:xfrm>
            <a:off x="11836400" y="0"/>
            <a:ext cx="355600" cy="6858000"/>
            <a:chOff x="11836400" y="0"/>
            <a:chExt cx="3556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69DAB1-1C3A-9DBD-5027-88206691CB60}"/>
                </a:ext>
              </a:extLst>
            </p:cNvPr>
            <p:cNvSpPr/>
            <p:nvPr/>
          </p:nvSpPr>
          <p:spPr>
            <a:xfrm>
              <a:off x="12014200" y="0"/>
              <a:ext cx="1778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978B0A-79AE-2095-62D0-471A1410A44E}"/>
                </a:ext>
              </a:extLst>
            </p:cNvPr>
            <p:cNvSpPr/>
            <p:nvPr/>
          </p:nvSpPr>
          <p:spPr>
            <a:xfrm>
              <a:off x="1183640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08E083-9AD6-80C0-E021-A5A2A6AE6C06}"/>
              </a:ext>
            </a:extLst>
          </p:cNvPr>
          <p:cNvSpPr txBox="1"/>
          <p:nvPr/>
        </p:nvSpPr>
        <p:spPr>
          <a:xfrm rot="5400000" flipH="1">
            <a:off x="6261615" y="2572735"/>
            <a:ext cx="73395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1030" dirty="0">
                <a:solidFill>
                  <a:schemeClr val="tx1">
                    <a:lumMod val="95000"/>
                    <a:lumOff val="5000"/>
                    <a:alpha val="28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EA0A2254-907C-54FD-0434-937CE4CF356E}"/>
              </a:ext>
            </a:extLst>
          </p:cNvPr>
          <p:cNvGrpSpPr/>
          <p:nvPr/>
        </p:nvGrpSpPr>
        <p:grpSpPr>
          <a:xfrm>
            <a:off x="1190780" y="588072"/>
            <a:ext cx="4906411" cy="5712017"/>
            <a:chOff x="678843" y="630363"/>
            <a:chExt cx="4906411" cy="57120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0D4B93-12A8-F1E7-C993-243E22D0A3E2}"/>
                </a:ext>
              </a:extLst>
            </p:cNvPr>
            <p:cNvSpPr txBox="1"/>
            <p:nvPr/>
          </p:nvSpPr>
          <p:spPr>
            <a:xfrm>
              <a:off x="678843" y="630363"/>
              <a:ext cx="49064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Key</a:t>
              </a:r>
              <a:r>
                <a:rPr lang="en-US" sz="3600" b="1" i="0" dirty="0" smtClean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 Features</a:t>
              </a:r>
              <a:endParaRPr lang="en-US" sz="36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67B7EA6A-164E-E762-43C4-69836EB2C722}"/>
                </a:ext>
              </a:extLst>
            </p:cNvPr>
            <p:cNvGrpSpPr/>
            <p:nvPr/>
          </p:nvGrpSpPr>
          <p:grpSpPr>
            <a:xfrm>
              <a:off x="711452" y="2467205"/>
              <a:ext cx="4118441" cy="3875175"/>
              <a:chOff x="711452" y="2467205"/>
              <a:chExt cx="4118441" cy="3875175"/>
            </a:xfrm>
          </p:grpSpPr>
          <p:grpSp>
            <p:nvGrpSpPr>
              <p:cNvPr id="2056" name="Group 2055">
                <a:extLst>
                  <a:ext uri="{FF2B5EF4-FFF2-40B4-BE49-F238E27FC236}">
                    <a16:creationId xmlns:a16="http://schemas.microsoft.com/office/drawing/2014/main" id="{44B18D1F-0479-7D1D-1039-6EEA20CA1E35}"/>
                  </a:ext>
                </a:extLst>
              </p:cNvPr>
              <p:cNvGrpSpPr/>
              <p:nvPr/>
            </p:nvGrpSpPr>
            <p:grpSpPr>
              <a:xfrm>
                <a:off x="711452" y="2467205"/>
                <a:ext cx="4118441" cy="923330"/>
                <a:chOff x="711452" y="2467205"/>
                <a:chExt cx="4118441" cy="92333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DCB9A19-F613-FB96-965C-D7F407544BB2}"/>
                    </a:ext>
                  </a:extLst>
                </p:cNvPr>
                <p:cNvSpPr/>
                <p:nvPr/>
              </p:nvSpPr>
              <p:spPr>
                <a:xfrm>
                  <a:off x="711452" y="2605088"/>
                  <a:ext cx="586007" cy="58600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Montserrat" panose="00000500000000000000" pitchFamily="2" charset="0"/>
                    </a:rPr>
                    <a:t>02</a:t>
                  </a:r>
                  <a:endParaRPr lang="en-US" b="1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E292249-8DA9-6DCB-0242-470BABB183F3}"/>
                    </a:ext>
                  </a:extLst>
                </p:cNvPr>
                <p:cNvSpPr txBox="1"/>
                <p:nvPr/>
              </p:nvSpPr>
              <p:spPr>
                <a:xfrm>
                  <a:off x="1575022" y="2467205"/>
                  <a:ext cx="3254871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b="1" i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Montserrat" panose="00000500000000000000" pitchFamily="2" charset="0"/>
                    </a:rPr>
                    <a:t>Bike listing with photos and descriptions </a:t>
                  </a:r>
                  <a:endPara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2057" name="Group 2056">
                <a:extLst>
                  <a:ext uri="{FF2B5EF4-FFF2-40B4-BE49-F238E27FC236}">
                    <a16:creationId xmlns:a16="http://schemas.microsoft.com/office/drawing/2014/main" id="{E557F1FB-A44A-E2DC-0F7A-ECDD861F4FCB}"/>
                  </a:ext>
                </a:extLst>
              </p:cNvPr>
              <p:cNvGrpSpPr/>
              <p:nvPr/>
            </p:nvGrpSpPr>
            <p:grpSpPr>
              <a:xfrm>
                <a:off x="711452" y="3604573"/>
                <a:ext cx="4073826" cy="646331"/>
                <a:chOff x="711452" y="4124760"/>
                <a:chExt cx="4073826" cy="64633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62F1A1F-A3EA-34B1-27AB-1D78FF527345}"/>
                    </a:ext>
                  </a:extLst>
                </p:cNvPr>
                <p:cNvSpPr/>
                <p:nvPr/>
              </p:nvSpPr>
              <p:spPr>
                <a:xfrm>
                  <a:off x="711452" y="4165650"/>
                  <a:ext cx="586007" cy="58600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Montserrat" panose="00000500000000000000" pitchFamily="2" charset="0"/>
                    </a:rPr>
                    <a:t>03</a:t>
                  </a:r>
                  <a:endParaRPr lang="en-US" b="1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2048" name="TextBox 2047">
                  <a:extLst>
                    <a:ext uri="{FF2B5EF4-FFF2-40B4-BE49-F238E27FC236}">
                      <a16:creationId xmlns:a16="http://schemas.microsoft.com/office/drawing/2014/main" id="{261BB09F-FA94-0179-EC6B-C3F686A8AD94}"/>
                    </a:ext>
                  </a:extLst>
                </p:cNvPr>
                <p:cNvSpPr txBox="1"/>
                <p:nvPr/>
              </p:nvSpPr>
              <p:spPr>
                <a:xfrm>
                  <a:off x="1530407" y="4124760"/>
                  <a:ext cx="325487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ontserrat" panose="00000500000000000000" pitchFamily="2" charset="0"/>
                    </a:rPr>
                    <a:t>Advanced search and filtering system</a:t>
                  </a:r>
                  <a:endPara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AF523868-F901-C871-9C9F-5B744FF92ACB}"/>
                  </a:ext>
                </a:extLst>
              </p:cNvPr>
              <p:cNvGrpSpPr/>
              <p:nvPr/>
            </p:nvGrpSpPr>
            <p:grpSpPr>
              <a:xfrm>
                <a:off x="711452" y="5696049"/>
                <a:ext cx="4073826" cy="646331"/>
                <a:chOff x="711452" y="5696049"/>
                <a:chExt cx="4073826" cy="646331"/>
              </a:xfrm>
            </p:grpSpPr>
            <p:sp>
              <p:nvSpPr>
                <p:cNvPr id="2049" name="Rectangle 2048">
                  <a:extLst>
                    <a:ext uri="{FF2B5EF4-FFF2-40B4-BE49-F238E27FC236}">
                      <a16:creationId xmlns:a16="http://schemas.microsoft.com/office/drawing/2014/main" id="{8BF7C6A3-DD70-4580-D73A-B725490A855E}"/>
                    </a:ext>
                  </a:extLst>
                </p:cNvPr>
                <p:cNvSpPr/>
                <p:nvPr/>
              </p:nvSpPr>
              <p:spPr>
                <a:xfrm>
                  <a:off x="711452" y="5726212"/>
                  <a:ext cx="586007" cy="58600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Montserrat" panose="00000500000000000000" pitchFamily="2" charset="0"/>
                    </a:rPr>
                    <a:t>05</a:t>
                  </a:r>
                  <a:endParaRPr lang="en-US" b="1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2051" name="TextBox 2050">
                  <a:extLst>
                    <a:ext uri="{FF2B5EF4-FFF2-40B4-BE49-F238E27FC236}">
                      <a16:creationId xmlns:a16="http://schemas.microsoft.com/office/drawing/2014/main" id="{878D42C1-07C6-F1B3-84D2-B48629910CB0}"/>
                    </a:ext>
                  </a:extLst>
                </p:cNvPr>
                <p:cNvSpPr txBox="1"/>
                <p:nvPr/>
              </p:nvSpPr>
              <p:spPr>
                <a:xfrm>
                  <a:off x="1530407" y="5696049"/>
                  <a:ext cx="325487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b="1" i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Montserrat" panose="00000500000000000000" pitchFamily="2" charset="0"/>
                    </a:rPr>
                    <a:t>Review and rating system</a:t>
                  </a:r>
                  <a:endPara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C7B51258-B131-49FF-5503-462DE1314C56}"/>
                  </a:ext>
                </a:extLst>
              </p:cNvPr>
              <p:cNvGrpSpPr/>
              <p:nvPr/>
            </p:nvGrpSpPr>
            <p:grpSpPr>
              <a:xfrm>
                <a:off x="711452" y="4650311"/>
                <a:ext cx="4073825" cy="646331"/>
                <a:chOff x="711452" y="4852615"/>
                <a:chExt cx="4073825" cy="646331"/>
              </a:xfrm>
            </p:grpSpPr>
            <p:sp>
              <p:nvSpPr>
                <p:cNvPr id="2054" name="Rectangle 2053">
                  <a:extLst>
                    <a:ext uri="{FF2B5EF4-FFF2-40B4-BE49-F238E27FC236}">
                      <a16:creationId xmlns:a16="http://schemas.microsoft.com/office/drawing/2014/main" id="{AA86770A-42AB-7764-343E-1313180B2A02}"/>
                    </a:ext>
                  </a:extLst>
                </p:cNvPr>
                <p:cNvSpPr/>
                <p:nvPr/>
              </p:nvSpPr>
              <p:spPr>
                <a:xfrm>
                  <a:off x="711452" y="4888142"/>
                  <a:ext cx="586007" cy="58600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Montserrat" panose="00000500000000000000" pitchFamily="2" charset="0"/>
                    </a:rPr>
                    <a:t>04</a:t>
                  </a:r>
                  <a:endParaRPr lang="en-US" b="1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60ACDCD9-BF33-4D3C-641E-6E09A6916DF3}"/>
                    </a:ext>
                  </a:extLst>
                </p:cNvPr>
                <p:cNvSpPr txBox="1"/>
                <p:nvPr/>
              </p:nvSpPr>
              <p:spPr>
                <a:xfrm>
                  <a:off x="1530406" y="4852615"/>
                  <a:ext cx="325487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b="1" i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Montserrat" panose="00000500000000000000" pitchFamily="2" charset="0"/>
                    </a:rPr>
                    <a:t>Real time messaging system</a:t>
                  </a:r>
                  <a:endParaRPr lang="en-US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B9A19-F613-FB96-965C-D7F407544BB2}"/>
              </a:ext>
            </a:extLst>
          </p:cNvPr>
          <p:cNvSpPr/>
          <p:nvPr/>
        </p:nvSpPr>
        <p:spPr>
          <a:xfrm>
            <a:off x="1250617" y="1660305"/>
            <a:ext cx="586007" cy="58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ontserrat" panose="00000500000000000000" pitchFamily="2" charset="0"/>
              </a:rPr>
              <a:t>01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92249-8DA9-6DCB-0242-470BABB183F3}"/>
              </a:ext>
            </a:extLst>
          </p:cNvPr>
          <p:cNvSpPr txBox="1"/>
          <p:nvPr/>
        </p:nvSpPr>
        <p:spPr>
          <a:xfrm>
            <a:off x="2086959" y="1630144"/>
            <a:ext cx="325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User Registration &amp; Profile</a:t>
            </a:r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970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330F0BDD-458B-065C-C60B-8009F82F40EF}"/>
              </a:ext>
            </a:extLst>
          </p:cNvPr>
          <p:cNvSpPr/>
          <p:nvPr/>
        </p:nvSpPr>
        <p:spPr>
          <a:xfrm>
            <a:off x="0" y="0"/>
            <a:ext cx="7518400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E073B-0E10-C9E0-A42D-261C818074C9}"/>
              </a:ext>
            </a:extLst>
          </p:cNvPr>
          <p:cNvSpPr txBox="1"/>
          <p:nvPr/>
        </p:nvSpPr>
        <p:spPr>
          <a:xfrm rot="16200000" flipH="1">
            <a:off x="-3552313" y="1851644"/>
            <a:ext cx="73395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spc="600" dirty="0">
                <a:solidFill>
                  <a:schemeClr val="bg1">
                    <a:alpha val="16000"/>
                  </a:schemeClr>
                </a:solidFill>
                <a:latin typeface="Montserrat" panose="00000500000000000000" pitchFamily="2" charset="0"/>
                <a:cs typeface="Leelawadee" panose="020B0502040204020203" pitchFamily="34" charset="-34"/>
              </a:rPr>
              <a:t>BIKE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B307BE-AA64-9228-C747-37A44EF57501}"/>
              </a:ext>
            </a:extLst>
          </p:cNvPr>
          <p:cNvGrpSpPr/>
          <p:nvPr/>
        </p:nvGrpSpPr>
        <p:grpSpPr>
          <a:xfrm>
            <a:off x="1390028" y="887257"/>
            <a:ext cx="5083485" cy="5083485"/>
            <a:chOff x="1609414" y="622300"/>
            <a:chExt cx="5391772" cy="53917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ED435-F9E4-51F3-CCC7-C23F503A19BF}"/>
                </a:ext>
              </a:extLst>
            </p:cNvPr>
            <p:cNvSpPr/>
            <p:nvPr/>
          </p:nvSpPr>
          <p:spPr>
            <a:xfrm>
              <a:off x="1609414" y="622300"/>
              <a:ext cx="5391772" cy="53917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Photo high power motorcycle at night digital illustration painting artwork">
              <a:extLst>
                <a:ext uri="{FF2B5EF4-FFF2-40B4-BE49-F238E27FC236}">
                  <a16:creationId xmlns:a16="http://schemas.microsoft.com/office/drawing/2014/main" id="{831B34D6-DF3F-A399-3D68-E23F26F3A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280" r="16773" b="4756"/>
            <a:stretch>
              <a:fillRect/>
            </a:stretch>
          </p:blipFill>
          <p:spPr bwMode="auto">
            <a:xfrm>
              <a:off x="1866900" y="879786"/>
              <a:ext cx="4876800" cy="4876800"/>
            </a:xfrm>
            <a:custGeom>
              <a:avLst/>
              <a:gdLst>
                <a:gd name="connsiteX0" fmla="*/ 1885950 w 3771900"/>
                <a:gd name="connsiteY0" fmla="*/ 0 h 3771900"/>
                <a:gd name="connsiteX1" fmla="*/ 3771900 w 3771900"/>
                <a:gd name="connsiteY1" fmla="*/ 1885950 h 3771900"/>
                <a:gd name="connsiteX2" fmla="*/ 1885950 w 3771900"/>
                <a:gd name="connsiteY2" fmla="*/ 3771900 h 3771900"/>
                <a:gd name="connsiteX3" fmla="*/ 0 w 3771900"/>
                <a:gd name="connsiteY3" fmla="*/ 1885950 h 3771900"/>
                <a:gd name="connsiteX4" fmla="*/ 1885950 w 3771900"/>
                <a:gd name="connsiteY4" fmla="*/ 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900" h="3771900">
                  <a:moveTo>
                    <a:pt x="1885950" y="0"/>
                  </a:moveTo>
                  <a:cubicBezTo>
                    <a:pt x="2927531" y="0"/>
                    <a:pt x="3771900" y="844369"/>
                    <a:pt x="3771900" y="1885950"/>
                  </a:cubicBezTo>
                  <a:cubicBezTo>
                    <a:pt x="3771900" y="2927531"/>
                    <a:pt x="2927531" y="3771900"/>
                    <a:pt x="1885950" y="3771900"/>
                  </a:cubicBezTo>
                  <a:cubicBezTo>
                    <a:pt x="844369" y="3771900"/>
                    <a:pt x="0" y="2927531"/>
                    <a:pt x="0" y="1885950"/>
                  </a:cubicBezTo>
                  <a:cubicBezTo>
                    <a:pt x="0" y="844369"/>
                    <a:pt x="844369" y="0"/>
                    <a:pt x="188595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BFD90-6577-C2AE-6444-E38A8125E7FD}"/>
              </a:ext>
            </a:extLst>
          </p:cNvPr>
          <p:cNvGrpSpPr/>
          <p:nvPr/>
        </p:nvGrpSpPr>
        <p:grpSpPr>
          <a:xfrm>
            <a:off x="6230750" y="562369"/>
            <a:ext cx="5083485" cy="6416023"/>
            <a:chOff x="7302500" y="1275834"/>
            <a:chExt cx="4597958" cy="6416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AEA09A-2FF7-0B6D-BCAA-9C357D4CC67C}"/>
                </a:ext>
              </a:extLst>
            </p:cNvPr>
            <p:cNvSpPr txBox="1"/>
            <p:nvPr/>
          </p:nvSpPr>
          <p:spPr>
            <a:xfrm>
              <a:off x="7302500" y="1275834"/>
              <a:ext cx="38608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System</a:t>
              </a:r>
              <a:r>
                <a:rPr lang="en-US" sz="3600" b="1" i="0" dirty="0" smtClean="0">
                  <a:solidFill>
                    <a:schemeClr val="accent1"/>
                  </a:solidFill>
                  <a:effectLst/>
                  <a:latin typeface="Montserrat" panose="00000500000000000000" pitchFamily="2" charset="0"/>
                </a:rPr>
                <a:t> Architecture</a:t>
              </a:r>
              <a:endParaRPr lang="en-US" sz="36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4525FB-1AFE-2140-BFE4-281A2F0BB517}"/>
                </a:ext>
              </a:extLst>
            </p:cNvPr>
            <p:cNvSpPr txBox="1"/>
            <p:nvPr/>
          </p:nvSpPr>
          <p:spPr>
            <a:xfrm>
              <a:off x="7302500" y="2482739"/>
              <a:ext cx="4597958" cy="5209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65271" lvl="1" indent="-582635">
                <a:lnSpc>
                  <a:spcPct val="150000"/>
                </a:lnSpc>
                <a:buFont typeface="Arial"/>
                <a:buChar char="•"/>
              </a:pPr>
              <a:r>
                <a:rPr lang="en-US" sz="2800" b="1" dirty="0">
                  <a:latin typeface="Montserrat" panose="00000500000000000000"/>
                  <a:ea typeface="DM Sans"/>
                  <a:cs typeface="DM Sans"/>
                  <a:sym typeface="DM Sans"/>
                </a:rPr>
                <a:t>User Interface (UI/Frontend)</a:t>
              </a:r>
            </a:p>
            <a:p>
              <a:pPr marL="1165271" lvl="1" indent="-582635">
                <a:lnSpc>
                  <a:spcPct val="150000"/>
                </a:lnSpc>
                <a:buFont typeface="Arial"/>
                <a:buChar char="•"/>
              </a:pPr>
              <a:r>
                <a:rPr lang="en-US" sz="2800" b="1" dirty="0">
                  <a:latin typeface="Montserrat" panose="00000500000000000000"/>
                  <a:ea typeface="DM Sans"/>
                  <a:cs typeface="DM Sans"/>
                  <a:sym typeface="DM Sans"/>
                </a:rPr>
                <a:t>Application Layer (Django Backend)</a:t>
              </a:r>
            </a:p>
            <a:p>
              <a:pPr marL="1165271" lvl="1" indent="-582635">
                <a:lnSpc>
                  <a:spcPct val="150000"/>
                </a:lnSpc>
                <a:buFont typeface="Arial"/>
                <a:buChar char="•"/>
              </a:pPr>
              <a:r>
                <a:rPr lang="en-US" sz="2800" b="1" dirty="0">
                  <a:latin typeface="Montserrat" panose="00000500000000000000"/>
                  <a:ea typeface="DM Sans"/>
                  <a:cs typeface="DM Sans"/>
                  <a:sym typeface="DM Sans"/>
                </a:rPr>
                <a:t>Database Layer</a:t>
              </a:r>
            </a:p>
            <a:p>
              <a:pPr marL="1165271" lvl="1" indent="-582635">
                <a:lnSpc>
                  <a:spcPct val="150000"/>
                </a:lnSpc>
                <a:buFont typeface="Arial"/>
                <a:buChar char="•"/>
              </a:pPr>
              <a:r>
                <a:rPr lang="en-US" sz="2800" b="1" dirty="0">
                  <a:latin typeface="Montserrat" panose="00000500000000000000"/>
                  <a:ea typeface="DM Sans"/>
                  <a:cs typeface="DM Sans"/>
                  <a:sym typeface="DM Sans"/>
                </a:rPr>
                <a:t>Security Layer</a:t>
              </a:r>
            </a:p>
            <a:p>
              <a:pPr marL="1165271" lvl="1" indent="-582635">
                <a:lnSpc>
                  <a:spcPct val="1500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dirty="0">
                  <a:latin typeface="Montserrat" panose="00000500000000000000"/>
                  <a:ea typeface="DM Sans"/>
                  <a:cs typeface="DM Sans"/>
                  <a:sym typeface="DM Sans"/>
                </a:rPr>
                <a:t>Communication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323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144B1E0-83DB-4C07-C97A-8AF44A8D7962}"/>
              </a:ext>
            </a:extLst>
          </p:cNvPr>
          <p:cNvSpPr txBox="1"/>
          <p:nvPr/>
        </p:nvSpPr>
        <p:spPr>
          <a:xfrm>
            <a:off x="6137234" y="315566"/>
            <a:ext cx="5832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Technology Stack</a:t>
            </a:r>
            <a:endParaRPr lang="en-US" sz="3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FD6EC0-C968-F308-D3D6-A8601EE480DD}"/>
              </a:ext>
            </a:extLst>
          </p:cNvPr>
          <p:cNvGrpSpPr/>
          <p:nvPr/>
        </p:nvGrpSpPr>
        <p:grpSpPr>
          <a:xfrm>
            <a:off x="0" y="-240786"/>
            <a:ext cx="11324659" cy="7339571"/>
            <a:chOff x="0" y="-240786"/>
            <a:chExt cx="11324659" cy="73395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154C24-12C1-A8BD-A792-BFDB7BC9AD2C}"/>
                </a:ext>
              </a:extLst>
            </p:cNvPr>
            <p:cNvGrpSpPr/>
            <p:nvPr/>
          </p:nvGrpSpPr>
          <p:grpSpPr>
            <a:xfrm flipH="1">
              <a:off x="0" y="-240786"/>
              <a:ext cx="6257869" cy="7339571"/>
              <a:chOff x="6401158" y="-240786"/>
              <a:chExt cx="6257869" cy="733957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72CC0A-75C5-507A-8BF8-361036EDE170}"/>
                  </a:ext>
                </a:extLst>
              </p:cNvPr>
              <p:cNvSpPr/>
              <p:nvPr/>
            </p:nvSpPr>
            <p:spPr>
              <a:xfrm rot="21266942">
                <a:off x="7068064" y="-84643"/>
                <a:ext cx="203835" cy="70272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DEA57DB-627D-4A23-5034-EA7F9F947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896" y="0"/>
                <a:ext cx="5333104" cy="6858000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C81AD2-2366-F425-B3B8-69830AE562AF}"/>
                  </a:ext>
                </a:extLst>
              </p:cNvPr>
              <p:cNvSpPr/>
              <p:nvPr/>
            </p:nvSpPr>
            <p:spPr>
              <a:xfrm>
                <a:off x="6401158" y="1831461"/>
                <a:ext cx="1089507" cy="1089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Montserrat" panose="00000500000000000000" pitchFamily="2" charset="0"/>
                  </a:rPr>
                  <a:t>01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3797BB-BED4-CD4F-8D30-062D8460FE85}"/>
                  </a:ext>
                </a:extLst>
              </p:cNvPr>
              <p:cNvSpPr/>
              <p:nvPr/>
            </p:nvSpPr>
            <p:spPr>
              <a:xfrm>
                <a:off x="6635075" y="3552068"/>
                <a:ext cx="1089507" cy="108950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Montserrat" panose="00000500000000000000" pitchFamily="2" charset="0"/>
                  </a:rPr>
                  <a:t>02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31D70B-A548-FC2D-CFE8-21DDA51E2FF1}"/>
                  </a:ext>
                </a:extLst>
              </p:cNvPr>
              <p:cNvSpPr/>
              <p:nvPr/>
            </p:nvSpPr>
            <p:spPr>
              <a:xfrm>
                <a:off x="6858896" y="5272674"/>
                <a:ext cx="1089507" cy="1089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Montserrat" panose="00000500000000000000" pitchFamily="2" charset="0"/>
                  </a:rPr>
                  <a:t>03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FE4FD-7069-D142-3D89-5750F1702CE5}"/>
                  </a:ext>
                </a:extLst>
              </p:cNvPr>
              <p:cNvSpPr txBox="1"/>
              <p:nvPr/>
            </p:nvSpPr>
            <p:spPr>
              <a:xfrm rot="5400000" flipH="1">
                <a:off x="7665802" y="2105561"/>
                <a:ext cx="733957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b="1" spc="1030">
                    <a:solidFill>
                      <a:schemeClr val="tx1">
                        <a:lumMod val="95000"/>
                        <a:lumOff val="5000"/>
                        <a:alpha val="28000"/>
                      </a:schemeClr>
                    </a:solidFill>
                    <a:latin typeface="Montserrat" panose="00000500000000000000" pitchFamily="2" charset="0"/>
                    <a:cs typeface="Leelawadee" panose="020B0502040204020203" pitchFamily="34" charset="-34"/>
                  </a:rPr>
                  <a:t>BIKE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0AEBA7-62C0-0AA9-4A55-9C3E5F605AAE}"/>
                </a:ext>
              </a:extLst>
            </p:cNvPr>
            <p:cNvSpPr txBox="1"/>
            <p:nvPr/>
          </p:nvSpPr>
          <p:spPr>
            <a:xfrm>
              <a:off x="6378504" y="2191548"/>
              <a:ext cx="494615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Frontend: HTML, CSS, JavaScript</a:t>
              </a:r>
              <a:endPara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4A8785-1D6F-1099-9CF8-D82E5E3DB165}"/>
                </a:ext>
              </a:extLst>
            </p:cNvPr>
            <p:cNvSpPr txBox="1"/>
            <p:nvPr/>
          </p:nvSpPr>
          <p:spPr>
            <a:xfrm>
              <a:off x="6267158" y="3912155"/>
              <a:ext cx="4946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Backend: Python, Django</a:t>
              </a:r>
              <a:endPara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D86466-EF4A-74EA-731F-29099620C5F4}"/>
                </a:ext>
              </a:extLst>
            </p:cNvPr>
            <p:cNvSpPr txBox="1"/>
            <p:nvPr/>
          </p:nvSpPr>
          <p:spPr>
            <a:xfrm>
              <a:off x="6023952" y="5632761"/>
              <a:ext cx="4946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Database: 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db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sqlite</a:t>
              </a:r>
              <a:endPara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276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3328" y="972302"/>
            <a:ext cx="9772478" cy="5581522"/>
          </a:xfrm>
          <a:custGeom>
            <a:avLst/>
            <a:gdLst/>
            <a:ahLst/>
            <a:cxnLst/>
            <a:rect l="l" t="t" r="r" b="b"/>
            <a:pathLst>
              <a:path w="14658717" h="8372283">
                <a:moveTo>
                  <a:pt x="0" y="0"/>
                </a:moveTo>
                <a:lnTo>
                  <a:pt x="14658717" y="0"/>
                </a:lnTo>
                <a:lnTo>
                  <a:pt x="14658717" y="8372282"/>
                </a:lnTo>
                <a:lnTo>
                  <a:pt x="0" y="8372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36" b="-1947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11396" y="292629"/>
            <a:ext cx="4696341" cy="622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8"/>
              </a:lnSpc>
              <a:spcBef>
                <a:spcPct val="0"/>
              </a:spcBef>
            </a:pPr>
            <a:r>
              <a:rPr lang="en-US" sz="4000" dirty="0" smtClean="0">
                <a:latin typeface="Montserrat"/>
                <a:ea typeface="DM Sans"/>
                <a:cs typeface="DM Sans"/>
                <a:sym typeface="DM Sans"/>
              </a:rPr>
              <a:t>Development Plan</a:t>
            </a:r>
            <a:endParaRPr lang="en-US" sz="4000" dirty="0">
              <a:latin typeface="Montserrat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9959459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SEENU 8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DM Sans</vt:lpstr>
      <vt:lpstr>DM Sans Bold</vt:lpstr>
      <vt:lpstr>Leelawadee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HP</cp:lastModifiedBy>
  <cp:revision>18</cp:revision>
  <dcterms:created xsi:type="dcterms:W3CDTF">2023-07-01T05:57:28Z</dcterms:created>
  <dcterms:modified xsi:type="dcterms:W3CDTF">2025-02-18T05:31:06Z</dcterms:modified>
</cp:coreProperties>
</file>