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oleObject1.bin" ContentType="application/vnd.openxmlformats-officedocument.oleObject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embeddings/oleObject2.bin" ContentType="application/vnd.openxmlformats-officedocument.oleObject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5" r:id="rId2"/>
  </p:sldMasterIdLst>
  <p:notesMasterIdLst>
    <p:notesMasterId r:id="rId23"/>
  </p:notesMasterIdLst>
  <p:handoutMasterIdLst>
    <p:handoutMasterId r:id="rId24"/>
  </p:handoutMasterIdLst>
  <p:sldIdLst>
    <p:sldId id="393" r:id="rId3"/>
    <p:sldId id="411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8" r:id="rId12"/>
    <p:sldId id="401" r:id="rId13"/>
    <p:sldId id="402" r:id="rId14"/>
    <p:sldId id="403" r:id="rId15"/>
    <p:sldId id="409" r:id="rId16"/>
    <p:sldId id="404" r:id="rId17"/>
    <p:sldId id="410" r:id="rId18"/>
    <p:sldId id="407" r:id="rId19"/>
    <p:sldId id="405" r:id="rId20"/>
    <p:sldId id="412" r:id="rId21"/>
    <p:sldId id="406" r:id="rId22"/>
  </p:sldIdLst>
  <p:sldSz cx="9144000" cy="6858000" type="screen4x3"/>
  <p:notesSz cx="6858000" cy="9312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FFCC"/>
    <a:srgbClr val="99FF99"/>
    <a:srgbClr val="66CCFF"/>
    <a:srgbClr val="0099CC"/>
    <a:srgbClr val="00CCFF"/>
    <a:srgbClr val="00FF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89588" autoAdjust="0"/>
  </p:normalViewPr>
  <p:slideViewPr>
    <p:cSldViewPr snapToObjects="1">
      <p:cViewPr varScale="1">
        <p:scale>
          <a:sx n="87" d="100"/>
          <a:sy n="87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150" y="-90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FA6F158-AED7-45C4-9997-C29872D3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555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8" tIns="46175" rIns="92348" bIns="46175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0705C964-FFD4-4ED6-ACFF-D57F94FAF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C2028-8A00-4A92-B065-3BFEA7034AC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2875"/>
            <a:ext cx="195262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2875"/>
            <a:ext cx="57054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2875"/>
            <a:ext cx="195262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2875"/>
            <a:ext cx="57054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20" Type="http://schemas.openxmlformats.org/officeDocument/2006/relationships/image" Target="../media/image1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theme" Target="../theme/theme2.xml"/><Relationship Id="rId17" Type="http://schemas.openxmlformats.org/officeDocument/2006/relationships/vmlDrawing" Target="../drawings/vmlDrawing2.vml"/><Relationship Id="rId18" Type="http://schemas.openxmlformats.org/officeDocument/2006/relationships/image" Target="../media/image2.png"/><Relationship Id="rId19" Type="http://schemas.openxmlformats.org/officeDocument/2006/relationships/oleObject" Target="../embeddings/oleObject2.bin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0025" y="6554788"/>
            <a:ext cx="8769350" cy="74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0500" y="1066800"/>
          <a:ext cx="87630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Image" r:id="rId19" imgW="10674197" imgH="253789" progId="">
                  <p:embed/>
                </p:oleObj>
              </mc:Choice>
              <mc:Fallback>
                <p:oleObj name="Image" r:id="rId19" imgW="10674197" imgH="25378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066800"/>
                        <a:ext cx="87630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142875"/>
            <a:ext cx="7419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2550"/>
            <a:ext cx="78105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ColorLogoFormal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73038" y="36513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A6EAAC5-0DC9-4C78-A5E6-0A7123277457}" type="slidenum">
              <a:rPr lang="en-US" b="1"/>
              <a:pPr>
                <a:spcBef>
                  <a:spcPct val="50000"/>
                </a:spcBef>
                <a:defRPr/>
              </a:pPr>
              <a:t>‹#›</a:t>
            </a:fld>
            <a:endParaRPr lang="en-US" b="1"/>
          </a:p>
        </p:txBody>
      </p:sp>
      <p:pic>
        <p:nvPicPr>
          <p:cNvPr id="1033" name="Picture 10" descr="ColorLogoAGR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135938" y="71438"/>
            <a:ext cx="858837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0025" y="6554788"/>
            <a:ext cx="8769350" cy="74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0500" y="1066800"/>
          <a:ext cx="87630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8" name="Image" r:id="rId19" imgW="10674197" imgH="253789" progId="">
                  <p:embed/>
                </p:oleObj>
              </mc:Choice>
              <mc:Fallback>
                <p:oleObj name="Image" r:id="rId19" imgW="10674197" imgH="25378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066800"/>
                        <a:ext cx="87630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142875"/>
            <a:ext cx="7419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2550"/>
            <a:ext cx="78105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ColorLogoFormal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73038" y="36513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A6EAAC5-0DC9-4C78-A5E6-0A7123277457}" type="slidenum">
              <a:rPr lang="en-US" b="1"/>
              <a:pPr>
                <a:spcBef>
                  <a:spcPct val="50000"/>
                </a:spcBef>
                <a:defRPr/>
              </a:pPr>
              <a:t>‹#›</a:t>
            </a:fld>
            <a:endParaRPr lang="en-US" b="1"/>
          </a:p>
        </p:txBody>
      </p:sp>
      <p:pic>
        <p:nvPicPr>
          <p:cNvPr id="1033" name="Picture 10" descr="ColorLogoAGR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135938" y="71438"/>
            <a:ext cx="858837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42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7.xml"/><Relationship Id="rId3" Type="http://schemas.openxmlformats.org/officeDocument/2006/relationships/oleObject" Target="../embeddings/oleObject27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9.e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oleObject" Target="../embeddings/oleObject34.bin"/><Relationship Id="rId6" Type="http://schemas.openxmlformats.org/officeDocument/2006/relationships/image" Target="../media/image4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image" Target="../media/image23.emf"/><Relationship Id="rId10" Type="http://schemas.openxmlformats.org/officeDocument/2006/relationships/image" Target="../media/image18.e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20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22.emf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7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oleObject" Target="../embeddings/oleObject23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458200" cy="1295400"/>
          </a:xfrm>
        </p:spPr>
        <p:txBody>
          <a:bodyPr/>
          <a:lstStyle/>
          <a:p>
            <a:r>
              <a:rPr lang="en-US" sz="4000" kern="1200" dirty="0">
                <a:solidFill>
                  <a:prstClr val="black"/>
                </a:solidFill>
                <a:latin typeface="Calibri"/>
              </a:rPr>
              <a:t>Application of Weighted Essentially Non-Oscillatory Limiting to Compact Interpolation Schemes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  <p:sp>
        <p:nvSpPr>
          <p:cNvPr id="20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191000"/>
            <a:ext cx="22098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 smtClean="0"/>
              <a:t>Debojyoti Ghosh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Graduate Research Assistant</a:t>
            </a: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1371600" y="762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Alfred Gessow Rotorcraft Center </a:t>
            </a:r>
            <a:br>
              <a:rPr lang="en-US" sz="1800" b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Aerospace Engineering Department   </a:t>
            </a:r>
            <a:br>
              <a:rPr lang="en-US" sz="1800" b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University of Maryland, College Park</a:t>
            </a: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609600" y="5715001"/>
            <a:ext cx="7924800" cy="107721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/>
              <a:t>AIAA Region I Young Professional, Student, and Education Conference 2011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/>
              <a:t>4</a:t>
            </a:r>
            <a:r>
              <a:rPr lang="en-US" sz="1600" b="1" baseline="30000" dirty="0" smtClean="0"/>
              <a:t>th</a:t>
            </a:r>
            <a:r>
              <a:rPr lang="en-US" sz="1600" b="1" dirty="0" smtClean="0"/>
              <a:t> November, 2011, </a:t>
            </a:r>
            <a:r>
              <a:rPr lang="en-US" sz="1600" b="1" dirty="0"/>
              <a:t>Johns Hopkins University / Applied Physics Laboratory Kossiakoff </a:t>
            </a:r>
            <a:r>
              <a:rPr lang="en-US" sz="1600" b="1" dirty="0" smtClean="0"/>
              <a:t>Center, Laurel, MD</a:t>
            </a:r>
            <a:endParaRPr lang="en-US" sz="1600" b="1" dirty="0" smtClean="0">
              <a:solidFill>
                <a:srgbClr val="4C4C4C"/>
              </a:solidFill>
            </a:endParaRPr>
          </a:p>
          <a:p>
            <a:pPr algn="l"/>
            <a:endParaRPr lang="en-US" sz="1600" b="1" dirty="0"/>
          </a:p>
        </p:txBody>
      </p:sp>
      <p:sp>
        <p:nvSpPr>
          <p:cNvPr id="2055" name="Rectangle 22"/>
          <p:cNvSpPr>
            <a:spLocks noChangeArrowheads="1"/>
          </p:cNvSpPr>
          <p:nvPr/>
        </p:nvSpPr>
        <p:spPr bwMode="auto">
          <a:xfrm>
            <a:off x="5105400" y="419100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James </a:t>
            </a:r>
            <a:r>
              <a:rPr lang="en-US" sz="1800" b="1" dirty="0" smtClean="0">
                <a:latin typeface="Arial" charset="0"/>
              </a:rPr>
              <a:t>D. Baeder</a:t>
            </a:r>
            <a:endParaRPr lang="en-US" sz="1800" b="1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Arial" charset="0"/>
              </a:rPr>
              <a:t>Associate Professor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42875"/>
            <a:ext cx="7419975" cy="923925"/>
          </a:xfrm>
        </p:spPr>
        <p:txBody>
          <a:bodyPr/>
          <a:lstStyle/>
          <a:p>
            <a:r>
              <a:rPr lang="en-US" dirty="0" smtClean="0"/>
              <a:t>Extension to the Euler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67700" cy="4648200"/>
          </a:xfrm>
        </p:spPr>
        <p:txBody>
          <a:bodyPr/>
          <a:lstStyle/>
          <a:p>
            <a:r>
              <a:rPr lang="en-US" sz="2000" dirty="0" smtClean="0"/>
              <a:t>Compressible Euler equations in 1D given by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the form of a general hyperbolic PDE </a:t>
            </a:r>
          </a:p>
          <a:p>
            <a:pPr algn="just"/>
            <a:r>
              <a:rPr lang="en-US" sz="2000" dirty="0" smtClean="0"/>
              <a:t>Extension </a:t>
            </a:r>
            <a:r>
              <a:rPr lang="en-US" sz="2000" dirty="0"/>
              <a:t>of interpolation schemes for scalar quantities to a system of </a:t>
            </a:r>
            <a:r>
              <a:rPr lang="en-US" sz="2000" dirty="0" smtClean="0"/>
              <a:t>equations</a:t>
            </a:r>
          </a:p>
          <a:p>
            <a:pPr lvl="1"/>
            <a:r>
              <a:rPr lang="en-US" sz="1800" dirty="0" smtClean="0"/>
              <a:t>Component-wise reconstruction of conservative variables (</a:t>
            </a:r>
            <a:r>
              <a:rPr lang="en-US" sz="1800" dirty="0" err="1" smtClean="0"/>
              <a:t>ρ</a:t>
            </a:r>
            <a:r>
              <a:rPr lang="en-US" sz="1800" dirty="0" smtClean="0"/>
              <a:t>, </a:t>
            </a:r>
            <a:r>
              <a:rPr lang="en-US" sz="1800" dirty="0" err="1" smtClean="0"/>
              <a:t>ρu</a:t>
            </a:r>
            <a:r>
              <a:rPr lang="en-US" sz="1800" dirty="0" smtClean="0"/>
              <a:t>, e)</a:t>
            </a:r>
          </a:p>
          <a:p>
            <a:pPr lvl="1"/>
            <a:r>
              <a:rPr lang="en-US" sz="1800" dirty="0" smtClean="0"/>
              <a:t>Reconstruction of primitive (flow) variables (</a:t>
            </a:r>
            <a:r>
              <a:rPr lang="en-US" sz="1800" dirty="0" err="1" smtClean="0"/>
              <a:t>ρ</a:t>
            </a:r>
            <a:r>
              <a:rPr lang="en-US" sz="1800" dirty="0" smtClean="0"/>
              <a:t>, u, p)</a:t>
            </a:r>
          </a:p>
          <a:p>
            <a:pPr lvl="1"/>
            <a:r>
              <a:rPr lang="en-US" sz="1800" dirty="0" smtClean="0"/>
              <a:t>Reconstruction of characteristic variables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711961"/>
              </p:ext>
            </p:extLst>
          </p:nvPr>
        </p:nvGraphicFramePr>
        <p:xfrm>
          <a:off x="885825" y="2057400"/>
          <a:ext cx="3594470" cy="160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0" name="Equation" r:id="rId3" imgW="1905000" imgH="850900" progId="Equation.3">
                  <p:embed/>
                </p:oleObj>
              </mc:Choice>
              <mc:Fallback>
                <p:oleObj name="Equation" r:id="rId3" imgW="1905000" imgH="850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5825" y="2057400"/>
                        <a:ext cx="3594470" cy="160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98557"/>
              </p:ext>
            </p:extLst>
          </p:nvPr>
        </p:nvGraphicFramePr>
        <p:xfrm>
          <a:off x="4900473" y="1975192"/>
          <a:ext cx="3413596" cy="183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1" name="Equation" r:id="rId5" imgW="2032000" imgH="1092200" progId="Equation.3">
                  <p:embed/>
                </p:oleObj>
              </mc:Choice>
              <mc:Fallback>
                <p:oleObj name="Equation" r:id="rId5" imgW="2032000" imgH="1092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0473" y="1975192"/>
                        <a:ext cx="3413596" cy="1834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271572"/>
              </p:ext>
            </p:extLst>
          </p:nvPr>
        </p:nvGraphicFramePr>
        <p:xfrm>
          <a:off x="6096000" y="3962400"/>
          <a:ext cx="1820205" cy="47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2" name="Equation" r:id="rId7" imgW="825500" imgH="215900" progId="Equation.3">
                  <p:embed/>
                </p:oleObj>
              </mc:Choice>
              <mc:Fallback>
                <p:oleObj name="Equation" r:id="rId7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3962400"/>
                        <a:ext cx="1820205" cy="476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02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42875"/>
            <a:ext cx="7419975" cy="923925"/>
          </a:xfrm>
        </p:spPr>
        <p:txBody>
          <a:bodyPr/>
          <a:lstStyle/>
          <a:p>
            <a:r>
              <a:rPr lang="en-US" sz="3200" dirty="0" smtClean="0"/>
              <a:t>Characteristic-based Reconstruction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22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Characteristic based reconstruction respects the physics of the problem – </a:t>
            </a:r>
            <a:r>
              <a:rPr lang="en-US" sz="1800" dirty="0" smtClean="0">
                <a:solidFill>
                  <a:schemeClr val="bg1"/>
                </a:solidFill>
              </a:rPr>
              <a:t>1D scalar wave propagation along each characteristic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960062"/>
              </p:ext>
            </p:extLst>
          </p:nvPr>
        </p:nvGraphicFramePr>
        <p:xfrm>
          <a:off x="1233488" y="4343400"/>
          <a:ext cx="2197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8" name="Equation" r:id="rId3" imgW="990600" imgH="254000" progId="Equation.3">
                  <p:embed/>
                </p:oleObj>
              </mc:Choice>
              <mc:Fallback>
                <p:oleObj name="Equation" r:id="rId3" imgW="990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488" y="4343400"/>
                        <a:ext cx="2197100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04800" y="2414388"/>
            <a:ext cx="3081947" cy="3376812"/>
            <a:chOff x="462313" y="3046074"/>
            <a:chExt cx="3081947" cy="3376812"/>
          </a:xfrm>
        </p:grpSpPr>
        <p:grpSp>
          <p:nvGrpSpPr>
            <p:cNvPr id="25" name="Group 24"/>
            <p:cNvGrpSpPr/>
            <p:nvPr/>
          </p:nvGrpSpPr>
          <p:grpSpPr>
            <a:xfrm>
              <a:off x="462313" y="3046074"/>
              <a:ext cx="3081947" cy="3376812"/>
              <a:chOff x="462313" y="3128668"/>
              <a:chExt cx="3081947" cy="337681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08426" y="3128668"/>
                <a:ext cx="1582686" cy="962737"/>
                <a:chOff x="1498432" y="3610037"/>
                <a:chExt cx="1582686" cy="962737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2112075" y="3610037"/>
                  <a:ext cx="1" cy="557318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Oval 5"/>
                <p:cNvSpPr/>
                <p:nvPr/>
              </p:nvSpPr>
              <p:spPr>
                <a:xfrm>
                  <a:off x="1498432" y="3738457"/>
                  <a:ext cx="299686" cy="30083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02605" y="3740439"/>
                  <a:ext cx="299686" cy="300836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98432" y="4081741"/>
                  <a:ext cx="2996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err="1" smtClean="0"/>
                    <a:t>i</a:t>
                  </a:r>
                  <a:endParaRPr lang="en-US" sz="2400" b="1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307823" y="4111109"/>
                  <a:ext cx="773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i+1</a:t>
                  </a:r>
                  <a:endParaRPr lang="en-US" sz="2400" b="1" dirty="0"/>
                </a:p>
              </p:txBody>
            </p:sp>
          </p:grpSp>
          <p:cxnSp>
            <p:nvCxnSpPr>
              <p:cNvPr id="16" name="Elbow Connector 15"/>
              <p:cNvCxnSpPr/>
              <p:nvPr/>
            </p:nvCxnSpPr>
            <p:spPr>
              <a:xfrm rot="16200000" flipH="1">
                <a:off x="1069596" y="4314510"/>
                <a:ext cx="504949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62313" y="4578394"/>
                <a:ext cx="3081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U</a:t>
                </a:r>
                <a:r>
                  <a:rPr lang="en-US" sz="2400" b="1" baseline="30000" dirty="0" smtClean="0"/>
                  <a:t>avg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(Roe averaged)</a:t>
                </a:r>
                <a:endParaRPr lang="en-US" sz="24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79716" y="5797594"/>
                <a:ext cx="28250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Eigenvalues, left and right eigenvectors</a:t>
                </a:r>
                <a:endParaRPr lang="en-US" sz="2000" dirty="0"/>
              </a:p>
            </p:txBody>
          </p:sp>
        </p:grpSp>
        <p:cxnSp>
          <p:nvCxnSpPr>
            <p:cNvPr id="32" name="Elbow Connector 31"/>
            <p:cNvCxnSpPr/>
            <p:nvPr/>
          </p:nvCxnSpPr>
          <p:spPr>
            <a:xfrm rot="16200000" flipH="1">
              <a:off x="849753" y="5033891"/>
              <a:ext cx="287442" cy="278060"/>
            </a:xfrm>
            <a:prstGeom prst="bentConnector3">
              <a:avLst>
                <a:gd name="adj1" fmla="val 94677"/>
              </a:avLst>
            </a:prstGeom>
            <a:ln>
              <a:solidFill>
                <a:schemeClr val="bg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683840"/>
              </p:ext>
            </p:extLst>
          </p:nvPr>
        </p:nvGraphicFramePr>
        <p:xfrm>
          <a:off x="5491163" y="2438400"/>
          <a:ext cx="31956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49" name="Equation" r:id="rId5" imgW="1638300" imgH="254000" progId="Equation.3">
                  <p:embed/>
                </p:oleObj>
              </mc:Choice>
              <mc:Fallback>
                <p:oleObj name="Equation" r:id="rId5" imgW="16383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1163" y="2438400"/>
                        <a:ext cx="3195637" cy="493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657600" y="21336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For interface </a:t>
            </a:r>
            <a:r>
              <a:rPr lang="en-US" sz="2000" i="1" dirty="0" smtClean="0"/>
              <a:t>j+1/2</a:t>
            </a:r>
            <a:r>
              <a:rPr lang="en-US" sz="2000" dirty="0" smtClean="0"/>
              <a:t>, characteristic quantities are given by</a:t>
            </a:r>
            <a:endParaRPr lang="en-US" sz="2000" dirty="0"/>
          </a:p>
        </p:txBody>
      </p:sp>
      <p:sp>
        <p:nvSpPr>
          <p:cNvPr id="42" name="Down Arrow 41"/>
          <p:cNvSpPr/>
          <p:nvPr/>
        </p:nvSpPr>
        <p:spPr>
          <a:xfrm>
            <a:off x="6834572" y="2991027"/>
            <a:ext cx="328228" cy="285573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657600" y="3333690"/>
            <a:ext cx="171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Reconstruct   </a:t>
            </a:r>
            <a:endParaRPr lang="en-US" sz="2000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418612"/>
              </p:ext>
            </p:extLst>
          </p:nvPr>
        </p:nvGraphicFramePr>
        <p:xfrm>
          <a:off x="6194425" y="3263900"/>
          <a:ext cx="2492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0" name="Equation" r:id="rId7" imgW="1346200" imgH="254000" progId="Equation.3">
                  <p:embed/>
                </p:oleObj>
              </mc:Choice>
              <mc:Fallback>
                <p:oleObj name="Equation" r:id="rId7" imgW="1346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4425" y="3263900"/>
                        <a:ext cx="249237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own Arrow 46"/>
          <p:cNvSpPr/>
          <p:nvPr/>
        </p:nvSpPr>
        <p:spPr>
          <a:xfrm>
            <a:off x="6862658" y="3886200"/>
            <a:ext cx="328228" cy="285573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560228" y="3962400"/>
            <a:ext cx="2992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Upwinding (Roe-Fixed)</a:t>
            </a:r>
            <a:endParaRPr lang="en-US" sz="2000" dirty="0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045630"/>
              </p:ext>
            </p:extLst>
          </p:nvPr>
        </p:nvGraphicFramePr>
        <p:xfrm>
          <a:off x="4343400" y="4381259"/>
          <a:ext cx="4572000" cy="171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1" name="Equation" r:id="rId9" imgW="3149600" imgH="1181100" progId="Equation.3">
                  <p:embed/>
                </p:oleObj>
              </mc:Choice>
              <mc:Fallback>
                <p:oleObj name="Equation" r:id="rId9" imgW="3149600" imgH="1181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43400" y="4381259"/>
                        <a:ext cx="4572000" cy="171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657600" y="6076890"/>
            <a:ext cx="3153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Flux in conservative form</a:t>
            </a:r>
            <a:endParaRPr lang="en-US" sz="2000" dirty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52329"/>
              </p:ext>
            </p:extLst>
          </p:nvPr>
        </p:nvGraphicFramePr>
        <p:xfrm>
          <a:off x="6990108" y="6019800"/>
          <a:ext cx="1696692" cy="53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52" name="Equation" r:id="rId11" imgW="1168400" imgH="368300" progId="Equation.3">
                  <p:embed/>
                </p:oleObj>
              </mc:Choice>
              <mc:Fallback>
                <p:oleObj name="Equation" r:id="rId11" imgW="11684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0108" y="6019800"/>
                        <a:ext cx="1696692" cy="534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03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7" grpId="0" animBg="1"/>
      <p:bldP spid="48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CRWENO5 for 1D Euler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7" y="1447800"/>
            <a:ext cx="7697788" cy="47260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dirty="0" smtClean="0"/>
              <a:t>Scalar interpolation scheme applied to the characteristic variables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Results in a </a:t>
            </a:r>
            <a:r>
              <a:rPr lang="en-US" sz="2000" dirty="0" smtClean="0">
                <a:solidFill>
                  <a:srgbClr val="0000FF"/>
                </a:solidFill>
              </a:rPr>
              <a:t>block tri-diagonal linear system</a:t>
            </a:r>
            <a:r>
              <a:rPr lang="en-US" sz="2000" dirty="0" smtClean="0"/>
              <a:t> along each dimension (as compared to </a:t>
            </a:r>
            <a:r>
              <a:rPr lang="en-US" sz="2000" dirty="0" smtClean="0">
                <a:solidFill>
                  <a:srgbClr val="0000FF"/>
                </a:solidFill>
              </a:rPr>
              <a:t>tri-diagonal system</a:t>
            </a:r>
            <a:r>
              <a:rPr lang="en-US" sz="2000" dirty="0" smtClean="0"/>
              <a:t> for component-wise reconstruction)</a:t>
            </a:r>
          </a:p>
          <a:p>
            <a:pPr algn="just"/>
            <a:r>
              <a:rPr lang="en-US" sz="2000" dirty="0" smtClean="0"/>
              <a:t>For multi-dimensions, solution of linear system required along each grid line 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3967277" y="2506232"/>
            <a:ext cx="442394" cy="389368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79514" y="2495490"/>
            <a:ext cx="1223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k = 1,2,3</a:t>
            </a:r>
            <a:endParaRPr lang="en-US" sz="20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83965"/>
              </p:ext>
            </p:extLst>
          </p:nvPr>
        </p:nvGraphicFramePr>
        <p:xfrm>
          <a:off x="1014413" y="2895600"/>
          <a:ext cx="6789737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1" name="Equation" r:id="rId3" imgW="3581400" imgH="889000" progId="Equation.3">
                  <p:embed/>
                </p:oleObj>
              </mc:Choice>
              <mc:Fallback>
                <p:oleObj name="Equation" r:id="rId3" imgW="3581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2895600"/>
                        <a:ext cx="6789737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667021"/>
              </p:ext>
            </p:extLst>
          </p:nvPr>
        </p:nvGraphicFramePr>
        <p:xfrm>
          <a:off x="1493100" y="1991893"/>
          <a:ext cx="4755300" cy="44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2" name="Equation" r:id="rId5" imgW="2705100" imgH="254000" progId="Equation.3">
                  <p:embed/>
                </p:oleObj>
              </mc:Choice>
              <mc:Fallback>
                <p:oleObj name="Equation" r:id="rId5" imgW="270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3100" y="1991893"/>
                        <a:ext cx="4755300" cy="446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35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Entropy Wave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0551" y="1222728"/>
            <a:ext cx="7774551" cy="2514600"/>
            <a:chOff x="457200" y="1185022"/>
            <a:chExt cx="8513349" cy="2734166"/>
          </a:xfrm>
        </p:grpSpPr>
        <p:pic>
          <p:nvPicPr>
            <p:cNvPr id="4" name="Picture 3" descr="euler1d_smooth_sol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185022"/>
              <a:ext cx="4248570" cy="2734166"/>
            </a:xfrm>
            <a:prstGeom prst="rect">
              <a:avLst/>
            </a:prstGeom>
          </p:spPr>
        </p:pic>
        <p:pic>
          <p:nvPicPr>
            <p:cNvPr id="5" name="Picture 4" descr="euler1d_smooth_er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980" y="1185022"/>
              <a:ext cx="4248569" cy="2734166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1" y="3733800"/>
            <a:ext cx="8305799" cy="2743200"/>
          </a:xfrm>
        </p:spPr>
        <p:txBody>
          <a:bodyPr/>
          <a:lstStyle/>
          <a:p>
            <a:pPr algn="just"/>
            <a:r>
              <a:rPr lang="en-US" sz="2000" dirty="0" smtClean="0"/>
              <a:t>Smooth problem involving the convection of an entropy wave</a:t>
            </a:r>
            <a:endParaRPr lang="en-US" dirty="0"/>
          </a:p>
          <a:p>
            <a:pPr lvl="1" algn="just"/>
            <a:r>
              <a:rPr lang="en-US" sz="1800" dirty="0" smtClean="0"/>
              <a:t>Density wave convects without dissipation, constant velocity and pressure</a:t>
            </a:r>
          </a:p>
          <a:p>
            <a:pPr algn="just"/>
            <a:r>
              <a:rPr lang="en-US" sz="2000" dirty="0" smtClean="0"/>
              <a:t>Exact solution given by</a:t>
            </a:r>
          </a:p>
          <a:p>
            <a:pPr algn="just"/>
            <a:r>
              <a:rPr lang="en-US" sz="2000" dirty="0" smtClean="0"/>
              <a:t>Periodic boundary conditions enforced on both boundaries</a:t>
            </a:r>
          </a:p>
          <a:p>
            <a:pPr algn="just"/>
            <a:r>
              <a:rPr lang="en-US" sz="2000" dirty="0" smtClean="0"/>
              <a:t>Solution compared after one pass over the domain</a:t>
            </a:r>
          </a:p>
          <a:p>
            <a:pPr algn="just"/>
            <a:r>
              <a:rPr lang="en-US" sz="2000" dirty="0" smtClean="0"/>
              <a:t>Errors and order of convergence compared</a:t>
            </a:r>
          </a:p>
          <a:p>
            <a:pPr lvl="1" algn="just"/>
            <a:r>
              <a:rPr lang="en-US" sz="1800" dirty="0" smtClean="0"/>
              <a:t>Lower absolute errors for CRWENO5 at same order of convergence</a:t>
            </a:r>
            <a:endParaRPr lang="en-US" sz="1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61495"/>
              </p:ext>
            </p:extLst>
          </p:nvPr>
        </p:nvGraphicFramePr>
        <p:xfrm>
          <a:off x="4038600" y="4675188"/>
          <a:ext cx="43545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8" name="Equation" r:id="rId5" imgW="2298700" imgH="266700" progId="Equation.3">
                  <p:embed/>
                </p:oleObj>
              </mc:Choice>
              <mc:Fallback>
                <p:oleObj name="Equation" r:id="rId5" imgW="22987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675188"/>
                        <a:ext cx="4354512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45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16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smtClean="0"/>
              <a:t>1D Riemann Problems</a:t>
            </a:r>
            <a:endParaRPr lang="en-US" sz="3200" dirty="0"/>
          </a:p>
        </p:txBody>
      </p:sp>
      <p:cxnSp>
        <p:nvCxnSpPr>
          <p:cNvPr id="13" name="Straight Connector 12"/>
          <p:cNvCxnSpPr>
            <a:stCxn id="3" idx="0"/>
            <a:endCxn id="3" idx="2"/>
          </p:cNvCxnSpPr>
          <p:nvPr/>
        </p:nvCxnSpPr>
        <p:spPr bwMode="auto">
          <a:xfrm>
            <a:off x="4648200" y="1371600"/>
            <a:ext cx="0" cy="106680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18531"/>
              </p:ext>
            </p:extLst>
          </p:nvPr>
        </p:nvGraphicFramePr>
        <p:xfrm>
          <a:off x="2042153" y="1524000"/>
          <a:ext cx="16875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7" name="Equation" r:id="rId3" imgW="584200" imgH="203200" progId="Equation.3">
                  <p:embed/>
                </p:oleObj>
              </mc:Choice>
              <mc:Fallback>
                <p:oleObj name="Equation" r:id="rId3" imgW="584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2153" y="1524000"/>
                        <a:ext cx="16875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76040"/>
              </p:ext>
            </p:extLst>
          </p:nvPr>
        </p:nvGraphicFramePr>
        <p:xfrm>
          <a:off x="5468938" y="1546225"/>
          <a:ext cx="17240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8" name="Equation" r:id="rId5" imgW="596900" imgH="203200" progId="Equation.3">
                  <p:embed/>
                </p:oleObj>
              </mc:Choice>
              <mc:Fallback>
                <p:oleObj name="Equation" r:id="rId5" imgW="596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8938" y="1546225"/>
                        <a:ext cx="1724025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342900" y="4114800"/>
            <a:ext cx="86487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9pPr>
          </a:lstStyle>
          <a:p>
            <a:pPr algn="just"/>
            <a:r>
              <a:rPr lang="en-US" sz="2000" dirty="0" smtClean="0"/>
              <a:t>Initial condition consists of two states separated by a thin partition</a:t>
            </a:r>
          </a:p>
          <a:p>
            <a:pPr algn="just"/>
            <a:r>
              <a:rPr lang="en-US" sz="2000" dirty="0" smtClean="0"/>
              <a:t>Initial discontinuity is decomposed into a rarefaction wave (RF), a contact discontinuity (CD) and a shock wave (S)</a:t>
            </a:r>
          </a:p>
          <a:p>
            <a:pPr lvl="1" algn="just"/>
            <a:r>
              <a:rPr lang="en-US" sz="1600" dirty="0" smtClean="0"/>
              <a:t>Sod’s shock tube problem</a:t>
            </a:r>
          </a:p>
          <a:p>
            <a:pPr lvl="1" algn="just"/>
            <a:r>
              <a:rPr lang="en-US" sz="1600" dirty="0" smtClean="0"/>
              <a:t>Lax’s shock tube problem</a:t>
            </a:r>
          </a:p>
          <a:p>
            <a:pPr algn="just"/>
            <a:r>
              <a:rPr lang="en-US" sz="2000" dirty="0" smtClean="0"/>
              <a:t>Benchmark cases for code validation</a:t>
            </a:r>
          </a:p>
          <a:p>
            <a:pPr algn="just"/>
            <a:r>
              <a:rPr lang="en-US" sz="2000" dirty="0" smtClean="0"/>
              <a:t>Require robust solvers to prevent spurious oscillations</a:t>
            </a:r>
            <a:endParaRPr lang="en-US" sz="20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066800" y="1371600"/>
            <a:ext cx="7162800" cy="2590800"/>
            <a:chOff x="1066800" y="1371600"/>
            <a:chExt cx="7162800" cy="2590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1066800" y="1371600"/>
              <a:ext cx="7162800" cy="1066800"/>
            </a:xfrm>
            <a:prstGeom prst="rect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1066800" y="2514600"/>
              <a:ext cx="7162800" cy="1447800"/>
              <a:chOff x="1066800" y="2590800"/>
              <a:chExt cx="7162800" cy="14478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066800" y="2971800"/>
                <a:ext cx="7162800" cy="1066800"/>
                <a:chOff x="1066800" y="2819400"/>
                <a:chExt cx="7162800" cy="10668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1066800" y="2819400"/>
                  <a:ext cx="7162800" cy="10668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Helvetica" pitchFamily="34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5029200" y="2819400"/>
                  <a:ext cx="0" cy="10668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6477000" y="2819400"/>
                  <a:ext cx="0" cy="10668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:ln>
                <a:effectLst/>
              </p:spPr>
            </p:cxnSp>
            <p:grpSp>
              <p:nvGrpSpPr>
                <p:cNvPr id="32" name="Group 31"/>
                <p:cNvGrpSpPr/>
                <p:nvPr/>
              </p:nvGrpSpPr>
              <p:grpSpPr>
                <a:xfrm>
                  <a:off x="2057400" y="2819400"/>
                  <a:ext cx="1219200" cy="1066800"/>
                  <a:chOff x="2057400" y="2819400"/>
                  <a:chExt cx="1219200" cy="1066800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 bwMode="auto">
                  <a:xfrm>
                    <a:off x="32766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31242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5" name="Straight Connector 24"/>
                  <p:cNvCxnSpPr/>
                  <p:nvPr/>
                </p:nvCxnSpPr>
                <p:spPr bwMode="auto">
                  <a:xfrm>
                    <a:off x="29718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6" name="Straight Connector 25"/>
                  <p:cNvCxnSpPr/>
                  <p:nvPr/>
                </p:nvCxnSpPr>
                <p:spPr bwMode="auto">
                  <a:xfrm>
                    <a:off x="28194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7" name="Straight Connector 26"/>
                  <p:cNvCxnSpPr/>
                  <p:nvPr/>
                </p:nvCxnSpPr>
                <p:spPr bwMode="auto">
                  <a:xfrm>
                    <a:off x="26670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8" name="Straight Connector 27"/>
                  <p:cNvCxnSpPr/>
                  <p:nvPr/>
                </p:nvCxnSpPr>
                <p:spPr bwMode="auto">
                  <a:xfrm>
                    <a:off x="25146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23622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30" name="Straight Connector 29"/>
                  <p:cNvCxnSpPr/>
                  <p:nvPr/>
                </p:nvCxnSpPr>
                <p:spPr bwMode="auto">
                  <a:xfrm>
                    <a:off x="22098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  <p:cxnSp>
                <p:nvCxnSpPr>
                  <p:cNvPr id="31" name="Straight Connector 30"/>
                  <p:cNvCxnSpPr/>
                  <p:nvPr/>
                </p:nvCxnSpPr>
                <p:spPr bwMode="auto">
                  <a:xfrm>
                    <a:off x="2057400" y="2819400"/>
                    <a:ext cx="0" cy="106680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 type="none" w="med" len="med"/>
                    <a:tailEnd type="none" w="lg" len="lg"/>
                  </a:ln>
                  <a:effectLst/>
                </p:spPr>
              </p:cxnSp>
            </p:grpSp>
          </p:grpSp>
          <p:sp>
            <p:nvSpPr>
              <p:cNvPr id="34" name="TextBox 33"/>
              <p:cNvSpPr txBox="1"/>
              <p:nvPr/>
            </p:nvSpPr>
            <p:spPr>
              <a:xfrm>
                <a:off x="2362200" y="25908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RF</a:t>
                </a:r>
                <a:endParaRPr lang="en-US" sz="16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724400" y="25908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CD</a:t>
                </a:r>
                <a:endParaRPr lang="en-US" sz="16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172200" y="2590800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 bwMode="auto">
            <a:xfrm flipH="1">
              <a:off x="1447800" y="2209800"/>
              <a:ext cx="762000" cy="1143000"/>
            </a:xfrm>
            <a:prstGeom prst="straightConnector1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858000" y="2209800"/>
              <a:ext cx="762000" cy="1219200"/>
            </a:xfrm>
            <a:prstGeom prst="straightConnector1">
              <a:avLst/>
            </a:prstGeom>
            <a:noFill/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316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163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Sod’s Shock Tube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321126"/>
            <a:ext cx="8126135" cy="2844147"/>
            <a:chOff x="457200" y="1321126"/>
            <a:chExt cx="8126135" cy="28441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321126"/>
              <a:ext cx="4063068" cy="2844147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2362200" y="2590800"/>
              <a:ext cx="1219200" cy="685800"/>
            </a:xfrm>
            <a:prstGeom prst="ellipse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268" y="1321126"/>
              <a:ext cx="4063067" cy="284414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47700" y="4118018"/>
            <a:ext cx="3886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Comparison of different reconstruction methods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900" y="4158109"/>
            <a:ext cx="415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Comparison of WENO5 and CRWENO5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810500" cy="1752600"/>
          </a:xfrm>
        </p:spPr>
        <p:txBody>
          <a:bodyPr/>
          <a:lstStyle/>
          <a:p>
            <a:pPr algn="just"/>
            <a:r>
              <a:rPr lang="en-US" sz="2000" dirty="0" smtClean="0"/>
              <a:t>Characteristic – based reconstruction yields non-oscillatory results (though computationally more expensive)</a:t>
            </a:r>
          </a:p>
          <a:p>
            <a:pPr algn="just"/>
            <a:r>
              <a:rPr lang="en-US" sz="2000" dirty="0" smtClean="0"/>
              <a:t>Low dissipation of CRWENO5 results in sharper resolution of shock and contact discontinuity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378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Lax’s Shock Tube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810500" cy="1752600"/>
          </a:xfrm>
        </p:spPr>
        <p:txBody>
          <a:bodyPr/>
          <a:lstStyle/>
          <a:p>
            <a:pPr algn="just"/>
            <a:r>
              <a:rPr lang="en-US" sz="2000" dirty="0" smtClean="0"/>
              <a:t>Oscillations caused by reconstruction of conservative and primitive variables </a:t>
            </a:r>
          </a:p>
          <a:p>
            <a:pPr algn="just"/>
            <a:r>
              <a:rPr lang="en-US" sz="2000" dirty="0" smtClean="0"/>
              <a:t>CRWENO5 shows less smearing of shock and contact discontinuity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5416" y="1352550"/>
            <a:ext cx="8477584" cy="3104022"/>
            <a:chOff x="285416" y="1352550"/>
            <a:chExt cx="8477584" cy="3104022"/>
          </a:xfrm>
        </p:grpSpPr>
        <p:grpSp>
          <p:nvGrpSpPr>
            <p:cNvPr id="8" name="Group 7"/>
            <p:cNvGrpSpPr/>
            <p:nvPr/>
          </p:nvGrpSpPr>
          <p:grpSpPr>
            <a:xfrm>
              <a:off x="285416" y="1352550"/>
              <a:ext cx="8210884" cy="2857009"/>
              <a:chOff x="285416" y="1352550"/>
              <a:chExt cx="8210884" cy="285700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4858" y="1352550"/>
                <a:ext cx="4081442" cy="2857009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285416" y="1352550"/>
                <a:ext cx="4081442" cy="2857009"/>
                <a:chOff x="285416" y="1352550"/>
                <a:chExt cx="4081442" cy="2857009"/>
              </a:xfrm>
            </p:grpSpPr>
            <p:pic>
              <p:nvPicPr>
                <p:cNvPr id="5" name="Picture 4" descr="euler1d_lax_soln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16" y="1352550"/>
                  <a:ext cx="4081442" cy="2857009"/>
                </a:xfrm>
                <a:prstGeom prst="rect">
                  <a:avLst/>
                </a:prstGeom>
              </p:spPr>
            </p:pic>
            <p:sp>
              <p:nvSpPr>
                <p:cNvPr id="6" name="Oval 5"/>
                <p:cNvSpPr/>
                <p:nvPr/>
              </p:nvSpPr>
              <p:spPr>
                <a:xfrm>
                  <a:off x="2925509" y="1910152"/>
                  <a:ext cx="585102" cy="299648"/>
                </a:xfrm>
                <a:prstGeom prst="ellipse">
                  <a:avLst/>
                </a:prstGeom>
                <a:noFill/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647700" y="4118018"/>
              <a:ext cx="3886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Conservative Variable Reconstruction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4114800"/>
              <a:ext cx="3886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Characteristic-based Reconstruction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16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Shock-Entropy Interaction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28233" y="1295400"/>
            <a:ext cx="8239934" cy="2780912"/>
            <a:chOff x="381000" y="1190625"/>
            <a:chExt cx="8239934" cy="27809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190625"/>
              <a:ext cx="3962400" cy="27736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190625"/>
              <a:ext cx="3972734" cy="2780912"/>
            </a:xfrm>
            <a:prstGeom prst="rect">
              <a:avLst/>
            </a:prstGeom>
          </p:spPr>
        </p:pic>
      </p:grp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420100" cy="2590800"/>
          </a:xfrm>
        </p:spPr>
        <p:txBody>
          <a:bodyPr/>
          <a:lstStyle/>
          <a:p>
            <a:pPr algn="just"/>
            <a:r>
              <a:rPr lang="en-US" sz="2000" dirty="0" smtClean="0"/>
              <a:t>Interaction between a shock wave and an entropy wave</a:t>
            </a:r>
            <a:endParaRPr lang="en-US" dirty="0"/>
          </a:p>
          <a:p>
            <a:pPr lvl="1" algn="just"/>
            <a:r>
              <a:rPr lang="en-US" dirty="0" smtClean="0"/>
              <a:t>Solution contains discontinuity and high-frequency waves</a:t>
            </a:r>
          </a:p>
          <a:p>
            <a:pPr algn="just"/>
            <a:r>
              <a:rPr lang="en-US" sz="2000" dirty="0" smtClean="0"/>
              <a:t>Initial condition consists of right-moving shock and density wave</a:t>
            </a:r>
          </a:p>
          <a:p>
            <a:pPr algn="just"/>
            <a:r>
              <a:rPr lang="en-US" sz="2000" dirty="0" smtClean="0"/>
              <a:t>Extrapolation boundary conditions enforced on both boundaries</a:t>
            </a:r>
          </a:p>
          <a:p>
            <a:pPr algn="just"/>
            <a:r>
              <a:rPr lang="en-US" sz="2000" dirty="0" smtClean="0"/>
              <a:t>“Fine Grid Solution” obtained with WENO5 on 2000 point grid</a:t>
            </a:r>
          </a:p>
          <a:p>
            <a:pPr algn="just"/>
            <a:r>
              <a:rPr lang="en-US" sz="2000" dirty="0" smtClean="0"/>
              <a:t>CRWENO shows lower dissipation and clipping of high-frequency waves</a:t>
            </a:r>
          </a:p>
        </p:txBody>
      </p:sp>
    </p:spTree>
    <p:extLst>
      <p:ext uri="{BB962C8B-B14F-4D97-AF65-F5344CB8AC3E}">
        <p14:creationId xmlns:p14="http://schemas.microsoft.com/office/powerpoint/2010/main" val="50709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76200"/>
            <a:ext cx="7419975" cy="92392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Isentropic Vortex Convection </a:t>
            </a:r>
            <a:br>
              <a:rPr lang="en-US" sz="3600" dirty="0" smtClean="0"/>
            </a:br>
            <a:r>
              <a:rPr lang="en-US" dirty="0" smtClean="0"/>
              <a:t>(</a:t>
            </a:r>
            <a:r>
              <a:rPr lang="en-US" sz="3600" dirty="0" smtClean="0"/>
              <a:t>Euler 2D)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79580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Convection of an isentropic vortex on a periodic domain</a:t>
            </a:r>
          </a:p>
          <a:p>
            <a:pPr algn="just"/>
            <a:r>
              <a:rPr lang="en-US" sz="2000" dirty="0" smtClean="0"/>
              <a:t>Results shown for a 40x40 grid with WENO5 and CRWENO5</a:t>
            </a:r>
          </a:p>
          <a:p>
            <a:pPr algn="just"/>
            <a:r>
              <a:rPr lang="en-US" sz="2000" dirty="0" smtClean="0"/>
              <a:t>Lower dissipation of CRWENO5 preserves vortex for long–term convection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980145" y="1417638"/>
            <a:ext cx="7553779" cy="2724083"/>
            <a:chOff x="980145" y="1660211"/>
            <a:chExt cx="7553779" cy="2724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4" t="8848" r="4721" b="7933"/>
            <a:stretch/>
          </p:blipFill>
          <p:spPr>
            <a:xfrm>
              <a:off x="980145" y="1660211"/>
              <a:ext cx="3663193" cy="272408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0" t="8847" r="2781" b="7934"/>
            <a:stretch/>
          </p:blipFill>
          <p:spPr>
            <a:xfrm>
              <a:off x="4758298" y="1660211"/>
              <a:ext cx="3775626" cy="2724083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68467" y="4044302"/>
            <a:ext cx="426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Y-Velocity after 1 cycles over the domain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8741" y="4038600"/>
            <a:ext cx="31956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FF"/>
                </a:solidFill>
              </a:rPr>
              <a:t>Pressure after 1 and </a:t>
            </a:r>
            <a:r>
              <a:rPr lang="en-US" sz="1600" b="1" dirty="0">
                <a:solidFill>
                  <a:srgbClr val="0000FF"/>
                </a:solidFill>
              </a:rPr>
              <a:t>5</a:t>
            </a:r>
            <a:r>
              <a:rPr lang="en-US" sz="1600" b="1" dirty="0" smtClean="0">
                <a:solidFill>
                  <a:srgbClr val="0000FF"/>
                </a:solidFill>
              </a:rPr>
              <a:t> cycles over the domain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67700" cy="5334000"/>
          </a:xfrm>
        </p:spPr>
        <p:txBody>
          <a:bodyPr/>
          <a:lstStyle/>
          <a:p>
            <a:pPr algn="just"/>
            <a:r>
              <a:rPr lang="en-US" sz="2000" dirty="0" smtClean="0"/>
              <a:t>Benefits of using the Compact-Reconstruction WENO scheme</a:t>
            </a:r>
          </a:p>
          <a:p>
            <a:pPr lvl="1" algn="just"/>
            <a:r>
              <a:rPr lang="en-US" sz="1600" dirty="0" smtClean="0"/>
              <a:t>Smaller stencil for same order of convergence, lower absolute errors</a:t>
            </a:r>
          </a:p>
          <a:p>
            <a:pPr lvl="1" algn="just"/>
            <a:r>
              <a:rPr lang="en-US" sz="1600" dirty="0" smtClean="0"/>
              <a:t>Lower dissipation leads to better resolution of discontinuities and better long-term convection properties</a:t>
            </a:r>
          </a:p>
          <a:p>
            <a:pPr lvl="1" algn="just"/>
            <a:r>
              <a:rPr lang="en-US" sz="1600" dirty="0" smtClean="0"/>
              <a:t>Computational expense at same grid size is marginally more but coarser grids can be used for same error in solution</a:t>
            </a:r>
          </a:p>
          <a:p>
            <a:pPr algn="just"/>
            <a:r>
              <a:rPr lang="en-US" sz="2200" dirty="0" smtClean="0"/>
              <a:t>Characteristic vs. Component-wise reconstruction</a:t>
            </a:r>
          </a:p>
          <a:p>
            <a:pPr lvl="1" algn="just"/>
            <a:r>
              <a:rPr lang="en-US" sz="1600" dirty="0" smtClean="0"/>
              <a:t>Characteristic reconstruction is costlier, even more so for implicit reconstruction schemes (block tri-diagonal solver)</a:t>
            </a:r>
          </a:p>
          <a:p>
            <a:pPr lvl="1" algn="just"/>
            <a:r>
              <a:rPr lang="en-US" sz="1600" dirty="0" smtClean="0"/>
              <a:t>More robust since physically more accurate – non-oscillatory results for sharp discontinuities</a:t>
            </a:r>
          </a:p>
          <a:p>
            <a:pPr lvl="1" algn="just"/>
            <a:r>
              <a:rPr lang="en-US" sz="1600" dirty="0" smtClean="0"/>
              <a:t>Results similar in case of smooth flows</a:t>
            </a:r>
          </a:p>
          <a:p>
            <a:pPr algn="just"/>
            <a:r>
              <a:rPr lang="en-US" sz="2200" dirty="0" smtClean="0"/>
              <a:t>Implementation of CRWENO for multi-dimensions</a:t>
            </a:r>
          </a:p>
          <a:p>
            <a:pPr lvl="1" algn="just"/>
            <a:r>
              <a:rPr lang="en-US" sz="1600" dirty="0" smtClean="0"/>
              <a:t>2D and 3D Navier-Stokes solvers</a:t>
            </a:r>
          </a:p>
          <a:p>
            <a:pPr lvl="1" algn="just"/>
            <a:r>
              <a:rPr lang="en-US" sz="1600" dirty="0" smtClean="0"/>
              <a:t>Application to airfoil cases, including pitching and plunging airfoils</a:t>
            </a:r>
          </a:p>
          <a:p>
            <a:pPr lvl="1" algn="just"/>
            <a:r>
              <a:rPr lang="en-US" sz="1600" dirty="0" smtClean="0"/>
              <a:t>Simulation of flow field in a rotorcraft wake (convection and interaction of wake vortices)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258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Objectives</a:t>
            </a:r>
            <a:endParaRPr lang="en-US" dirty="0"/>
          </a:p>
        </p:txBody>
      </p:sp>
      <p:pic>
        <p:nvPicPr>
          <p:cNvPr id="4" name="Content Placeholder 3" descr="prop-kear-cobra.jpg"/>
          <p:cNvPicPr>
            <a:picLocks noChangeAspect="1"/>
          </p:cNvPicPr>
          <p:nvPr/>
        </p:nvPicPr>
        <p:blipFill>
          <a:blip r:embed="rId2" cstate="print"/>
          <a:srcRect l="18426" b="41767"/>
          <a:stretch>
            <a:fillRect/>
          </a:stretch>
        </p:blipFill>
        <p:spPr bwMode="auto">
          <a:xfrm>
            <a:off x="835944" y="1352549"/>
            <a:ext cx="3583656" cy="232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omplete_close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0"/>
            <a:ext cx="2919664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48200" y="1352550"/>
            <a:ext cx="38862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1" hangingPunct="1"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00"/>
                </a:solidFill>
                <a:latin typeface="Arial"/>
              </a:rPr>
              <a:t>Accurate </a:t>
            </a: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numerical simulation of the wake flow field around a rotorcraft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1800" b="1" kern="0" dirty="0">
                <a:solidFill>
                  <a:srgbClr val="0000FF"/>
                </a:solidFill>
                <a:latin typeface="Arial"/>
              </a:rPr>
              <a:t>Long term convection and mutual interaction of </a:t>
            </a:r>
            <a:r>
              <a:rPr lang="en-US" sz="1800" b="1" kern="0" dirty="0" smtClean="0">
                <a:solidFill>
                  <a:srgbClr val="0000FF"/>
                </a:solidFill>
                <a:latin typeface="Arial"/>
              </a:rPr>
              <a:t>vortices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1800" b="1" kern="0" dirty="0" smtClean="0">
                <a:solidFill>
                  <a:srgbClr val="0000FF"/>
                </a:solidFill>
                <a:latin typeface="Arial"/>
              </a:rPr>
              <a:t>Interactions of vortices with fuselage and ground plane</a:t>
            </a:r>
            <a:endParaRPr lang="en-US" sz="1800" b="1" kern="0" dirty="0">
              <a:solidFill>
                <a:srgbClr val="0000FF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490" y="3920121"/>
            <a:ext cx="4291510" cy="2480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1" hangingPunct="1">
              <a:spcBef>
                <a:spcPct val="20000"/>
              </a:spcBef>
            </a:pPr>
            <a:r>
              <a:rPr lang="en-US" sz="2000" b="1" kern="0" dirty="0">
                <a:solidFill>
                  <a:srgbClr val="000000"/>
                </a:solidFill>
                <a:latin typeface="Arial"/>
              </a:rPr>
              <a:t>High order accurate Navier-Stokes solver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1800" b="1" kern="0" dirty="0">
                <a:solidFill>
                  <a:srgbClr val="0000FF"/>
                </a:solidFill>
                <a:latin typeface="Arial"/>
              </a:rPr>
              <a:t>Lower dissipation to preserve vortices as they convect over large distances</a:t>
            </a:r>
          </a:p>
          <a:p>
            <a:pPr marL="285750" indent="-285750" algn="just" eaLnBrk="1" hangingPunct="1">
              <a:spcBef>
                <a:spcPct val="20000"/>
              </a:spcBef>
              <a:buFontTx/>
              <a:buChar char="–"/>
            </a:pPr>
            <a:r>
              <a:rPr lang="en-US" sz="1800" b="1" kern="0" dirty="0">
                <a:solidFill>
                  <a:srgbClr val="0000FF"/>
                </a:solidFill>
                <a:latin typeface="Arial"/>
              </a:rPr>
              <a:t>Smaller stencil for same order of accuracy to reduce data transfer costs for multiple-mesh solutions</a:t>
            </a:r>
          </a:p>
        </p:txBody>
      </p:sp>
    </p:spTree>
    <p:extLst>
      <p:ext uri="{BB962C8B-B14F-4D97-AF65-F5344CB8AC3E}">
        <p14:creationId xmlns:p14="http://schemas.microsoft.com/office/powerpoint/2010/main" val="405667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71816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20"/>
            <a:ext cx="8229600" cy="500978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Scalar hyperbolic partial differential equation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Discretization in time leads to an ordinary differential equation (solved by Euler explicit or TVD RK3)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Reconstruction – interpolation of </a:t>
            </a:r>
            <a:r>
              <a:rPr lang="en-US" sz="2000" i="1" dirty="0" smtClean="0"/>
              <a:t>f </a:t>
            </a:r>
            <a:r>
              <a:rPr lang="en-US" sz="2000" dirty="0" smtClean="0"/>
              <a:t>at the interfaces from the cell centered/averaged values</a:t>
            </a:r>
          </a:p>
          <a:p>
            <a:pPr algn="just"/>
            <a:r>
              <a:rPr lang="en-US" sz="2000" dirty="0" smtClean="0"/>
              <a:t>Upwinding – biased interpolation stencil to model wave nature of the solution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966249"/>
              </p:ext>
            </p:extLst>
          </p:nvPr>
        </p:nvGraphicFramePr>
        <p:xfrm>
          <a:off x="3479513" y="1851351"/>
          <a:ext cx="1820205" cy="47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6" name="Equation" r:id="rId3" imgW="825500" imgH="215900" progId="Equation.3">
                  <p:embed/>
                </p:oleObj>
              </mc:Choice>
              <mc:Fallback>
                <p:oleObj name="Equation" r:id="rId3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513" y="1851351"/>
                        <a:ext cx="1820205" cy="476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544743"/>
              </p:ext>
            </p:extLst>
          </p:nvPr>
        </p:nvGraphicFramePr>
        <p:xfrm>
          <a:off x="2585871" y="3124200"/>
          <a:ext cx="36020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7" name="Equation" r:id="rId5" imgW="2133600" imgH="406400" progId="Equation.3">
                  <p:embed/>
                </p:oleObj>
              </mc:Choice>
              <mc:Fallback>
                <p:oleObj name="Equation" r:id="rId5" imgW="21336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5871" y="3124200"/>
                        <a:ext cx="3602037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10710"/>
              </p:ext>
            </p:extLst>
          </p:nvPr>
        </p:nvGraphicFramePr>
        <p:xfrm>
          <a:off x="2585871" y="4953000"/>
          <a:ext cx="385010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88" name="Equation" r:id="rId7" imgW="2032000" imgH="723900" progId="Equation.3">
                  <p:embed/>
                </p:oleObj>
              </mc:Choice>
              <mc:Fallback>
                <p:oleObj name="Equation" r:id="rId7" imgW="20320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5871" y="4953000"/>
                        <a:ext cx="3850106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50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 Schemes</a:t>
            </a:r>
            <a:endParaRPr lang="en-US" dirty="0"/>
          </a:p>
        </p:txBody>
      </p:sp>
      <p:pic>
        <p:nvPicPr>
          <p:cNvPr id="5" name="Content Placeholder 4" descr="dispersion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" r="1399"/>
          <a:stretch/>
        </p:blipFill>
        <p:spPr>
          <a:xfrm>
            <a:off x="1481409" y="3733800"/>
            <a:ext cx="2787121" cy="2678583"/>
          </a:xfrm>
        </p:spPr>
      </p:pic>
      <p:pic>
        <p:nvPicPr>
          <p:cNvPr id="6" name="Picture 5" descr="dissip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05" y="3733800"/>
            <a:ext cx="2739424" cy="267858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47725" y="1371600"/>
            <a:ext cx="7826102" cy="2697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chemeClr val="bg2"/>
                </a:solidFill>
              </a:rPr>
              <a:t>High order accuracy with smaller stencils</a:t>
            </a:r>
          </a:p>
          <a:p>
            <a:pPr algn="just"/>
            <a:endParaRPr lang="en-US" sz="2000" b="1" dirty="0">
              <a:solidFill>
                <a:schemeClr val="bg2"/>
              </a:solidFill>
            </a:endParaRPr>
          </a:p>
          <a:p>
            <a:pPr algn="just"/>
            <a:endParaRPr lang="en-US" sz="2000" b="1" dirty="0">
              <a:solidFill>
                <a:schemeClr val="bg2"/>
              </a:solidFill>
            </a:endParaRPr>
          </a:p>
          <a:p>
            <a:pPr algn="just"/>
            <a:r>
              <a:rPr lang="en-US" sz="2000" b="1" dirty="0">
                <a:solidFill>
                  <a:schemeClr val="bg2"/>
                </a:solidFill>
              </a:rPr>
              <a:t>Better spectral resolution than explicit interpolation</a:t>
            </a:r>
          </a:p>
          <a:p>
            <a:pPr algn="just"/>
            <a:r>
              <a:rPr lang="en-US" sz="2000" b="1" dirty="0">
                <a:solidFill>
                  <a:schemeClr val="bg2"/>
                </a:solidFill>
              </a:rPr>
              <a:t>Lower dissipation at well-resolved frequencies</a:t>
            </a:r>
          </a:p>
          <a:p>
            <a:pPr algn="just"/>
            <a:r>
              <a:rPr lang="en-US" sz="2000" b="1" dirty="0">
                <a:solidFill>
                  <a:schemeClr val="bg2"/>
                </a:solidFill>
              </a:rPr>
              <a:t>Taylor series error order of magnitude </a:t>
            </a:r>
            <a:r>
              <a:rPr lang="en-US" sz="2000" b="1" dirty="0" smtClean="0">
                <a:solidFill>
                  <a:schemeClr val="bg2"/>
                </a:solidFill>
              </a:rPr>
              <a:t>lower</a:t>
            </a:r>
            <a:endParaRPr lang="en-US" sz="2000" b="1" dirty="0">
              <a:solidFill>
                <a:schemeClr val="bg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11599"/>
              </p:ext>
            </p:extLst>
          </p:nvPr>
        </p:nvGraphicFramePr>
        <p:xfrm>
          <a:off x="2271713" y="1897062"/>
          <a:ext cx="4587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5" name="Equation" r:id="rId5" imgW="2247900" imgH="228600" progId="Equation.3">
                  <p:embed/>
                </p:oleObj>
              </mc:Choice>
              <mc:Fallback>
                <p:oleObj name="Equation" r:id="rId5" imgW="2247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1713" y="1897062"/>
                        <a:ext cx="458787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 bwMode="auto">
          <a:xfrm rot="1318929">
            <a:off x="6312136" y="4716852"/>
            <a:ext cx="946211" cy="5334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8987696">
            <a:off x="4032953" y="4752032"/>
            <a:ext cx="946211" cy="53340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Compact-Reconstruction WENO Schemes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7783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Convex combination of candidate </a:t>
            </a:r>
            <a:r>
              <a:rPr lang="en-US" sz="2000" i="1" dirty="0" smtClean="0"/>
              <a:t>r-</a:t>
            </a:r>
            <a:r>
              <a:rPr lang="en-US" sz="2000" dirty="0" err="1" smtClean="0"/>
              <a:t>th</a:t>
            </a:r>
            <a:r>
              <a:rPr lang="en-US" sz="2000" dirty="0" smtClean="0"/>
              <a:t> order accurate stencils</a:t>
            </a:r>
          </a:p>
          <a:p>
            <a:pPr algn="just"/>
            <a:r>
              <a:rPr lang="en-US" sz="2000" dirty="0" smtClean="0"/>
              <a:t>Weights of each stencil based on “smoothness” (measured by divided differences of the appropriate order)</a:t>
            </a:r>
            <a:endParaRPr lang="en-US" sz="2600" dirty="0">
              <a:ea typeface="Wingdings"/>
              <a:cs typeface="Wingdings"/>
              <a:sym typeface="Wingdings"/>
            </a:endParaRPr>
          </a:p>
          <a:p>
            <a:pPr algn="just"/>
            <a:endParaRPr lang="en-US" sz="2600" dirty="0" smtClean="0">
              <a:ea typeface="Wingdings"/>
              <a:cs typeface="Wingdings"/>
              <a:sym typeface="Wingdings"/>
            </a:endParaRPr>
          </a:p>
          <a:p>
            <a:pPr algn="just"/>
            <a:endParaRPr lang="en-US" sz="2600" dirty="0">
              <a:ea typeface="Wingdings"/>
              <a:cs typeface="Wingdings"/>
              <a:sym typeface="Wingdings"/>
            </a:endParaRPr>
          </a:p>
          <a:p>
            <a:pPr algn="just"/>
            <a:endParaRPr lang="en-US" sz="2000" dirty="0" smtClean="0">
              <a:ea typeface="Wingdings"/>
              <a:cs typeface="Wingdings"/>
              <a:sym typeface="Wingdings"/>
            </a:endParaRPr>
          </a:p>
          <a:p>
            <a:pPr algn="just"/>
            <a:r>
              <a:rPr lang="en-US" sz="2000" dirty="0" smtClean="0">
                <a:ea typeface="Wingdings"/>
                <a:cs typeface="Wingdings"/>
                <a:sym typeface="Wingdings"/>
              </a:rPr>
              <a:t>Traditional WENO schemes use explicit interpolation</a:t>
            </a:r>
          </a:p>
          <a:p>
            <a:pPr lvl="1" algn="just"/>
            <a:r>
              <a:rPr lang="en-US" sz="1800" dirty="0" smtClean="0">
                <a:ea typeface="Wingdings"/>
                <a:cs typeface="Wingdings"/>
                <a:sym typeface="Wingdings"/>
              </a:rPr>
              <a:t>Higher order accuracy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 wider stencil </a:t>
            </a:r>
            <a:r>
              <a:rPr lang="en-US" sz="1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 oscillatory solutions</a:t>
            </a:r>
          </a:p>
          <a:p>
            <a:pPr algn="just"/>
            <a:r>
              <a:rPr lang="en-US" sz="2000" dirty="0" smtClean="0">
                <a:ea typeface="Wingdings"/>
                <a:cs typeface="Wingdings"/>
                <a:sym typeface="Wingdings"/>
              </a:rPr>
              <a:t>Compact-Reconstruction (CRWENO) schemes constructed by using implicit interpolations as candidates in the WENO algorithm</a:t>
            </a:r>
          </a:p>
          <a:p>
            <a:pPr lvl="1" algn="just"/>
            <a:r>
              <a:rPr lang="en-US" sz="1800" dirty="0" smtClean="0">
                <a:ea typeface="Wingdings"/>
                <a:cs typeface="Wingdings"/>
                <a:sym typeface="Wingdings"/>
              </a:rPr>
              <a:t>Advantages of compact interpolation schemes (smaller stencil, lower dispersion and dissipation, lower absolute errors)</a:t>
            </a:r>
          </a:p>
          <a:p>
            <a:pPr lvl="1" algn="just"/>
            <a:r>
              <a:rPr lang="en-US" sz="1800" dirty="0" smtClean="0">
                <a:ea typeface="Wingdings"/>
                <a:cs typeface="Wingdings"/>
                <a:sym typeface="Wingdings"/>
              </a:rPr>
              <a:t>Non-oscillatory reconstruction across discontinuities</a:t>
            </a:r>
            <a:endParaRPr lang="en-US" sz="18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626760"/>
              </p:ext>
            </p:extLst>
          </p:nvPr>
        </p:nvGraphicFramePr>
        <p:xfrm>
          <a:off x="1066800" y="2514600"/>
          <a:ext cx="2187705" cy="93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5"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2187705" cy="93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85284"/>
              </p:ext>
            </p:extLst>
          </p:nvPr>
        </p:nvGraphicFramePr>
        <p:xfrm>
          <a:off x="4114800" y="2747989"/>
          <a:ext cx="2796173" cy="10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6" name="Equation" r:id="rId5" imgW="1460500" imgH="558800" progId="Equation.3">
                  <p:embed/>
                </p:oleObj>
              </mc:Choice>
              <mc:Fallback>
                <p:oleObj name="Equation" r:id="rId5" imgW="1460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2747989"/>
                        <a:ext cx="2796173" cy="106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800600" y="2209800"/>
            <a:ext cx="3886200" cy="1153450"/>
            <a:chOff x="4800600" y="2209800"/>
            <a:chExt cx="3886200" cy="1153450"/>
          </a:xfrm>
        </p:grpSpPr>
        <p:sp>
          <p:nvSpPr>
            <p:cNvPr id="3" name="Oval 2"/>
            <p:cNvSpPr/>
            <p:nvPr/>
          </p:nvSpPr>
          <p:spPr bwMode="auto">
            <a:xfrm>
              <a:off x="4800600" y="2743200"/>
              <a:ext cx="553212" cy="512087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547000" y="2940037"/>
              <a:ext cx="457200" cy="423213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6" name="Elbow Connector 5"/>
            <p:cNvCxnSpPr>
              <a:stCxn id="3" idx="0"/>
            </p:cNvCxnSpPr>
            <p:nvPr/>
          </p:nvCxnSpPr>
          <p:spPr bwMode="auto">
            <a:xfrm rot="5400000" flipH="1" flipV="1">
              <a:off x="5803591" y="1635815"/>
              <a:ext cx="381000" cy="1833771"/>
            </a:xfrm>
            <a:prstGeom prst="bentConnector2">
              <a:avLst/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cxnSp>
          <p:nvCxnSpPr>
            <p:cNvPr id="10" name="Elbow Connector 9"/>
            <p:cNvCxnSpPr/>
            <p:nvPr/>
          </p:nvCxnSpPr>
          <p:spPr bwMode="auto">
            <a:xfrm flipV="1">
              <a:off x="5791200" y="2692173"/>
              <a:ext cx="1119775" cy="228601"/>
            </a:xfrm>
            <a:prstGeom prst="bentConnector3">
              <a:avLst>
                <a:gd name="adj1" fmla="val 1764"/>
              </a:avLst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910977" y="2209800"/>
              <a:ext cx="1775823" cy="304800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Optimal Weights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10977" y="2590800"/>
              <a:ext cx="1775823" cy="304800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WENO Weights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27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CRWENO5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02515"/>
              </p:ext>
            </p:extLst>
          </p:nvPr>
        </p:nvGraphicFramePr>
        <p:xfrm>
          <a:off x="889753" y="3429000"/>
          <a:ext cx="3189667" cy="216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0" name="Equation" r:id="rId3" imgW="1778000" imgH="1206500" progId="Equation.3">
                  <p:embed/>
                </p:oleObj>
              </mc:Choice>
              <mc:Fallback>
                <p:oleObj name="Equation" r:id="rId3" imgW="17780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753" y="3429000"/>
                        <a:ext cx="3189667" cy="216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545209"/>
              </p:ext>
            </p:extLst>
          </p:nvPr>
        </p:nvGraphicFramePr>
        <p:xfrm>
          <a:off x="3786776" y="2971800"/>
          <a:ext cx="653992" cy="4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1" name="Equation" r:id="rId5" imgW="317500" imgH="228600" progId="Equation.3">
                  <p:embed/>
                </p:oleObj>
              </mc:Choice>
              <mc:Fallback>
                <p:oleObj name="Equation" r:id="rId5" imgW="317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6776" y="2971800"/>
                        <a:ext cx="653992" cy="47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491296" y="1447800"/>
            <a:ext cx="4933110" cy="1398354"/>
            <a:chOff x="1491296" y="1783615"/>
            <a:chExt cx="4933110" cy="139835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41035" y="2368641"/>
              <a:ext cx="442394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1491296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2956612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4440768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/>
            <p:cNvSpPr/>
            <p:nvPr/>
          </p:nvSpPr>
          <p:spPr>
            <a:xfrm>
              <a:off x="5924929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08728" y="2223724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19989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07286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1296" y="2054724"/>
              <a:ext cx="2741276" cy="556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6089" y="1926304"/>
              <a:ext cx="2965766" cy="827598"/>
            </a:xfrm>
            <a:prstGeom prst="rect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502" y="1783615"/>
              <a:ext cx="2965766" cy="1112976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flipH="1">
              <a:off x="3819988" y="2611212"/>
              <a:ext cx="259431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flipH="1">
              <a:off x="3098905" y="2611212"/>
              <a:ext cx="248119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94450"/>
              </p:ext>
            </p:extLst>
          </p:nvPr>
        </p:nvGraphicFramePr>
        <p:xfrm>
          <a:off x="3098905" y="2971800"/>
          <a:ext cx="312997" cy="4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2" name="Equation" r:id="rId7" imgW="152400" imgH="228600" progId="Equation.3">
                  <p:embed/>
                </p:oleObj>
              </mc:Choice>
              <mc:Fallback>
                <p:oleObj name="Equation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8905" y="2971800"/>
                        <a:ext cx="312997" cy="4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69534" y="3657600"/>
            <a:ext cx="1127391" cy="1674617"/>
            <a:chOff x="4440768" y="3966760"/>
            <a:chExt cx="1127391" cy="1674617"/>
          </a:xfrm>
        </p:grpSpPr>
        <p:sp>
          <p:nvSpPr>
            <p:cNvPr id="23" name="Right Arrow 22"/>
            <p:cNvSpPr/>
            <p:nvPr/>
          </p:nvSpPr>
          <p:spPr>
            <a:xfrm>
              <a:off x="4440768" y="3966760"/>
              <a:ext cx="1127391" cy="228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440768" y="4704186"/>
              <a:ext cx="1127391" cy="228303"/>
            </a:xfrm>
            <a:prstGeom prst="rightArrow">
              <a:avLst/>
            </a:prstGeom>
            <a:solidFill>
              <a:srgbClr val="008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0768" y="5413074"/>
              <a:ext cx="1127391" cy="228303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57504"/>
              </p:ext>
            </p:extLst>
          </p:nvPr>
        </p:nvGraphicFramePr>
        <p:xfrm>
          <a:off x="5732406" y="3352800"/>
          <a:ext cx="865135" cy="216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3" name="Equation" r:id="rId9" imgW="482600" imgH="1206500" progId="Equation.3">
                  <p:embed/>
                </p:oleObj>
              </mc:Choice>
              <mc:Fallback>
                <p:oleObj name="Equation" r:id="rId9" imgW="4826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2406" y="3352800"/>
                        <a:ext cx="865135" cy="216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89751" y="5638800"/>
            <a:ext cx="57077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335410"/>
              </p:ext>
            </p:extLst>
          </p:nvPr>
        </p:nvGraphicFramePr>
        <p:xfrm>
          <a:off x="889751" y="5715000"/>
          <a:ext cx="5275223" cy="65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4" name="Equation" r:id="rId11" imgW="3162300" imgH="393700" progId="Equation.3">
                  <p:embed/>
                </p:oleObj>
              </mc:Choice>
              <mc:Fallback>
                <p:oleObj name="Equation" r:id="rId11" imgW="316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751" y="5715000"/>
                        <a:ext cx="5275223" cy="65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707775" y="3351986"/>
            <a:ext cx="945498" cy="2210614"/>
            <a:chOff x="5707775" y="3702785"/>
            <a:chExt cx="945498" cy="2210614"/>
          </a:xfrm>
          <a:solidFill>
            <a:schemeClr val="bg2">
              <a:lumMod val="65000"/>
              <a:lumOff val="35000"/>
              <a:alpha val="67000"/>
            </a:schemeClr>
          </a:solidFill>
        </p:grpSpPr>
        <p:sp>
          <p:nvSpPr>
            <p:cNvPr id="33" name="Multiply 32"/>
            <p:cNvSpPr/>
            <p:nvPr/>
          </p:nvSpPr>
          <p:spPr>
            <a:xfrm>
              <a:off x="5707775" y="3702785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5732406" y="4340923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738873" y="4998999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982535"/>
              </p:ext>
            </p:extLst>
          </p:nvPr>
        </p:nvGraphicFramePr>
        <p:xfrm>
          <a:off x="6837778" y="3429000"/>
          <a:ext cx="468860" cy="53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5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7778" y="3429000"/>
                        <a:ext cx="468860" cy="53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54585"/>
              </p:ext>
            </p:extLst>
          </p:nvPr>
        </p:nvGraphicFramePr>
        <p:xfrm>
          <a:off x="6804025" y="4114800"/>
          <a:ext cx="538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6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4025" y="4114800"/>
                        <a:ext cx="5381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65762"/>
              </p:ext>
            </p:extLst>
          </p:nvPr>
        </p:nvGraphicFramePr>
        <p:xfrm>
          <a:off x="6821488" y="4800600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7" name="Equation" r:id="rId17" imgW="190500" imgH="215900" progId="Equation.3">
                  <p:embed/>
                </p:oleObj>
              </mc:Choice>
              <mc:Fallback>
                <p:oleObj name="Equation" r:id="rId1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21488" y="4800600"/>
                        <a:ext cx="50323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49225"/>
              </p:ext>
            </p:extLst>
          </p:nvPr>
        </p:nvGraphicFramePr>
        <p:xfrm>
          <a:off x="114166" y="5724139"/>
          <a:ext cx="8890694" cy="67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8" name="Equation" r:id="rId19" imgW="5664200" imgH="431800" progId="Equation.3">
                  <p:embed/>
                </p:oleObj>
              </mc:Choice>
              <mc:Fallback>
                <p:oleObj name="Equation" r:id="rId19" imgW="566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166" y="5724139"/>
                        <a:ext cx="8890694" cy="676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7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Smoothness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Weights are calculated based on smoothness indicators of corresponding explicit stencils (same as WENO5 scheme)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57200" y="2611215"/>
            <a:ext cx="8181208" cy="1369813"/>
            <a:chOff x="102977" y="2739635"/>
            <a:chExt cx="8181208" cy="1369813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57200" y="3296121"/>
              <a:ext cx="7577247" cy="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Multiply 5"/>
            <p:cNvSpPr/>
            <p:nvPr/>
          </p:nvSpPr>
          <p:spPr>
            <a:xfrm>
              <a:off x="1612865" y="302501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y 6"/>
            <p:cNvSpPr/>
            <p:nvPr/>
          </p:nvSpPr>
          <p:spPr>
            <a:xfrm>
              <a:off x="3078181" y="302501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4562337" y="302501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6046498" y="302501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30297" y="3151204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41558" y="315120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28855" y="315120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2977" y="3025011"/>
              <a:ext cx="3593154" cy="556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8374" y="2882324"/>
              <a:ext cx="3863271" cy="827598"/>
            </a:xfrm>
            <a:prstGeom prst="rect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78180" y="2739635"/>
              <a:ext cx="3714709" cy="1112976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 flipH="1">
              <a:off x="3975480" y="3538691"/>
              <a:ext cx="259431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Up Arrow 16"/>
            <p:cNvSpPr/>
            <p:nvPr/>
          </p:nvSpPr>
          <p:spPr>
            <a:xfrm flipH="1">
              <a:off x="3220474" y="3538691"/>
              <a:ext cx="248119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07461" y="3039282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y 21"/>
            <p:cNvSpPr/>
            <p:nvPr/>
          </p:nvSpPr>
          <p:spPr>
            <a:xfrm>
              <a:off x="7784708" y="302501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60476" y="315120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000280" y="3158685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38656"/>
              </p:ext>
            </p:extLst>
          </p:nvPr>
        </p:nvGraphicFramePr>
        <p:xfrm>
          <a:off x="4262568" y="3981028"/>
          <a:ext cx="653992" cy="4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5" name="Equation" r:id="rId3" imgW="317500" imgH="228600" progId="Equation.3">
                  <p:embed/>
                </p:oleObj>
              </mc:Choice>
              <mc:Fallback>
                <p:oleObj name="Equation" r:id="rId3" imgW="317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2568" y="3981028"/>
                        <a:ext cx="653992" cy="47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45038"/>
              </p:ext>
            </p:extLst>
          </p:nvPr>
        </p:nvGraphicFramePr>
        <p:xfrm>
          <a:off x="3574697" y="3981247"/>
          <a:ext cx="312997" cy="4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6" name="Equation" r:id="rId5" imgW="152400" imgH="228600" progId="Equation.3">
                  <p:embed/>
                </p:oleObj>
              </mc:Choice>
              <mc:Fallback>
                <p:oleObj name="Equation" r:id="rId5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4697" y="3981247"/>
                        <a:ext cx="312997" cy="4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97364"/>
              </p:ext>
            </p:extLst>
          </p:nvPr>
        </p:nvGraphicFramePr>
        <p:xfrm>
          <a:off x="1061161" y="4737280"/>
          <a:ext cx="2520847" cy="151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7" name="Equation" r:id="rId7" imgW="1206500" imgH="723900" progId="Equation.3">
                  <p:embed/>
                </p:oleObj>
              </mc:Choice>
              <mc:Fallback>
                <p:oleObj name="Equation" r:id="rId7" imgW="12065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161" y="4737280"/>
                        <a:ext cx="2520847" cy="151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>
          <a:xfrm>
            <a:off x="561684" y="4872835"/>
            <a:ext cx="269638" cy="271111"/>
          </a:xfrm>
          <a:prstGeom prst="rect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1684" y="5370267"/>
            <a:ext cx="269638" cy="271111"/>
          </a:xfrm>
          <a:prstGeom prst="rect">
            <a:avLst/>
          </a:prstGeom>
          <a:solidFill>
            <a:srgbClr val="0080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1684" y="5843360"/>
            <a:ext cx="269638" cy="271111"/>
          </a:xfrm>
          <a:prstGeom prst="rect">
            <a:avLst/>
          </a:prstGeom>
          <a:solidFill>
            <a:srgbClr val="0000FF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/>
          <p:cNvSpPr/>
          <p:nvPr/>
        </p:nvSpPr>
        <p:spPr>
          <a:xfrm>
            <a:off x="3822815" y="4872835"/>
            <a:ext cx="472965" cy="1241636"/>
          </a:xfrm>
          <a:prstGeom prst="rightBrac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35548"/>
              </p:ext>
            </p:extLst>
          </p:nvPr>
        </p:nvGraphicFramePr>
        <p:xfrm>
          <a:off x="4481224" y="5077754"/>
          <a:ext cx="39862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8" name="Equation" r:id="rId9" imgW="2082800" imgH="558800" progId="Equation.3">
                  <p:embed/>
                </p:oleObj>
              </mc:Choice>
              <mc:Fallback>
                <p:oleObj name="Equation" r:id="rId9" imgW="20828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1224" y="5077754"/>
                        <a:ext cx="3986213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48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772400" cy="914400"/>
          </a:xfrm>
        </p:spPr>
        <p:txBody>
          <a:bodyPr/>
          <a:lstStyle/>
          <a:p>
            <a:pPr algn="l"/>
            <a:r>
              <a:rPr lang="en-US" dirty="0" smtClean="0"/>
              <a:t>Linear Advection Equation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4062" y="1197199"/>
            <a:ext cx="3921356" cy="5279801"/>
            <a:chOff x="214063" y="1417638"/>
            <a:chExt cx="3921356" cy="5279801"/>
          </a:xfrm>
        </p:grpSpPr>
        <p:pic>
          <p:nvPicPr>
            <p:cNvPr id="4" name="Picture 3" descr="linadv_smooth_sol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17638"/>
              <a:ext cx="3678218" cy="2574752"/>
            </a:xfrm>
            <a:prstGeom prst="rect">
              <a:avLst/>
            </a:prstGeom>
          </p:spPr>
        </p:pic>
        <p:pic>
          <p:nvPicPr>
            <p:cNvPr id="5" name="Picture 4" descr="linadv_smooth_er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063" y="3952490"/>
              <a:ext cx="3921356" cy="274494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135417" y="1221640"/>
            <a:ext cx="4538107" cy="4188560"/>
            <a:chOff x="4266962" y="1410902"/>
            <a:chExt cx="4538107" cy="4188560"/>
          </a:xfrm>
        </p:grpSpPr>
        <p:pic>
          <p:nvPicPr>
            <p:cNvPr id="6" name="Picture 5" descr="linadv_disc_sol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832" y="1410902"/>
              <a:ext cx="4070277" cy="2581488"/>
            </a:xfrm>
            <a:prstGeom prst="rect">
              <a:avLst/>
            </a:prstGeom>
          </p:spPr>
        </p:pic>
        <p:pic>
          <p:nvPicPr>
            <p:cNvPr id="7" name="Picture 6" descr="linadv_disc_zoom1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0" t="970" r="3003" b="3922"/>
            <a:stretch/>
          </p:blipFill>
          <p:spPr>
            <a:xfrm>
              <a:off x="4266962" y="3992390"/>
              <a:ext cx="2104379" cy="1607072"/>
            </a:xfrm>
            <a:prstGeom prst="rect">
              <a:avLst/>
            </a:prstGeom>
          </p:spPr>
        </p:pic>
        <p:pic>
          <p:nvPicPr>
            <p:cNvPr id="8" name="Picture 7" descr="linadv_disc_zoom2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56" t="3832" r="3463" b="6109"/>
            <a:stretch/>
          </p:blipFill>
          <p:spPr>
            <a:xfrm>
              <a:off x="6618745" y="3988974"/>
              <a:ext cx="2186324" cy="161048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574340" y="5579148"/>
            <a:ext cx="3960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order convergence with lower absolute error than WENO5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 dirty="0" smtClean="0"/>
              <a:t>Less smearing and clipping than WENO5</a:t>
            </a:r>
            <a:endParaRPr lang="en-US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5344"/>
              </p:ext>
            </p:extLst>
          </p:nvPr>
        </p:nvGraphicFramePr>
        <p:xfrm>
          <a:off x="7077074" y="380999"/>
          <a:ext cx="1000126" cy="38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2" name="Equation" r:id="rId8" imgW="533400" imgH="203200" progId="Equation.3">
                  <p:embed/>
                </p:oleObj>
              </mc:Choice>
              <mc:Fallback>
                <p:oleObj name="Equation" r:id="rId8" imgW="533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77074" y="380999"/>
                        <a:ext cx="1000126" cy="381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84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5867400" cy="762000"/>
          </a:xfrm>
        </p:spPr>
        <p:txBody>
          <a:bodyPr/>
          <a:lstStyle/>
          <a:p>
            <a:pPr algn="l"/>
            <a:r>
              <a:rPr lang="en-US" dirty="0" smtClean="0"/>
              <a:t>Inviscid Burgers Equation</a:t>
            </a:r>
            <a:endParaRPr lang="en-US" dirty="0"/>
          </a:p>
        </p:txBody>
      </p:sp>
      <p:pic>
        <p:nvPicPr>
          <p:cNvPr id="4" name="Picture 3" descr="burger_smooth_sol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589"/>
            <a:ext cx="3730304" cy="2611213"/>
          </a:xfrm>
          <a:prstGeom prst="rect">
            <a:avLst/>
          </a:prstGeom>
        </p:spPr>
      </p:pic>
      <p:pic>
        <p:nvPicPr>
          <p:cNvPr id="5" name="Picture 4" descr="burger_smooth_er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9802"/>
            <a:ext cx="3730304" cy="2611213"/>
          </a:xfrm>
          <a:prstGeom prst="rect">
            <a:avLst/>
          </a:prstGeom>
        </p:spPr>
      </p:pic>
      <p:pic>
        <p:nvPicPr>
          <p:cNvPr id="6" name="Picture 5" descr="burger_shock_sol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15" y="1198589"/>
            <a:ext cx="3904026" cy="27328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3400" y="4313872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800" b="1" dirty="0" smtClean="0"/>
              <a:t>Initial sinusoidal solution turns into a shock wave (non-linear flux)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b="1" dirty="0" smtClean="0"/>
              <a:t>5</a:t>
            </a:r>
            <a:r>
              <a:rPr lang="en-US" sz="1800" b="1" baseline="30000" dirty="0" smtClean="0"/>
              <a:t>th</a:t>
            </a:r>
            <a:r>
              <a:rPr lang="en-US" sz="1800" b="1" dirty="0" smtClean="0"/>
              <a:t> order convergence (before shock formation) with lower absolute error than WENO5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95885"/>
              </p:ext>
            </p:extLst>
          </p:nvPr>
        </p:nvGraphicFramePr>
        <p:xfrm>
          <a:off x="6934200" y="149077"/>
          <a:ext cx="1170088" cy="76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6" name="Equation" r:id="rId6" imgW="622300" imgH="406400" progId="Equation.3">
                  <p:embed/>
                </p:oleObj>
              </mc:Choice>
              <mc:Fallback>
                <p:oleObj name="Equation" r:id="rId6" imgW="622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4200" y="149077"/>
                        <a:ext cx="1170088" cy="76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11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iaa_chicago_06_2010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rc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aiaa_chicago_06_2010</Template>
  <TotalTime>3090</TotalTime>
  <Words>996</Words>
  <Application>Microsoft Macintosh PowerPoint</Application>
  <PresentationFormat>On-screen Show (4:3)</PresentationFormat>
  <Paragraphs>145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aiaa_chicago_06_2010</vt:lpstr>
      <vt:lpstr>agrc</vt:lpstr>
      <vt:lpstr>Image</vt:lpstr>
      <vt:lpstr>Equation</vt:lpstr>
      <vt:lpstr>Application of Weighted Essentially Non-Oscillatory Limiting to Compact Interpolation Schemes</vt:lpstr>
      <vt:lpstr>Motivation and Objectives</vt:lpstr>
      <vt:lpstr>Introduction</vt:lpstr>
      <vt:lpstr>Compact Schemes</vt:lpstr>
      <vt:lpstr>Compact-Reconstruction WENO Schemes</vt:lpstr>
      <vt:lpstr>Example: CRWENO5</vt:lpstr>
      <vt:lpstr>Smoothness Indicators</vt:lpstr>
      <vt:lpstr>Linear Advection Equation</vt:lpstr>
      <vt:lpstr>Inviscid Burgers Equation</vt:lpstr>
      <vt:lpstr>Extension to the Euler Equations</vt:lpstr>
      <vt:lpstr>Characteristic-based Reconstruction</vt:lpstr>
      <vt:lpstr>CRWENO5 for 1D Euler Equations</vt:lpstr>
      <vt:lpstr>Entropy Wave</vt:lpstr>
      <vt:lpstr>1D Riemann Problems</vt:lpstr>
      <vt:lpstr>Sod’s Shock Tube</vt:lpstr>
      <vt:lpstr>Lax’s Shock Tube</vt:lpstr>
      <vt:lpstr>Shock-Entropy Interaction</vt:lpstr>
      <vt:lpstr>Isentropic Vortex Convection  (Euler 2D)</vt:lpstr>
      <vt:lpstr>Conclusions and Future Work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Vortex Ring Interactions with Solid Wall</dc:title>
  <dc:creator>ghosh</dc:creator>
  <cp:lastModifiedBy>Debojyoti Ghosh</cp:lastModifiedBy>
  <cp:revision>265</cp:revision>
  <dcterms:created xsi:type="dcterms:W3CDTF">2010-12-20T07:02:42Z</dcterms:created>
  <dcterms:modified xsi:type="dcterms:W3CDTF">2011-11-04T04:16:06Z</dcterms:modified>
</cp:coreProperties>
</file>