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sldIdLst>
    <p:sldId id="256" r:id="rId2"/>
    <p:sldId id="271" r:id="rId3"/>
    <p:sldId id="258" r:id="rId4"/>
    <p:sldId id="272" r:id="rId5"/>
    <p:sldId id="265" r:id="rId6"/>
    <p:sldId id="270" r:id="rId7"/>
    <p:sldId id="269" r:id="rId8"/>
    <p:sldId id="268" r:id="rId9"/>
    <p:sldId id="259" r:id="rId10"/>
    <p:sldId id="261" r:id="rId11"/>
    <p:sldId id="260" r:id="rId12"/>
    <p:sldId id="262" r:id="rId13"/>
    <p:sldId id="263" r:id="rId14"/>
    <p:sldId id="264" r:id="rId15"/>
  </p:sldIdLst>
  <p:sldSz cx="9144000" cy="6858000" type="screen4x3"/>
  <p:notesSz cx="6858000" cy="93122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5.emf"/><Relationship Id="rId10" Type="http://schemas.openxmlformats.org/officeDocument/2006/relationships/image" Target="../media/image26.emf"/><Relationship Id="rId1" Type="http://schemas.openxmlformats.org/officeDocument/2006/relationships/image" Target="../media/image22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1" Type="http://schemas.openxmlformats.org/officeDocument/2006/relationships/image" Target="../media/image32.emf"/><Relationship Id="rId2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8D16E-871C-1A47-8398-59FC4E7FDE02}" type="datetimeFigureOut">
              <a:rPr lang="en-US" smtClean="0"/>
              <a:t>12/20/11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2775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55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55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9047-8FB2-764A-9C18-909483A1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graphic</a:t>
            </a:r>
            <a:r>
              <a:rPr lang="en-US" baseline="0" dirty="0" smtClean="0"/>
              <a:t> – maybe of </a:t>
            </a:r>
            <a:r>
              <a:rPr lang="en-US" baseline="0" dirty="0" err="1" smtClean="0"/>
              <a:t>riemann</a:t>
            </a:r>
            <a:r>
              <a:rPr lang="en-US" baseline="0" dirty="0" smtClean="0"/>
              <a:t> 2D or shock vortex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1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9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047-8FB2-764A-9C18-909483A114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6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2875"/>
            <a:ext cx="195262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2875"/>
            <a:ext cx="57054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0025" y="6554788"/>
            <a:ext cx="8769350" cy="74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0500" y="1066800"/>
          <a:ext cx="87630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Image" r:id="rId19" imgW="10674197" imgH="253789" progId="">
                  <p:embed/>
                </p:oleObj>
              </mc:Choice>
              <mc:Fallback>
                <p:oleObj name="Image" r:id="rId19" imgW="10674197" imgH="25378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066800"/>
                        <a:ext cx="87630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47725" y="142875"/>
            <a:ext cx="7419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2550"/>
            <a:ext cx="78105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ColorLogoFormal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73038" y="36513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8305800" y="6553200"/>
            <a:ext cx="7620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A6EAAC5-0DC9-4C78-A5E6-0A7123277457}" type="slidenum">
              <a:rPr lang="en-US" b="1"/>
              <a:pPr>
                <a:spcBef>
                  <a:spcPct val="50000"/>
                </a:spcBef>
                <a:defRPr/>
              </a:pPr>
              <a:t>‹#›</a:t>
            </a:fld>
            <a:endParaRPr lang="en-US" b="1"/>
          </a:p>
        </p:txBody>
      </p:sp>
      <p:pic>
        <p:nvPicPr>
          <p:cNvPr id="1033" name="Picture 10" descr="ColorLogoAGR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135938" y="71438"/>
            <a:ext cx="858837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0.emf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20" Type="http://schemas.openxmlformats.org/officeDocument/2006/relationships/image" Target="../media/image21.emf"/><Relationship Id="rId10" Type="http://schemas.openxmlformats.org/officeDocument/2006/relationships/image" Target="../media/image16.emf"/><Relationship Id="rId11" Type="http://schemas.openxmlformats.org/officeDocument/2006/relationships/oleObject" Target="../embeddings/oleObject11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12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13.bin"/><Relationship Id="rId16" Type="http://schemas.openxmlformats.org/officeDocument/2006/relationships/image" Target="../media/image19.emf"/><Relationship Id="rId17" Type="http://schemas.openxmlformats.org/officeDocument/2006/relationships/oleObject" Target="../embeddings/oleObject14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20" Type="http://schemas.openxmlformats.org/officeDocument/2006/relationships/image" Target="../media/image25.emf"/><Relationship Id="rId21" Type="http://schemas.openxmlformats.org/officeDocument/2006/relationships/oleObject" Target="../embeddings/oleObject25.bin"/><Relationship Id="rId22" Type="http://schemas.openxmlformats.org/officeDocument/2006/relationships/image" Target="../media/image26.emf"/><Relationship Id="rId10" Type="http://schemas.openxmlformats.org/officeDocument/2006/relationships/image" Target="../media/image23.emf"/><Relationship Id="rId11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13" Type="http://schemas.openxmlformats.org/officeDocument/2006/relationships/oleObject" Target="../embeddings/oleObject21.bin"/><Relationship Id="rId14" Type="http://schemas.openxmlformats.org/officeDocument/2006/relationships/image" Target="../media/image18.emf"/><Relationship Id="rId15" Type="http://schemas.openxmlformats.org/officeDocument/2006/relationships/oleObject" Target="../embeddings/oleObject22.bin"/><Relationship Id="rId16" Type="http://schemas.openxmlformats.org/officeDocument/2006/relationships/image" Target="../media/image19.emf"/><Relationship Id="rId17" Type="http://schemas.openxmlformats.org/officeDocument/2006/relationships/oleObject" Target="../embeddings/oleObject23.bin"/><Relationship Id="rId18" Type="http://schemas.openxmlformats.org/officeDocument/2006/relationships/image" Target="../media/image20.emf"/><Relationship Id="rId19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oleObject" Target="../embeddings/oleObject30.bin"/><Relationship Id="rId13" Type="http://schemas.openxmlformats.org/officeDocument/2006/relationships/image" Target="../media/image3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32.emf"/><Relationship Id="rId6" Type="http://schemas.openxmlformats.org/officeDocument/2006/relationships/oleObject" Target="../embeddings/oleObject27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28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849" y="1"/>
            <a:ext cx="7772400" cy="106680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charset="0"/>
              </a:rPr>
              <a:t>Alfred Gessow Rotorcraft Center </a:t>
            </a:r>
            <a:br>
              <a:rPr lang="en-US" sz="1800" dirty="0">
                <a:solidFill>
                  <a:srgbClr val="FF0000"/>
                </a:solidFill>
                <a:latin typeface="Arial" charset="0"/>
              </a:rPr>
            </a:br>
            <a:r>
              <a:rPr lang="en-US" sz="1800" dirty="0">
                <a:solidFill>
                  <a:srgbClr val="FF0000"/>
                </a:solidFill>
                <a:latin typeface="Arial" charset="0"/>
              </a:rPr>
              <a:t>Aerospace Engineering Department   </a:t>
            </a:r>
            <a:br>
              <a:rPr lang="en-US" sz="1800" dirty="0">
                <a:solidFill>
                  <a:srgbClr val="FF0000"/>
                </a:solidFill>
                <a:latin typeface="Arial" charset="0"/>
              </a:rPr>
            </a:br>
            <a:r>
              <a:rPr lang="en-US" sz="1800" dirty="0">
                <a:solidFill>
                  <a:srgbClr val="FF0000"/>
                </a:solidFill>
                <a:latin typeface="Arial" charset="0"/>
              </a:rPr>
              <a:t>University of Maryland, College 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Park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849" y="1553032"/>
            <a:ext cx="7772399" cy="1752600"/>
          </a:xfrm>
        </p:spPr>
        <p:txBody>
          <a:bodyPr/>
          <a:lstStyle/>
          <a:p>
            <a:r>
              <a:rPr lang="en-US" sz="4000" dirty="0">
                <a:latin typeface="Calibri"/>
                <a:cs typeface="Calibri"/>
              </a:rPr>
              <a:t>High Order Compact Reconstruction Scheme with Weighted Essentially Non-Oscillatory Limiting </a:t>
            </a: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823849" y="3883946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bg2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 b="1">
                <a:solidFill>
                  <a:schemeClr val="bg2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 b="1">
                <a:solidFill>
                  <a:schemeClr val="bg2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 b="1">
                <a:solidFill>
                  <a:schemeClr val="bg2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 b="1">
                <a:solidFill>
                  <a:schemeClr val="bg2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 b="1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 smtClean="0"/>
              <a:t>Debojyoti Ghosh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Graduate Research Assistant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00229" y="5267524"/>
            <a:ext cx="5098437" cy="83099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 smtClean="0"/>
              <a:t>Joint Mathematics Meetings</a:t>
            </a:r>
            <a:endParaRPr lang="en-US" sz="1600" b="1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 smtClean="0"/>
              <a:t>4 – 7 January, </a:t>
            </a:r>
            <a:r>
              <a:rPr lang="en-US" sz="1600" b="1" dirty="0" smtClean="0"/>
              <a:t>2012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 smtClean="0"/>
              <a:t>Hynes </a:t>
            </a:r>
            <a:r>
              <a:rPr lang="en-US" sz="1600" b="1" dirty="0" smtClean="0"/>
              <a:t>Convention Center, Boston, MA</a:t>
            </a:r>
            <a:endParaRPr lang="en-US" sz="1600" b="1" dirty="0" smtClean="0">
              <a:solidFill>
                <a:srgbClr val="4C4C4C"/>
              </a:solidFill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3221477" y="3887914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James </a:t>
            </a:r>
            <a:r>
              <a:rPr lang="en-US" sz="1800" b="1" dirty="0" smtClean="0">
                <a:latin typeface="Arial" charset="0"/>
              </a:rPr>
              <a:t>D. Baeder</a:t>
            </a:r>
            <a:endParaRPr lang="en-US" sz="1800" b="1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800" dirty="0">
                <a:latin typeface="Arial" charset="0"/>
              </a:rPr>
              <a:t>Associate Professor</a:t>
            </a:r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66" y="3883946"/>
            <a:ext cx="3131211" cy="251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48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40" y="142875"/>
            <a:ext cx="7419975" cy="923925"/>
          </a:xfrm>
        </p:spPr>
        <p:txBody>
          <a:bodyPr/>
          <a:lstStyle/>
          <a:p>
            <a:r>
              <a:rPr lang="en-US" sz="3200" dirty="0" smtClean="0"/>
              <a:t>Shock Entropy Wave Interaction (1D)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72" y="3503145"/>
            <a:ext cx="3655931" cy="25591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7997" y="6062297"/>
            <a:ext cx="422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Effect of number of </a:t>
            </a:r>
            <a:r>
              <a:rPr lang="en-US" sz="1600" b="1" dirty="0" smtClean="0">
                <a:solidFill>
                  <a:srgbClr val="0000FF"/>
                </a:solidFill>
              </a:rPr>
              <a:t>mappings (CRWENO)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7997" y="1311545"/>
            <a:ext cx="42294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Interaction of a shock wave with a density wave resulting in </a:t>
            </a:r>
            <a:r>
              <a:rPr lang="en-US" sz="1600" b="1" dirty="0" smtClean="0">
                <a:solidFill>
                  <a:srgbClr val="0000FF"/>
                </a:solidFill>
              </a:rPr>
              <a:t>high-frequency waves</a:t>
            </a:r>
            <a:r>
              <a:rPr lang="en-US" sz="1600" b="1" dirty="0" smtClean="0"/>
              <a:t> and </a:t>
            </a:r>
            <a:r>
              <a:rPr lang="en-US" sz="1600" b="1" dirty="0" smtClean="0">
                <a:solidFill>
                  <a:srgbClr val="0000FF"/>
                </a:solidFill>
              </a:rPr>
              <a:t>discontinuities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CRWENO schemes show better resolution of high-resolution waves than WENO5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Mapping the WENO weights twice improves resolution </a:t>
            </a:r>
            <a:r>
              <a:rPr lang="en-US" sz="1600" b="1" i="1" dirty="0" smtClean="0"/>
              <a:t>w/o oscillations</a:t>
            </a:r>
            <a:endParaRPr lang="en-US" sz="1600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6770" y="1176668"/>
            <a:ext cx="4421227" cy="5383858"/>
            <a:chOff x="106770" y="1176668"/>
            <a:chExt cx="4421227" cy="5383858"/>
          </a:xfrm>
        </p:grpSpPr>
        <p:grpSp>
          <p:nvGrpSpPr>
            <p:cNvPr id="14" name="Group 13"/>
            <p:cNvGrpSpPr/>
            <p:nvPr/>
          </p:nvGrpSpPr>
          <p:grpSpPr>
            <a:xfrm>
              <a:off x="106770" y="1176668"/>
              <a:ext cx="4421227" cy="5383858"/>
              <a:chOff x="106770" y="1176668"/>
              <a:chExt cx="4421227" cy="538385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6770" y="1176668"/>
                <a:ext cx="4421227" cy="5383858"/>
                <a:chOff x="-64783" y="1156243"/>
                <a:chExt cx="4183587" cy="540471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4783" y="1156243"/>
                  <a:ext cx="4183587" cy="278320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64783" y="3777754"/>
                  <a:ext cx="4183587" cy="2783204"/>
                </a:xfrm>
                <a:prstGeom prst="rect">
                  <a:avLst/>
                </a:prstGeom>
              </p:spPr>
            </p:pic>
          </p:grpSp>
          <p:sp>
            <p:nvSpPr>
              <p:cNvPr id="13" name="TextBox 12"/>
              <p:cNvSpPr txBox="1"/>
              <p:nvPr/>
            </p:nvSpPr>
            <p:spPr>
              <a:xfrm>
                <a:off x="907073" y="4103286"/>
                <a:ext cx="1311768" cy="523220"/>
              </a:xfrm>
              <a:prstGeom prst="rect">
                <a:avLst/>
              </a:prstGeom>
              <a:solidFill>
                <a:schemeClr val="tx1">
                  <a:alpha val="62000"/>
                </a:schemeClr>
              </a:solidFill>
              <a:ln w="127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00FF"/>
                    </a:solidFill>
                  </a:rPr>
                  <a:t>6 points per wavelength</a:t>
                </a:r>
                <a:endParaRPr lang="en-US" b="1" i="1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18841" y="1311545"/>
              <a:ext cx="1297813" cy="2637583"/>
              <a:chOff x="2218841" y="1317042"/>
              <a:chExt cx="1297813" cy="2522510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2218841" y="1317042"/>
                <a:ext cx="1297813" cy="1013736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2860771" y="2330778"/>
                <a:ext cx="0" cy="150877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52213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Isentropic Vortex Convection (2D)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04436" y="1283049"/>
            <a:ext cx="3656067" cy="5135104"/>
            <a:chOff x="5303520" y="1581984"/>
            <a:chExt cx="3357155" cy="466123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520" y="1581984"/>
              <a:ext cx="3357155" cy="232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520" y="3920143"/>
              <a:ext cx="3357154" cy="232308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97861" y="1280110"/>
            <a:ext cx="46388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Solution after travelling 1000 core radii</a:t>
            </a:r>
          </a:p>
          <a:p>
            <a:pPr algn="just"/>
            <a:r>
              <a:rPr lang="en-US" sz="1600" b="1" dirty="0" smtClean="0">
                <a:solidFill>
                  <a:srgbClr val="000000"/>
                </a:solidFill>
              </a:rPr>
              <a:t>Compact schemes show better shape and strength preservation for long term convection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97860" y="2398804"/>
            <a:ext cx="4880670" cy="4034181"/>
            <a:chOff x="724115" y="1993865"/>
            <a:chExt cx="4612166" cy="4208814"/>
          </a:xfrm>
        </p:grpSpPr>
        <p:grpSp>
          <p:nvGrpSpPr>
            <p:cNvPr id="12" name="Group 11"/>
            <p:cNvGrpSpPr/>
            <p:nvPr/>
          </p:nvGrpSpPr>
          <p:grpSpPr>
            <a:xfrm>
              <a:off x="724115" y="1993865"/>
              <a:ext cx="3624419" cy="4208814"/>
              <a:chOff x="219455" y="1404151"/>
              <a:chExt cx="3228675" cy="368520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455" y="1440349"/>
                <a:ext cx="1504158" cy="1440694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3613" y="1404151"/>
                <a:ext cx="1559412" cy="151309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662634" y="2930771"/>
                <a:ext cx="966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Initial</a:t>
                </a:r>
                <a:endParaRPr lang="en-US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95520" y="2930771"/>
                <a:ext cx="9663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WENO5</a:t>
                </a:r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455" y="3266152"/>
                <a:ext cx="1504158" cy="145491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0034" y="3239609"/>
                <a:ext cx="1559413" cy="150424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538390" y="4780056"/>
                <a:ext cx="12286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CRWENO5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19422" y="4781578"/>
                <a:ext cx="15287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CRWENO5-LD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2753" y="2523042"/>
              <a:ext cx="1133528" cy="3605028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3879012" y="2248650"/>
            <a:ext cx="1218446" cy="523220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FF"/>
                </a:solidFill>
              </a:rPr>
              <a:t>12 points across core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Double Mach Reflection Problem</a:t>
            </a:r>
            <a:endParaRPr lang="en-US" sz="3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4004" y="2431169"/>
            <a:ext cx="6977208" cy="3974694"/>
            <a:chOff x="167754" y="2168866"/>
            <a:chExt cx="4513717" cy="2962331"/>
          </a:xfrm>
        </p:grpSpPr>
        <p:grpSp>
          <p:nvGrpSpPr>
            <p:cNvPr id="10" name="Group 9"/>
            <p:cNvGrpSpPr/>
            <p:nvPr/>
          </p:nvGrpSpPr>
          <p:grpSpPr>
            <a:xfrm>
              <a:off x="1496554" y="2485861"/>
              <a:ext cx="3100467" cy="2645336"/>
              <a:chOff x="308481" y="1358805"/>
              <a:chExt cx="5620080" cy="4173355"/>
            </a:xfrm>
          </p:grpSpPr>
          <p:pic>
            <p:nvPicPr>
              <p:cNvPr id="4" name="Picture 3" descr="doublemach_rho_WENO5_480x120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771" y="1358805"/>
                <a:ext cx="3747972" cy="1391118"/>
              </a:xfrm>
              <a:prstGeom prst="rect">
                <a:avLst/>
              </a:prstGeom>
            </p:spPr>
          </p:pic>
          <p:pic>
            <p:nvPicPr>
              <p:cNvPr id="5" name="Picture 4" descr="doublemach_rho_CRWENO5_480x120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267" y="2749923"/>
                <a:ext cx="3736476" cy="1385370"/>
              </a:xfrm>
              <a:prstGeom prst="rect">
                <a:avLst/>
              </a:prstGeom>
            </p:spPr>
          </p:pic>
          <p:pic>
            <p:nvPicPr>
              <p:cNvPr id="6" name="Picture 5" descr="doublemach_rho_CRWENO5-LD_480x120.png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08481" y="4135293"/>
                <a:ext cx="3759469" cy="1396867"/>
              </a:xfrm>
              <a:prstGeom prst="rect">
                <a:avLst/>
              </a:prstGeom>
            </p:spPr>
          </p:pic>
          <p:pic>
            <p:nvPicPr>
              <p:cNvPr id="7" name="Picture 6" descr="doublemach_e_WENO5_480x120.png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56"/>
              <a:stretch/>
            </p:blipFill>
            <p:spPr>
              <a:xfrm>
                <a:off x="4067950" y="1358805"/>
                <a:ext cx="1860611" cy="1421555"/>
              </a:xfrm>
              <a:prstGeom prst="rect">
                <a:avLst/>
              </a:prstGeom>
            </p:spPr>
          </p:pic>
          <p:pic>
            <p:nvPicPr>
              <p:cNvPr id="8" name="Picture 7" descr="doublemach_e_CRWENO5-LD_480x120.png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94"/>
              <a:stretch/>
            </p:blipFill>
            <p:spPr>
              <a:xfrm>
                <a:off x="4074743" y="2749923"/>
                <a:ext cx="1803549" cy="1385370"/>
              </a:xfrm>
              <a:prstGeom prst="rect">
                <a:avLst/>
              </a:prstGeom>
            </p:spPr>
          </p:pic>
          <p:pic>
            <p:nvPicPr>
              <p:cNvPr id="9" name="Picture 8" descr="doublemach_e_CRWENO5_480x120.png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37"/>
              <a:stretch/>
            </p:blipFill>
            <p:spPr>
              <a:xfrm>
                <a:off x="4074743" y="4135293"/>
                <a:ext cx="1853818" cy="1396867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342900" y="2887424"/>
              <a:ext cx="1107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WENO5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" y="3659057"/>
              <a:ext cx="1107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CRWENO5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754" y="4515550"/>
              <a:ext cx="1450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CRWENO5-LD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90088" y="2168866"/>
              <a:ext cx="1107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Density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4313" y="2178084"/>
              <a:ext cx="1107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Entropy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4572" y="1309843"/>
            <a:ext cx="7563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800" b="1" dirty="0" smtClean="0"/>
              <a:t>Double Mach Reflection of a Mach 10 shock on a 480 X 120 grid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CRWENO schemes validation for 2D problem with strong discontinuities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Better capturing of the contact discontinuity roll-up</a:t>
            </a:r>
            <a:endParaRPr lang="en-US" sz="16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321212" y="2844127"/>
            <a:ext cx="1467526" cy="1580890"/>
            <a:chOff x="7321212" y="2844127"/>
            <a:chExt cx="1467526" cy="1580890"/>
          </a:xfrm>
        </p:grpSpPr>
        <p:pic>
          <p:nvPicPr>
            <p:cNvPr id="3" name="Picture 2" descr="doublemach_720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1212" y="2844127"/>
              <a:ext cx="1453571" cy="1221377"/>
            </a:xfrm>
            <a:prstGeom prst="rect">
              <a:avLst/>
            </a:prstGeom>
            <a:ln w="31750">
              <a:solidFill>
                <a:schemeClr val="bg1"/>
              </a:solidFill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7321212" y="4117240"/>
              <a:ext cx="1467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720 X 180 grid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338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67700" cy="5334000"/>
          </a:xfrm>
        </p:spPr>
        <p:txBody>
          <a:bodyPr/>
          <a:lstStyle/>
          <a:p>
            <a:pPr algn="just"/>
            <a:r>
              <a:rPr lang="en-US" sz="2000" dirty="0" smtClean="0"/>
              <a:t>Benefits of using the Compact-Reconstruction WENO scheme</a:t>
            </a:r>
          </a:p>
          <a:p>
            <a:pPr lvl="1" algn="just"/>
            <a:r>
              <a:rPr lang="en-US" sz="1600" dirty="0" smtClean="0"/>
              <a:t>Smaller stencil for same order of convergence, lower absolute errors</a:t>
            </a:r>
          </a:p>
          <a:p>
            <a:pPr lvl="1" algn="just"/>
            <a:r>
              <a:rPr lang="en-US" sz="1600" dirty="0" smtClean="0"/>
              <a:t>Lower dissipation leads to better resolution of discontinuities and better long-term convection properties</a:t>
            </a:r>
          </a:p>
          <a:p>
            <a:pPr lvl="1" algn="just"/>
            <a:r>
              <a:rPr lang="en-US" sz="1600" dirty="0" smtClean="0"/>
              <a:t>Computational expense at same grid size is marginally more but coarser grids can be used for same error in solution</a:t>
            </a:r>
          </a:p>
          <a:p>
            <a:pPr algn="just"/>
            <a:r>
              <a:rPr lang="en-US" sz="2200" dirty="0" smtClean="0"/>
              <a:t>Characteristic vs. Component-wise reconstruction</a:t>
            </a:r>
          </a:p>
          <a:p>
            <a:pPr lvl="1" algn="just"/>
            <a:r>
              <a:rPr lang="en-US" sz="1600" dirty="0" smtClean="0"/>
              <a:t>Characteristic reconstruction is costlier, even more so for implicit reconstruction schemes (block tri-diagonal solver)</a:t>
            </a:r>
          </a:p>
          <a:p>
            <a:pPr lvl="1" algn="just"/>
            <a:r>
              <a:rPr lang="en-US" sz="1600" dirty="0" smtClean="0"/>
              <a:t>More robust since physically more accurate – non-oscillatory results for sharp discontinuities</a:t>
            </a:r>
          </a:p>
          <a:p>
            <a:pPr lvl="1" algn="just"/>
            <a:r>
              <a:rPr lang="en-US" sz="1600" dirty="0" smtClean="0"/>
              <a:t>Results similar in case of smooth flows</a:t>
            </a:r>
          </a:p>
          <a:p>
            <a:pPr algn="just"/>
            <a:r>
              <a:rPr lang="en-US" sz="2200" dirty="0" smtClean="0"/>
              <a:t>Implementation of CRWENO for multi-dimensions</a:t>
            </a:r>
          </a:p>
          <a:p>
            <a:pPr lvl="1" algn="just"/>
            <a:r>
              <a:rPr lang="en-US" sz="1600" dirty="0" smtClean="0"/>
              <a:t>2D and 3D Navier-Stokes solvers</a:t>
            </a:r>
          </a:p>
          <a:p>
            <a:pPr lvl="1" algn="just"/>
            <a:r>
              <a:rPr lang="en-US" sz="1600" dirty="0" smtClean="0"/>
              <a:t>Application to Direct Numerical Simulation (DNS) of turbulent flows</a:t>
            </a:r>
          </a:p>
          <a:p>
            <a:pPr lvl="1" algn="just"/>
            <a:r>
              <a:rPr lang="en-US" sz="1600" dirty="0" smtClean="0"/>
              <a:t>Application to airfoil cases, including pitching and plunging airfoils</a:t>
            </a:r>
          </a:p>
          <a:p>
            <a:pPr lvl="1" algn="just"/>
            <a:r>
              <a:rPr lang="en-US" sz="1600" dirty="0" smtClean="0"/>
              <a:t>Simulation of flow field in a rotorcraft wake (convection and interaction of wake vortices)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38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71816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20"/>
            <a:ext cx="8229600" cy="500978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Scalar </a:t>
            </a:r>
            <a:r>
              <a:rPr lang="en-US" sz="2000" dirty="0" smtClean="0">
                <a:solidFill>
                  <a:srgbClr val="0000FF"/>
                </a:solidFill>
              </a:rPr>
              <a:t>hyperbolic partial differential equation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0000FF"/>
                </a:solidFill>
              </a:rPr>
              <a:t>Discretization in time </a:t>
            </a:r>
            <a:r>
              <a:rPr lang="en-US" sz="2000" dirty="0" smtClean="0"/>
              <a:t>leads to an ordinary differential equation (solved by Euler explicit or TVD RK3)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>
                <a:solidFill>
                  <a:srgbClr val="0000FF"/>
                </a:solidFill>
              </a:rPr>
              <a:t>Reconstruction</a:t>
            </a:r>
            <a:r>
              <a:rPr lang="en-US" sz="2000" dirty="0" smtClean="0"/>
              <a:t> – interpolation of </a:t>
            </a:r>
            <a:r>
              <a:rPr lang="en-US" sz="2000" i="1" dirty="0" smtClean="0"/>
              <a:t>f </a:t>
            </a:r>
            <a:r>
              <a:rPr lang="en-US" sz="2000" dirty="0" smtClean="0"/>
              <a:t>at the interfaces from the cell centered/averaged values</a:t>
            </a:r>
          </a:p>
          <a:p>
            <a:pPr algn="just"/>
            <a:r>
              <a:rPr lang="en-US" sz="2000" dirty="0" smtClean="0">
                <a:solidFill>
                  <a:srgbClr val="0000FF"/>
                </a:solidFill>
              </a:rPr>
              <a:t>Upwinding</a:t>
            </a:r>
            <a:r>
              <a:rPr lang="en-US" sz="2000" dirty="0" smtClean="0"/>
              <a:t> – biased interpolation stencil to model wave nature of the solution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927789"/>
              </p:ext>
            </p:extLst>
          </p:nvPr>
        </p:nvGraphicFramePr>
        <p:xfrm>
          <a:off x="3479513" y="1851351"/>
          <a:ext cx="1820205" cy="476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" name="Equation" r:id="rId3" imgW="825500" imgH="215900" progId="Equation.3">
                  <p:embed/>
                </p:oleObj>
              </mc:Choice>
              <mc:Fallback>
                <p:oleObj name="Equation" r:id="rId3" imgW="825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513" y="1851351"/>
                        <a:ext cx="1820205" cy="476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095299"/>
              </p:ext>
            </p:extLst>
          </p:nvPr>
        </p:nvGraphicFramePr>
        <p:xfrm>
          <a:off x="2585871" y="3124200"/>
          <a:ext cx="36020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5" name="Equation" r:id="rId5" imgW="2133600" imgH="406400" progId="Equation.3">
                  <p:embed/>
                </p:oleObj>
              </mc:Choice>
              <mc:Fallback>
                <p:oleObj name="Equation" r:id="rId5" imgW="21336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5871" y="3124200"/>
                        <a:ext cx="3602037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87836"/>
              </p:ext>
            </p:extLst>
          </p:nvPr>
        </p:nvGraphicFramePr>
        <p:xfrm>
          <a:off x="2585871" y="4953000"/>
          <a:ext cx="3850106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6" name="Equation" r:id="rId7" imgW="2032000" imgH="723900" progId="Equation.3">
                  <p:embed/>
                </p:oleObj>
              </mc:Choice>
              <mc:Fallback>
                <p:oleObj name="Equation" r:id="rId7" imgW="20320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5871" y="4953000"/>
                        <a:ext cx="3850106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2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73072"/>
            <a:ext cx="8763000" cy="1604376"/>
          </a:xfrm>
        </p:spPr>
        <p:txBody>
          <a:bodyPr/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FF"/>
                </a:solidFill>
              </a:rPr>
              <a:t>Weighted Essentially Non-Oscillatory </a:t>
            </a:r>
            <a:r>
              <a:rPr lang="en-US" sz="2000" dirty="0" smtClean="0"/>
              <a:t>(WENO) schemes</a:t>
            </a:r>
          </a:p>
          <a:p>
            <a:pPr lvl="1" algn="just"/>
            <a:r>
              <a:rPr lang="en-US" sz="1600" dirty="0" smtClean="0">
                <a:solidFill>
                  <a:srgbClr val="000000"/>
                </a:solidFill>
              </a:rPr>
              <a:t>Convex combination of </a:t>
            </a:r>
            <a:r>
              <a:rPr lang="en-US" sz="1600" i="1" dirty="0" smtClean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</a:rPr>
              <a:t>th</a:t>
            </a:r>
            <a:r>
              <a:rPr lang="en-US" sz="1600" dirty="0" smtClean="0">
                <a:solidFill>
                  <a:srgbClr val="000000"/>
                </a:solidFill>
              </a:rPr>
              <a:t> order candidate interpolations</a:t>
            </a:r>
          </a:p>
          <a:p>
            <a:pPr lvl="1" algn="just"/>
            <a:r>
              <a:rPr lang="en-US" sz="1600" dirty="0" smtClean="0">
                <a:solidFill>
                  <a:srgbClr val="000000"/>
                </a:solidFill>
              </a:rPr>
              <a:t>Optimal weights in smooth regions 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 (</a:t>
            </a:r>
            <a:r>
              <a:rPr lang="en-US" sz="1600" i="1" dirty="0" smtClean="0">
                <a:solidFill>
                  <a:srgbClr val="000000"/>
                </a:solidFill>
                <a:sym typeface="Wingdings"/>
              </a:rPr>
              <a:t>2r-1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)-</a:t>
            </a:r>
            <a:r>
              <a:rPr lang="en-US" sz="1600" dirty="0" err="1" smtClean="0">
                <a:solidFill>
                  <a:srgbClr val="000000"/>
                </a:solidFill>
                <a:sym typeface="Wingdings"/>
              </a:rPr>
              <a:t>th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 order interpolation</a:t>
            </a:r>
          </a:p>
          <a:p>
            <a:pPr lvl="1" algn="just"/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Smoothness – dependent weights for discontinuous solutions  Non-oscillatory interpolation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77050"/>
              </p:ext>
            </p:extLst>
          </p:nvPr>
        </p:nvGraphicFramePr>
        <p:xfrm>
          <a:off x="847725" y="2610632"/>
          <a:ext cx="2187705" cy="93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Equation" r:id="rId4" imgW="1066800" imgH="457200" progId="Equation.3">
                  <p:embed/>
                </p:oleObj>
              </mc:Choice>
              <mc:Fallback>
                <p:oleObj name="Equation" r:id="rId4" imgW="1066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7725" y="2610632"/>
                        <a:ext cx="2187705" cy="93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02036"/>
              </p:ext>
            </p:extLst>
          </p:nvPr>
        </p:nvGraphicFramePr>
        <p:xfrm>
          <a:off x="3396946" y="2996973"/>
          <a:ext cx="2796173" cy="10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Equation" r:id="rId6" imgW="1460500" imgH="558800" progId="Equation.3">
                  <p:embed/>
                </p:oleObj>
              </mc:Choice>
              <mc:Fallback>
                <p:oleObj name="Equation" r:id="rId6" imgW="14605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6946" y="2996973"/>
                        <a:ext cx="2796173" cy="106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336974" y="2785687"/>
            <a:ext cx="4610035" cy="1556084"/>
            <a:chOff x="2336974" y="3158449"/>
            <a:chExt cx="4610035" cy="1556084"/>
          </a:xfrm>
        </p:grpSpPr>
        <p:grpSp>
          <p:nvGrpSpPr>
            <p:cNvPr id="20" name="Group 19"/>
            <p:cNvGrpSpPr/>
            <p:nvPr/>
          </p:nvGrpSpPr>
          <p:grpSpPr>
            <a:xfrm>
              <a:off x="2336974" y="3158449"/>
              <a:ext cx="920978" cy="1356029"/>
              <a:chOff x="2336974" y="3158449"/>
              <a:chExt cx="920978" cy="1356029"/>
            </a:xfrm>
          </p:grpSpPr>
          <p:sp>
            <p:nvSpPr>
              <p:cNvPr id="14" name="Oval 13"/>
              <p:cNvSpPr/>
              <p:nvPr/>
            </p:nvSpPr>
            <p:spPr bwMode="auto">
              <a:xfrm>
                <a:off x="2336974" y="3158449"/>
                <a:ext cx="670845" cy="620049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  <p:cxnSp>
            <p:nvCxnSpPr>
              <p:cNvPr id="16" name="Elbow Connector 15"/>
              <p:cNvCxnSpPr>
                <a:stCxn id="14" idx="4"/>
              </p:cNvCxnSpPr>
              <p:nvPr/>
            </p:nvCxnSpPr>
            <p:spPr bwMode="auto">
              <a:xfrm rot="16200000" flipH="1">
                <a:off x="2597184" y="3853710"/>
                <a:ext cx="735981" cy="585555"/>
              </a:xfrm>
              <a:prstGeom prst="bentConnector3">
                <a:avLst>
                  <a:gd name="adj1" fmla="val 96896"/>
                </a:avLst>
              </a:prstGeom>
              <a:noFill/>
              <a:ln w="571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9" name="TextBox 18"/>
            <p:cNvSpPr txBox="1"/>
            <p:nvPr/>
          </p:nvSpPr>
          <p:spPr>
            <a:xfrm>
              <a:off x="3257952" y="4345201"/>
              <a:ext cx="368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dirty="0" smtClean="0">
                  <a:solidFill>
                    <a:schemeClr val="bg1"/>
                  </a:solidFill>
                </a:rPr>
                <a:t>Replace with compact stencils?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026" y="4284616"/>
            <a:ext cx="8832947" cy="2246425"/>
            <a:chOff x="69026" y="4284616"/>
            <a:chExt cx="8832947" cy="2246425"/>
          </a:xfrm>
        </p:grpSpPr>
        <p:pic>
          <p:nvPicPr>
            <p:cNvPr id="22" name="Content Placeholder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88028" y="4302653"/>
              <a:ext cx="1933890" cy="1906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0609" y="4284616"/>
              <a:ext cx="1941364" cy="1924842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962939" y="6209458"/>
              <a:ext cx="3688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Dispersion and dissipation relationships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5" name="Content Placeholder 2"/>
            <p:cNvSpPr txBox="1">
              <a:spLocks/>
            </p:cNvSpPr>
            <p:nvPr/>
          </p:nvSpPr>
          <p:spPr>
            <a:xfrm>
              <a:off x="69026" y="4316459"/>
              <a:ext cx="4962938" cy="221458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1600" b="1" dirty="0" smtClean="0">
                  <a:solidFill>
                    <a:schemeClr val="bg2"/>
                  </a:solidFill>
                </a:rPr>
                <a:t>Why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Compact Reconstruction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?</a:t>
              </a:r>
            </a:p>
            <a:p>
              <a:pPr algn="just"/>
              <a:r>
                <a:rPr lang="en-US" sz="1600" b="1" dirty="0" smtClean="0">
                  <a:solidFill>
                    <a:schemeClr val="bg2"/>
                  </a:solidFill>
                </a:rPr>
                <a:t>High </a:t>
              </a:r>
              <a:r>
                <a:rPr lang="en-US" sz="1600" b="1" dirty="0">
                  <a:solidFill>
                    <a:schemeClr val="bg2"/>
                  </a:solidFill>
                </a:rPr>
                <a:t>order accuracy with smaller 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stencils</a:t>
              </a:r>
              <a:endParaRPr lang="en-US" sz="1600" b="1" dirty="0">
                <a:solidFill>
                  <a:schemeClr val="bg2"/>
                </a:solidFill>
              </a:endParaRPr>
            </a:p>
            <a:p>
              <a:pPr algn="just"/>
              <a:r>
                <a:rPr lang="en-US" sz="1600" b="1" dirty="0" smtClean="0">
                  <a:solidFill>
                    <a:schemeClr val="bg2"/>
                  </a:solidFill>
                </a:rPr>
                <a:t>Better </a:t>
              </a:r>
              <a:r>
                <a:rPr lang="en-US" sz="1600" b="1" dirty="0">
                  <a:solidFill>
                    <a:schemeClr val="bg2"/>
                  </a:solidFill>
                </a:rPr>
                <a:t>spectral resolution than explicit 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interpolation (bandwidth resolving efficiency)</a:t>
              </a:r>
              <a:endParaRPr lang="en-US" sz="1600" b="1" dirty="0">
                <a:solidFill>
                  <a:schemeClr val="bg2"/>
                </a:solidFill>
              </a:endParaRPr>
            </a:p>
            <a:p>
              <a:pPr algn="just"/>
              <a:r>
                <a:rPr lang="en-US" sz="1600" b="1" dirty="0">
                  <a:solidFill>
                    <a:schemeClr val="bg2"/>
                  </a:solidFill>
                </a:rPr>
                <a:t>Lower dissipation at 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resolved </a:t>
              </a:r>
              <a:r>
                <a:rPr lang="en-US" sz="1600" b="1" dirty="0">
                  <a:solidFill>
                    <a:schemeClr val="bg2"/>
                  </a:solidFill>
                </a:rPr>
                <a:t>frequencies</a:t>
              </a:r>
            </a:p>
            <a:p>
              <a:pPr algn="just"/>
              <a:r>
                <a:rPr lang="en-US" sz="1600" b="1" dirty="0">
                  <a:solidFill>
                    <a:schemeClr val="bg2"/>
                  </a:solidFill>
                </a:rPr>
                <a:t>Taylor series error order of magnitude </a:t>
              </a:r>
              <a:r>
                <a:rPr lang="en-US" sz="1600" b="1" dirty="0" smtClean="0">
                  <a:solidFill>
                    <a:schemeClr val="bg2"/>
                  </a:solidFill>
                </a:rPr>
                <a:t>lower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055" y="2473182"/>
            <a:ext cx="7654245" cy="1548663"/>
            <a:chOff x="293055" y="2473182"/>
            <a:chExt cx="7654245" cy="1548663"/>
          </a:xfrm>
        </p:grpSpPr>
        <p:grpSp>
          <p:nvGrpSpPr>
            <p:cNvPr id="6" name="Group 5"/>
            <p:cNvGrpSpPr/>
            <p:nvPr/>
          </p:nvGrpSpPr>
          <p:grpSpPr>
            <a:xfrm>
              <a:off x="4061100" y="2473182"/>
              <a:ext cx="3886200" cy="1153450"/>
              <a:chOff x="4800600" y="2209800"/>
              <a:chExt cx="3886200" cy="1153450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800600" y="2701329"/>
                <a:ext cx="553212" cy="512087"/>
              </a:xfrm>
              <a:prstGeom prst="ellipse">
                <a:avLst/>
              </a:prstGeom>
              <a:noFill/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5547000" y="2940037"/>
                <a:ext cx="457200" cy="423213"/>
              </a:xfrm>
              <a:prstGeom prst="ellipse">
                <a:avLst/>
              </a:prstGeom>
              <a:noFill/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  <p:cxnSp>
            <p:nvCxnSpPr>
              <p:cNvPr id="9" name="Elbow Connector 8"/>
              <p:cNvCxnSpPr>
                <a:stCxn id="7" idx="0"/>
              </p:cNvCxnSpPr>
              <p:nvPr/>
            </p:nvCxnSpPr>
            <p:spPr bwMode="auto">
              <a:xfrm rot="5400000" flipH="1" flipV="1">
                <a:off x="5803591" y="1593944"/>
                <a:ext cx="381000" cy="1833771"/>
              </a:xfrm>
              <a:prstGeom prst="bentConnector2">
                <a:avLst/>
              </a:prstGeom>
              <a:noFill/>
              <a:ln w="31750" cap="flat" cmpd="sng" algn="ctr">
                <a:solidFill>
                  <a:schemeClr val="bg2"/>
                </a:solidFill>
                <a:prstDash val="solid"/>
                <a:round/>
                <a:headEnd type="triangle" w="lg" len="lg"/>
                <a:tailEnd type="none"/>
              </a:ln>
              <a:effectLst/>
            </p:spPr>
          </p:cxnSp>
          <p:cxnSp>
            <p:nvCxnSpPr>
              <p:cNvPr id="10" name="Elbow Connector 9"/>
              <p:cNvCxnSpPr/>
              <p:nvPr/>
            </p:nvCxnSpPr>
            <p:spPr bwMode="auto">
              <a:xfrm flipV="1">
                <a:off x="5791200" y="2692173"/>
                <a:ext cx="1119775" cy="228601"/>
              </a:xfrm>
              <a:prstGeom prst="bentConnector3">
                <a:avLst>
                  <a:gd name="adj1" fmla="val 1764"/>
                </a:avLst>
              </a:prstGeom>
              <a:noFill/>
              <a:ln w="31750" cap="flat" cmpd="sng" algn="ctr">
                <a:solidFill>
                  <a:schemeClr val="bg2"/>
                </a:solidFill>
                <a:prstDash val="solid"/>
                <a:round/>
                <a:headEnd type="triangle" w="lg" len="lg"/>
                <a:tailEnd type="none"/>
              </a:ln>
              <a:effectLst/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6910977" y="2209800"/>
                <a:ext cx="1775823" cy="304800"/>
              </a:xfrm>
              <a:prstGeom prst="rect">
                <a:avLst/>
              </a:prstGeom>
              <a:noFill/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Optimal Weights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910977" y="2590800"/>
                <a:ext cx="1775823" cy="304800"/>
              </a:xfrm>
              <a:prstGeom prst="rect">
                <a:avLst/>
              </a:prstGeom>
              <a:noFill/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WENO Weights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Oval 26"/>
            <p:cNvSpPr/>
            <p:nvPr/>
          </p:nvSpPr>
          <p:spPr bwMode="auto">
            <a:xfrm>
              <a:off x="3864625" y="3354380"/>
              <a:ext cx="553212" cy="512087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 bwMode="auto">
            <a:xfrm rot="10800000" flipV="1">
              <a:off x="2511897" y="3626633"/>
              <a:ext cx="1352735" cy="239834"/>
            </a:xfrm>
            <a:prstGeom prst="bentConnector3">
              <a:avLst>
                <a:gd name="adj1" fmla="val 50000"/>
              </a:avLst>
            </a:prstGeom>
            <a:noFill/>
            <a:ln w="31750" cap="flat" cmpd="sng" algn="ctr">
              <a:solidFill>
                <a:schemeClr val="bg2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93055" y="3714068"/>
              <a:ext cx="2218842" cy="307777"/>
            </a:xfrm>
            <a:prstGeom prst="rect">
              <a:avLst/>
            </a:prstGeom>
            <a:noFill/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Smoothness Indicators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6" name="Content Placeholder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924" y="2449871"/>
            <a:ext cx="3852663" cy="379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92" y="2469257"/>
            <a:ext cx="3829951" cy="37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05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21580"/>
            <a:ext cx="7810500" cy="4666752"/>
          </a:xfrm>
        </p:spPr>
        <p:txBody>
          <a:bodyPr/>
          <a:lstStyle/>
          <a:p>
            <a:pPr algn="just"/>
            <a:r>
              <a:rPr lang="en-US" sz="2000" dirty="0" smtClean="0"/>
              <a:t>To construct </a:t>
            </a:r>
            <a:r>
              <a:rPr lang="en-US" sz="2000" dirty="0" smtClean="0">
                <a:solidFill>
                  <a:srgbClr val="0000FF"/>
                </a:solidFill>
              </a:rPr>
              <a:t>Compact-Reconstruction WENO</a:t>
            </a:r>
            <a:r>
              <a:rPr lang="en-US" sz="2000" dirty="0" smtClean="0"/>
              <a:t> (CRWENO)schemes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Identify candidate </a:t>
            </a:r>
            <a:r>
              <a:rPr lang="en-US" sz="1600" i="1" dirty="0" smtClean="0">
                <a:solidFill>
                  <a:schemeClr val="bg2"/>
                </a:solidFill>
              </a:rPr>
              <a:t>r</a:t>
            </a:r>
            <a:r>
              <a:rPr lang="en-US" sz="1600" dirty="0" smtClean="0">
                <a:solidFill>
                  <a:schemeClr val="bg2"/>
                </a:solidFill>
              </a:rPr>
              <a:t>-</a:t>
            </a:r>
            <a:r>
              <a:rPr lang="en-US" sz="1600" dirty="0" err="1" smtClean="0">
                <a:solidFill>
                  <a:schemeClr val="bg2"/>
                </a:solidFill>
              </a:rPr>
              <a:t>th</a:t>
            </a:r>
            <a:r>
              <a:rPr lang="en-US" sz="1600" dirty="0" smtClean="0">
                <a:solidFill>
                  <a:schemeClr val="bg2"/>
                </a:solidFill>
              </a:rPr>
              <a:t> order compact interpolations at each interface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Find optimal weights such that combination results in (</a:t>
            </a:r>
            <a:r>
              <a:rPr lang="en-US" sz="1600" i="1" dirty="0" smtClean="0">
                <a:solidFill>
                  <a:schemeClr val="bg2"/>
                </a:solidFill>
              </a:rPr>
              <a:t>2r-1</a:t>
            </a:r>
            <a:r>
              <a:rPr lang="en-US" sz="1600" dirty="0" smtClean="0">
                <a:solidFill>
                  <a:schemeClr val="bg2"/>
                </a:solidFill>
              </a:rPr>
              <a:t>)-</a:t>
            </a:r>
            <a:r>
              <a:rPr lang="en-US" sz="1600" dirty="0" err="1" smtClean="0">
                <a:solidFill>
                  <a:schemeClr val="bg2"/>
                </a:solidFill>
              </a:rPr>
              <a:t>th</a:t>
            </a:r>
            <a:r>
              <a:rPr lang="en-US" sz="1600" dirty="0" smtClean="0">
                <a:solidFill>
                  <a:schemeClr val="bg2"/>
                </a:solidFill>
              </a:rPr>
              <a:t> order compact interpolation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Apply WENO limiting on the weights to ensure non-oscillatory behavior across discontinuities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Results in a tridiagonal system of equations</a:t>
            </a:r>
          </a:p>
          <a:p>
            <a:pPr lvl="1" algn="just"/>
            <a:endParaRPr lang="en-US" sz="800" dirty="0" smtClean="0">
              <a:solidFill>
                <a:schemeClr val="bg2"/>
              </a:solidFill>
            </a:endParaRPr>
          </a:p>
          <a:p>
            <a:pPr algn="just"/>
            <a:r>
              <a:rPr lang="en-US" sz="2000" dirty="0" smtClean="0"/>
              <a:t>Extend to the </a:t>
            </a:r>
            <a:r>
              <a:rPr lang="en-US" sz="2000" dirty="0" smtClean="0">
                <a:solidFill>
                  <a:schemeClr val="bg1"/>
                </a:solidFill>
              </a:rPr>
              <a:t>Euler equations </a:t>
            </a:r>
            <a:r>
              <a:rPr lang="en-US" sz="2000" dirty="0" smtClean="0"/>
              <a:t>of fluid dynamics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Trivial extension to reconstruction of primitive and conservative variables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Characteristic – based reconstruction results in non-oscillatory solutions for strong discontinuities</a:t>
            </a:r>
          </a:p>
          <a:p>
            <a:pPr lvl="1" algn="just"/>
            <a:r>
              <a:rPr lang="en-US" sz="1600" dirty="0" smtClean="0">
                <a:solidFill>
                  <a:schemeClr val="bg2"/>
                </a:solidFill>
              </a:rPr>
              <a:t>Extension of CRWENO schemes to characteristic variables </a:t>
            </a:r>
            <a:r>
              <a:rPr lang="en-US" sz="1600" dirty="0" smtClean="0">
                <a:solidFill>
                  <a:schemeClr val="bg2"/>
                </a:solidFill>
                <a:sym typeface="Wingdings"/>
              </a:rPr>
              <a:t> Results in a block tridiagonal system of equations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6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5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Order CRWENO (r = 3) scheme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10569"/>
              </p:ext>
            </p:extLst>
          </p:nvPr>
        </p:nvGraphicFramePr>
        <p:xfrm>
          <a:off x="889753" y="3429000"/>
          <a:ext cx="3189667" cy="216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" name="Equation" r:id="rId3" imgW="1778000" imgH="1206500" progId="Equation.3">
                  <p:embed/>
                </p:oleObj>
              </mc:Choice>
              <mc:Fallback>
                <p:oleObj name="Equation" r:id="rId3" imgW="17780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753" y="3429000"/>
                        <a:ext cx="3189667" cy="216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74665"/>
              </p:ext>
            </p:extLst>
          </p:nvPr>
        </p:nvGraphicFramePr>
        <p:xfrm>
          <a:off x="3786776" y="2971800"/>
          <a:ext cx="653992" cy="47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5" imgW="317500" imgH="228600" progId="Equation.3">
                  <p:embed/>
                </p:oleObj>
              </mc:Choice>
              <mc:Fallback>
                <p:oleObj name="Equation" r:id="rId5" imgW="317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6776" y="2971800"/>
                        <a:ext cx="653992" cy="47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491296" y="1447800"/>
            <a:ext cx="4933110" cy="1398354"/>
            <a:chOff x="1491296" y="1783615"/>
            <a:chExt cx="4933110" cy="139835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741035" y="2368641"/>
              <a:ext cx="442394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1491296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2956612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4440768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y 9"/>
            <p:cNvSpPr/>
            <p:nvPr/>
          </p:nvSpPr>
          <p:spPr>
            <a:xfrm>
              <a:off x="5924929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08728" y="2223724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19989" y="222372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07286" y="222372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1296" y="2054724"/>
              <a:ext cx="2741276" cy="5564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6089" y="1926304"/>
              <a:ext cx="2965766" cy="827598"/>
            </a:xfrm>
            <a:prstGeom prst="rect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502" y="1783615"/>
              <a:ext cx="2965766" cy="1112976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 flipH="1">
              <a:off x="3819988" y="2611212"/>
              <a:ext cx="259431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flipH="1">
              <a:off x="3098905" y="2611212"/>
              <a:ext cx="248119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01049"/>
              </p:ext>
            </p:extLst>
          </p:nvPr>
        </p:nvGraphicFramePr>
        <p:xfrm>
          <a:off x="3098905" y="2971800"/>
          <a:ext cx="312997" cy="47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7" imgW="152400" imgH="228600" progId="Equation.3">
                  <p:embed/>
                </p:oleObj>
              </mc:Choice>
              <mc:Fallback>
                <p:oleObj name="Equation" r:id="rId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8905" y="2971800"/>
                        <a:ext cx="312997" cy="47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69534" y="3657600"/>
            <a:ext cx="1127391" cy="1674617"/>
            <a:chOff x="4440768" y="3966760"/>
            <a:chExt cx="1127391" cy="1674617"/>
          </a:xfrm>
        </p:grpSpPr>
        <p:sp>
          <p:nvSpPr>
            <p:cNvPr id="23" name="Right Arrow 22"/>
            <p:cNvSpPr/>
            <p:nvPr/>
          </p:nvSpPr>
          <p:spPr>
            <a:xfrm>
              <a:off x="4440768" y="3966760"/>
              <a:ext cx="1127391" cy="228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440768" y="4704186"/>
              <a:ext cx="1127391" cy="228303"/>
            </a:xfrm>
            <a:prstGeom prst="rightArrow">
              <a:avLst/>
            </a:prstGeom>
            <a:solidFill>
              <a:srgbClr val="0080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0768" y="5413074"/>
              <a:ext cx="1127391" cy="228303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179561"/>
              </p:ext>
            </p:extLst>
          </p:nvPr>
        </p:nvGraphicFramePr>
        <p:xfrm>
          <a:off x="5732406" y="3352800"/>
          <a:ext cx="865135" cy="216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9" imgW="482600" imgH="1206500" progId="Equation.3">
                  <p:embed/>
                </p:oleObj>
              </mc:Choice>
              <mc:Fallback>
                <p:oleObj name="Equation" r:id="rId9" imgW="4826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2406" y="3352800"/>
                        <a:ext cx="865135" cy="216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889751" y="5638800"/>
            <a:ext cx="57077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22300"/>
              </p:ext>
            </p:extLst>
          </p:nvPr>
        </p:nvGraphicFramePr>
        <p:xfrm>
          <a:off x="889751" y="5715000"/>
          <a:ext cx="5275223" cy="65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11" imgW="3162300" imgH="393700" progId="Equation.3">
                  <p:embed/>
                </p:oleObj>
              </mc:Choice>
              <mc:Fallback>
                <p:oleObj name="Equation" r:id="rId11" imgW="3162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751" y="5715000"/>
                        <a:ext cx="5275223" cy="65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707775" y="3351986"/>
            <a:ext cx="945498" cy="2210614"/>
            <a:chOff x="5707775" y="3702785"/>
            <a:chExt cx="945498" cy="2210614"/>
          </a:xfrm>
          <a:solidFill>
            <a:schemeClr val="bg2">
              <a:lumMod val="65000"/>
              <a:lumOff val="35000"/>
              <a:alpha val="67000"/>
            </a:schemeClr>
          </a:solidFill>
        </p:grpSpPr>
        <p:sp>
          <p:nvSpPr>
            <p:cNvPr id="33" name="Multiply 32"/>
            <p:cNvSpPr/>
            <p:nvPr/>
          </p:nvSpPr>
          <p:spPr>
            <a:xfrm>
              <a:off x="5707775" y="3702785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5732406" y="4340923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738873" y="4998999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03491"/>
              </p:ext>
            </p:extLst>
          </p:nvPr>
        </p:nvGraphicFramePr>
        <p:xfrm>
          <a:off x="6837778" y="3429000"/>
          <a:ext cx="468860" cy="53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7778" y="3429000"/>
                        <a:ext cx="468860" cy="53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357481"/>
              </p:ext>
            </p:extLst>
          </p:nvPr>
        </p:nvGraphicFramePr>
        <p:xfrm>
          <a:off x="6804025" y="4114800"/>
          <a:ext cx="538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4025" y="4114800"/>
                        <a:ext cx="5381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71818"/>
              </p:ext>
            </p:extLst>
          </p:nvPr>
        </p:nvGraphicFramePr>
        <p:xfrm>
          <a:off x="6821488" y="4800600"/>
          <a:ext cx="503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17" imgW="190500" imgH="215900" progId="Equation.3">
                  <p:embed/>
                </p:oleObj>
              </mc:Choice>
              <mc:Fallback>
                <p:oleObj name="Equation" r:id="rId17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21488" y="4800600"/>
                        <a:ext cx="50323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68932"/>
              </p:ext>
            </p:extLst>
          </p:nvPr>
        </p:nvGraphicFramePr>
        <p:xfrm>
          <a:off x="114166" y="5724139"/>
          <a:ext cx="8890694" cy="67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19" imgW="5664200" imgH="431800" progId="Equation.3">
                  <p:embed/>
                </p:oleObj>
              </mc:Choice>
              <mc:Fallback>
                <p:oleObj name="Equation" r:id="rId19" imgW="566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166" y="5724139"/>
                        <a:ext cx="8890694" cy="676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25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 Low Dissipation CRWENO scheme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52981"/>
              </p:ext>
            </p:extLst>
          </p:nvPr>
        </p:nvGraphicFramePr>
        <p:xfrm>
          <a:off x="1007735" y="3418139"/>
          <a:ext cx="2599102" cy="221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" name="Equation" r:id="rId3" imgW="1879600" imgH="1600200" progId="Equation.3">
                  <p:embed/>
                </p:oleObj>
              </mc:Choice>
              <mc:Fallback>
                <p:oleObj name="Equation" r:id="rId3" imgW="187960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7735" y="3418139"/>
                        <a:ext cx="2599102" cy="2211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07768"/>
              </p:ext>
            </p:extLst>
          </p:nvPr>
        </p:nvGraphicFramePr>
        <p:xfrm>
          <a:off x="3786776" y="2971800"/>
          <a:ext cx="653992" cy="47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8" name="Equation" r:id="rId5" imgW="317500" imgH="228600" progId="Equation.3">
                  <p:embed/>
                </p:oleObj>
              </mc:Choice>
              <mc:Fallback>
                <p:oleObj name="Equation" r:id="rId5" imgW="317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6776" y="2971800"/>
                        <a:ext cx="653992" cy="47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311021"/>
              </p:ext>
            </p:extLst>
          </p:nvPr>
        </p:nvGraphicFramePr>
        <p:xfrm>
          <a:off x="3098905" y="2971800"/>
          <a:ext cx="312997" cy="47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" name="Equation" r:id="rId7" imgW="152400" imgH="228600" progId="Equation.3">
                  <p:embed/>
                </p:oleObj>
              </mc:Choice>
              <mc:Fallback>
                <p:oleObj name="Equation" r:id="rId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8905" y="2971800"/>
                        <a:ext cx="312997" cy="47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364012"/>
              </p:ext>
            </p:extLst>
          </p:nvPr>
        </p:nvGraphicFramePr>
        <p:xfrm>
          <a:off x="5721697" y="3418139"/>
          <a:ext cx="685406" cy="2211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" name="Equation" r:id="rId9" imgW="495300" imgH="1600200" progId="Equation.3">
                  <p:embed/>
                </p:oleObj>
              </mc:Choice>
              <mc:Fallback>
                <p:oleObj name="Equation" r:id="rId9" imgW="49530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1697" y="3418139"/>
                        <a:ext cx="685406" cy="2211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889751" y="5724139"/>
            <a:ext cx="57077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63154"/>
              </p:ext>
            </p:extLst>
          </p:nvPr>
        </p:nvGraphicFramePr>
        <p:xfrm>
          <a:off x="449851" y="5715000"/>
          <a:ext cx="66738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" name="Equation" r:id="rId11" imgW="4000500" imgH="393700" progId="Equation.3">
                  <p:embed/>
                </p:oleObj>
              </mc:Choice>
              <mc:Fallback>
                <p:oleObj name="Equation" r:id="rId11" imgW="40005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851" y="5715000"/>
                        <a:ext cx="667385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78667"/>
              </p:ext>
            </p:extLst>
          </p:nvPr>
        </p:nvGraphicFramePr>
        <p:xfrm>
          <a:off x="6603348" y="3429000"/>
          <a:ext cx="473938" cy="54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2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03348" y="3429000"/>
                        <a:ext cx="473938" cy="541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080828"/>
              </p:ext>
            </p:extLst>
          </p:nvPr>
        </p:nvGraphicFramePr>
        <p:xfrm>
          <a:off x="6597542" y="3970644"/>
          <a:ext cx="568588" cy="56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97542" y="3970644"/>
                        <a:ext cx="568588" cy="56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908432"/>
              </p:ext>
            </p:extLst>
          </p:nvPr>
        </p:nvGraphicFramePr>
        <p:xfrm>
          <a:off x="6603348" y="4467262"/>
          <a:ext cx="528102" cy="59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4" name="Equation" r:id="rId17" imgW="190500" imgH="215900" progId="Equation.3">
                  <p:embed/>
                </p:oleObj>
              </mc:Choice>
              <mc:Fallback>
                <p:oleObj name="Equation" r:id="rId17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03348" y="4467262"/>
                        <a:ext cx="528102" cy="59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47334"/>
              </p:ext>
            </p:extLst>
          </p:nvPr>
        </p:nvGraphicFramePr>
        <p:xfrm>
          <a:off x="107410" y="5885272"/>
          <a:ext cx="8995175" cy="49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5" name="Equation" r:id="rId19" imgW="7823200" imgH="431800" progId="Equation.3">
                  <p:embed/>
                </p:oleObj>
              </mc:Choice>
              <mc:Fallback>
                <p:oleObj name="Equation" r:id="rId19" imgW="782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410" y="5885272"/>
                        <a:ext cx="8995175" cy="495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91296" y="1297739"/>
            <a:ext cx="5043442" cy="1548415"/>
            <a:chOff x="1491296" y="1297739"/>
            <a:chExt cx="5043442" cy="1548415"/>
          </a:xfrm>
        </p:grpSpPr>
        <p:grpSp>
          <p:nvGrpSpPr>
            <p:cNvPr id="22" name="Group 21"/>
            <p:cNvGrpSpPr/>
            <p:nvPr/>
          </p:nvGrpSpPr>
          <p:grpSpPr>
            <a:xfrm>
              <a:off x="1491296" y="1297739"/>
              <a:ext cx="4933110" cy="1548415"/>
              <a:chOff x="1491296" y="1633554"/>
              <a:chExt cx="4933110" cy="1548415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1741035" y="2368641"/>
                <a:ext cx="4423940" cy="1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Multiply 6"/>
              <p:cNvSpPr/>
              <p:nvPr/>
            </p:nvSpPr>
            <p:spPr>
              <a:xfrm>
                <a:off x="1491296" y="2097531"/>
                <a:ext cx="499477" cy="513681"/>
              </a:xfrm>
              <a:prstGeom prst="mathMultiply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Multiply 7"/>
              <p:cNvSpPr/>
              <p:nvPr/>
            </p:nvSpPr>
            <p:spPr>
              <a:xfrm>
                <a:off x="2956612" y="2097531"/>
                <a:ext cx="499477" cy="513681"/>
              </a:xfrm>
              <a:prstGeom prst="mathMultiply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Multiply 8"/>
              <p:cNvSpPr/>
              <p:nvPr/>
            </p:nvSpPr>
            <p:spPr>
              <a:xfrm>
                <a:off x="4440768" y="2097531"/>
                <a:ext cx="499477" cy="513681"/>
              </a:xfrm>
              <a:prstGeom prst="mathMultiply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Multiply 9"/>
              <p:cNvSpPr/>
              <p:nvPr/>
            </p:nvSpPr>
            <p:spPr>
              <a:xfrm>
                <a:off x="5924929" y="2097531"/>
                <a:ext cx="499477" cy="513681"/>
              </a:xfrm>
              <a:prstGeom prst="mathMultiply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8728" y="2223724"/>
                <a:ext cx="259431" cy="28983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19989" y="2223723"/>
                <a:ext cx="259431" cy="28983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307286" y="2223723"/>
                <a:ext cx="259431" cy="28983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491296" y="2054724"/>
                <a:ext cx="2741276" cy="55648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086089" y="1926304"/>
                <a:ext cx="2965766" cy="827598"/>
              </a:xfrm>
              <a:prstGeom prst="rect">
                <a:avLst/>
              </a:prstGeom>
              <a:noFill/>
              <a:ln w="5715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792502" y="1633554"/>
                <a:ext cx="2965766" cy="1408186"/>
              </a:xfrm>
              <a:prstGeom prst="rect">
                <a:avLst/>
              </a:prstGeom>
              <a:noFill/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Up Arrow 17"/>
              <p:cNvSpPr/>
              <p:nvPr/>
            </p:nvSpPr>
            <p:spPr>
              <a:xfrm flipH="1">
                <a:off x="3819988" y="2611212"/>
                <a:ext cx="259431" cy="570757"/>
              </a:xfrm>
              <a:prstGeom prst="upArrow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Up Arrow 19"/>
              <p:cNvSpPr/>
              <p:nvPr/>
            </p:nvSpPr>
            <p:spPr>
              <a:xfrm flipH="1">
                <a:off x="3098905" y="2611212"/>
                <a:ext cx="248119" cy="570757"/>
              </a:xfrm>
              <a:prstGeom prst="upArrow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3568972" y="1449602"/>
              <a:ext cx="2965766" cy="1118266"/>
            </a:xfrm>
            <a:prstGeom prst="rect">
              <a:avLst/>
            </a:prstGeom>
            <a:noFill/>
            <a:ln w="57150">
              <a:solidFill>
                <a:srgbClr val="CF3BE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24464" y="3643794"/>
            <a:ext cx="1127391" cy="1840869"/>
            <a:chOff x="3924464" y="3643794"/>
            <a:chExt cx="1127391" cy="1840869"/>
          </a:xfrm>
        </p:grpSpPr>
        <p:grpSp>
          <p:nvGrpSpPr>
            <p:cNvPr id="27" name="Group 26"/>
            <p:cNvGrpSpPr/>
            <p:nvPr/>
          </p:nvGrpSpPr>
          <p:grpSpPr>
            <a:xfrm>
              <a:off x="3924464" y="3643794"/>
              <a:ext cx="1127391" cy="1315661"/>
              <a:chOff x="4440768" y="3966760"/>
              <a:chExt cx="1127391" cy="1315661"/>
            </a:xfrm>
          </p:grpSpPr>
          <p:sp>
            <p:nvSpPr>
              <p:cNvPr id="23" name="Right Arrow 22"/>
              <p:cNvSpPr/>
              <p:nvPr/>
            </p:nvSpPr>
            <p:spPr>
              <a:xfrm>
                <a:off x="4440768" y="3966760"/>
                <a:ext cx="1127391" cy="228303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4440768" y="4469484"/>
                <a:ext cx="1127391" cy="228303"/>
              </a:xfrm>
              <a:prstGeom prst="rightArrow">
                <a:avLst/>
              </a:prstGeom>
              <a:solidFill>
                <a:srgbClr val="008000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4440768" y="5054118"/>
                <a:ext cx="1127391" cy="228303"/>
              </a:xfrm>
              <a:prstGeom prst="rightArrow">
                <a:avLst/>
              </a:prstGeom>
              <a:solidFill>
                <a:srgbClr val="0000FF"/>
              </a:solidFill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ight Arrow 41"/>
            <p:cNvSpPr/>
            <p:nvPr/>
          </p:nvSpPr>
          <p:spPr>
            <a:xfrm>
              <a:off x="3924464" y="5256360"/>
              <a:ext cx="1127391" cy="228303"/>
            </a:xfrm>
            <a:prstGeom prst="rightArrow">
              <a:avLst/>
            </a:prstGeom>
            <a:solidFill>
              <a:srgbClr val="CF3BEC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07774" y="3449908"/>
            <a:ext cx="573441" cy="2203790"/>
            <a:chOff x="5707774" y="3449908"/>
            <a:chExt cx="573441" cy="2203790"/>
          </a:xfrm>
        </p:grpSpPr>
        <p:sp>
          <p:nvSpPr>
            <p:cNvPr id="33" name="Multiply 32"/>
            <p:cNvSpPr/>
            <p:nvPr/>
          </p:nvSpPr>
          <p:spPr>
            <a:xfrm>
              <a:off x="5707774" y="3449908"/>
              <a:ext cx="573440" cy="612854"/>
            </a:xfrm>
            <a:prstGeom prst="mathMultiply">
              <a:avLst/>
            </a:prstGeom>
            <a:solidFill>
              <a:schemeClr val="bg2">
                <a:lumMod val="65000"/>
                <a:lumOff val="35000"/>
                <a:alpha val="67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5726442" y="3970643"/>
              <a:ext cx="554772" cy="566911"/>
            </a:xfrm>
            <a:prstGeom prst="mathMultiply">
              <a:avLst/>
            </a:prstGeom>
            <a:solidFill>
              <a:schemeClr val="bg2">
                <a:lumMod val="65000"/>
                <a:lumOff val="35000"/>
                <a:alpha val="67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731344" y="4537555"/>
              <a:ext cx="549870" cy="611878"/>
            </a:xfrm>
            <a:prstGeom prst="mathMultiply">
              <a:avLst/>
            </a:prstGeom>
            <a:solidFill>
              <a:schemeClr val="bg2">
                <a:lumMod val="65000"/>
                <a:lumOff val="35000"/>
                <a:alpha val="67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5732407" y="5065334"/>
              <a:ext cx="548808" cy="588364"/>
            </a:xfrm>
            <a:prstGeom prst="mathMultiply">
              <a:avLst/>
            </a:prstGeom>
            <a:solidFill>
              <a:schemeClr val="bg2">
                <a:lumMod val="65000"/>
                <a:lumOff val="35000"/>
                <a:alpha val="67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46722"/>
              </p:ext>
            </p:extLst>
          </p:nvPr>
        </p:nvGraphicFramePr>
        <p:xfrm>
          <a:off x="6586538" y="4976813"/>
          <a:ext cx="561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6" name="Equation" r:id="rId21" imgW="203200" imgH="203200" progId="Equation.3">
                  <p:embed/>
                </p:oleObj>
              </mc:Choice>
              <mc:Fallback>
                <p:oleObj name="Equation" r:id="rId21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86538" y="4976813"/>
                        <a:ext cx="561975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53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Scalar Partial Differential Equations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2550"/>
            <a:ext cx="7956048" cy="71831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smtClean="0"/>
              <a:t>Schemes validated for the </a:t>
            </a:r>
            <a:r>
              <a:rPr lang="en-US" sz="2000" dirty="0" smtClean="0">
                <a:solidFill>
                  <a:srgbClr val="0000FF"/>
                </a:solidFill>
              </a:rPr>
              <a:t>linear advection equation</a:t>
            </a:r>
            <a:r>
              <a:rPr lang="en-US" sz="2000" dirty="0" smtClean="0"/>
              <a:t> and the </a:t>
            </a:r>
            <a:r>
              <a:rPr lang="en-US" sz="2000" dirty="0" smtClean="0">
                <a:solidFill>
                  <a:schemeClr val="bg1"/>
                </a:solidFill>
              </a:rPr>
              <a:t>inviscid Burgers equation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5800" y="2070860"/>
            <a:ext cx="7794123" cy="4199007"/>
            <a:chOff x="685800" y="2070860"/>
            <a:chExt cx="7794123" cy="40662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761" y="3260062"/>
              <a:ext cx="4244278" cy="287709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5800" y="2070860"/>
              <a:ext cx="7794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800" b="1" dirty="0">
                  <a:solidFill>
                    <a:srgbClr val="000000"/>
                  </a:solidFill>
                </a:rPr>
                <a:t>Smooth problems</a:t>
              </a:r>
            </a:p>
            <a:p>
              <a:pPr marL="285750" indent="-285750" algn="just">
                <a:buFont typeface="Arial"/>
                <a:buChar char="•"/>
              </a:pPr>
              <a:r>
                <a:rPr lang="en-US" sz="1800" b="1" dirty="0">
                  <a:solidFill>
                    <a:srgbClr val="000000"/>
                  </a:solidFill>
                </a:rPr>
                <a:t>5</a:t>
              </a:r>
              <a:r>
                <a:rPr lang="en-US" sz="1800" b="1" baseline="30000" dirty="0">
                  <a:solidFill>
                    <a:srgbClr val="000000"/>
                  </a:solidFill>
                </a:rPr>
                <a:t>th</a:t>
              </a:r>
              <a:r>
                <a:rPr lang="en-US" sz="1800" b="1" dirty="0">
                  <a:solidFill>
                    <a:srgbClr val="000000"/>
                  </a:solidFill>
                </a:rPr>
                <a:t> order convergence verified for the new schemes</a:t>
              </a:r>
            </a:p>
            <a:p>
              <a:pPr marL="285750" indent="-285750" algn="just">
                <a:buFont typeface="Arial"/>
                <a:buChar char="•"/>
              </a:pPr>
              <a:r>
                <a:rPr lang="en-US" sz="1800" b="1" dirty="0">
                  <a:solidFill>
                    <a:srgbClr val="000000"/>
                  </a:solidFill>
                </a:rPr>
                <a:t>Errors for CRWENO5 order of magnitude lower than WENO5, errors for CRWENO5-LD half those of CRWENO5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5800" y="2084666"/>
            <a:ext cx="7956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000000"/>
                </a:solidFill>
              </a:rPr>
              <a:t>Discontinuous problems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Non-oscillatory behavior validated across discontinuities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CRWENO schemes show better resolution of discontinuous data (lower smearing and clipping)</a:t>
            </a:r>
          </a:p>
          <a:p>
            <a:endParaRPr lang="en-US" sz="1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312218" y="3269238"/>
            <a:ext cx="8380975" cy="3207060"/>
            <a:chOff x="312218" y="3269238"/>
            <a:chExt cx="8380975" cy="3207060"/>
          </a:xfrm>
        </p:grpSpPr>
        <p:grpSp>
          <p:nvGrpSpPr>
            <p:cNvPr id="14" name="Group 13"/>
            <p:cNvGrpSpPr/>
            <p:nvPr/>
          </p:nvGrpSpPr>
          <p:grpSpPr>
            <a:xfrm>
              <a:off x="312218" y="3269238"/>
              <a:ext cx="8380975" cy="2935226"/>
              <a:chOff x="312218" y="3269238"/>
              <a:chExt cx="8380975" cy="293522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218" y="3269240"/>
                <a:ext cx="4193177" cy="2935224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0017" y="3269238"/>
                <a:ext cx="4193176" cy="2935224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1158263" y="6168521"/>
              <a:ext cx="2986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Linear Advection equation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7154" y="6168521"/>
              <a:ext cx="29863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Inviscid Burgers equation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46623" y="3298874"/>
            <a:ext cx="7888030" cy="3177424"/>
            <a:chOff x="1046623" y="3298874"/>
            <a:chExt cx="7888030" cy="317742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46623" y="3921848"/>
              <a:ext cx="669839" cy="1898118"/>
            </a:xfrm>
            <a:prstGeom prst="rect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75" y="3298874"/>
              <a:ext cx="4539178" cy="317742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 bwMode="auto">
            <a:xfrm>
              <a:off x="1721039" y="4968606"/>
              <a:ext cx="2930546" cy="0"/>
            </a:xfrm>
            <a:prstGeom prst="straightConnector1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1770950" y="3269238"/>
            <a:ext cx="7163701" cy="3207060"/>
            <a:chOff x="1770950" y="3269238"/>
            <a:chExt cx="7163701" cy="320706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770950" y="3921848"/>
              <a:ext cx="669839" cy="1898118"/>
            </a:xfrm>
            <a:prstGeom prst="rect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3641" y="3269238"/>
              <a:ext cx="4451010" cy="320706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 bwMode="auto">
            <a:xfrm>
              <a:off x="2440789" y="5038391"/>
              <a:ext cx="2113111" cy="0"/>
            </a:xfrm>
            <a:prstGeom prst="straightConnector1">
              <a:avLst/>
            </a:prstGeom>
            <a:noFill/>
            <a:ln w="412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613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CRWENO5 for Euler Equations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40" y="4563856"/>
            <a:ext cx="8419722" cy="174459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 smtClean="0"/>
              <a:t>Results in a </a:t>
            </a:r>
            <a:r>
              <a:rPr lang="en-US" sz="2000" dirty="0" smtClean="0">
                <a:solidFill>
                  <a:srgbClr val="0000FF"/>
                </a:solidFill>
              </a:rPr>
              <a:t>block tri-diagonal linear system</a:t>
            </a:r>
            <a:r>
              <a:rPr lang="en-US" sz="2000" dirty="0" smtClean="0"/>
              <a:t> along each dimension (as compared to </a:t>
            </a:r>
            <a:r>
              <a:rPr lang="en-US" sz="2000" dirty="0" smtClean="0">
                <a:solidFill>
                  <a:srgbClr val="0000FF"/>
                </a:solidFill>
              </a:rPr>
              <a:t>tri-diagonal system</a:t>
            </a:r>
            <a:r>
              <a:rPr lang="en-US" sz="2000" dirty="0" smtClean="0"/>
              <a:t> for conservative variable reconstruction)</a:t>
            </a:r>
          </a:p>
          <a:p>
            <a:pPr algn="just"/>
            <a:r>
              <a:rPr lang="en-US" sz="2000" dirty="0" smtClean="0"/>
              <a:t>For multi-dimensions, solution of linear system required along each grid line </a:t>
            </a:r>
          </a:p>
          <a:p>
            <a:pPr algn="just"/>
            <a:r>
              <a:rPr lang="en-US" sz="2000" dirty="0"/>
              <a:t>Upwinding – </a:t>
            </a:r>
            <a:endParaRPr lang="en-US" sz="2000" dirty="0" smtClean="0"/>
          </a:p>
          <a:p>
            <a:pPr lvl="1" algn="just"/>
            <a:r>
              <a:rPr lang="en-US" sz="1900" dirty="0" smtClean="0"/>
              <a:t>Left </a:t>
            </a:r>
            <a:r>
              <a:rPr lang="en-US" sz="1900" dirty="0"/>
              <a:t>and right biased fluxes </a:t>
            </a:r>
            <a:r>
              <a:rPr lang="en-US" sz="1900" dirty="0" smtClean="0"/>
              <a:t>computed</a:t>
            </a:r>
          </a:p>
          <a:p>
            <a:pPr lvl="1" algn="just"/>
            <a:r>
              <a:rPr lang="en-US" sz="1900" dirty="0" smtClean="0">
                <a:solidFill>
                  <a:schemeClr val="bg1"/>
                </a:solidFill>
              </a:rPr>
              <a:t>Roe</a:t>
            </a:r>
            <a:r>
              <a:rPr lang="en-US" sz="1900" dirty="0">
                <a:solidFill>
                  <a:schemeClr val="bg1"/>
                </a:solidFill>
              </a:rPr>
              <a:t>-Fixed formulation </a:t>
            </a:r>
            <a:r>
              <a:rPr lang="en-US" sz="1900" dirty="0" smtClean="0"/>
              <a:t>used</a:t>
            </a:r>
            <a:endParaRPr lang="en-US" sz="1900" dirty="0"/>
          </a:p>
        </p:txBody>
      </p:sp>
      <p:sp>
        <p:nvSpPr>
          <p:cNvPr id="8" name="Down Arrow 7"/>
          <p:cNvSpPr/>
          <p:nvPr/>
        </p:nvSpPr>
        <p:spPr>
          <a:xfrm>
            <a:off x="4846440" y="2506232"/>
            <a:ext cx="442394" cy="389368"/>
          </a:xfrm>
          <a:prstGeom prst="downArrow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16876"/>
              </p:ext>
            </p:extLst>
          </p:nvPr>
        </p:nvGraphicFramePr>
        <p:xfrm>
          <a:off x="2315713" y="2895601"/>
          <a:ext cx="6406149" cy="1590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5" name="Equation" r:id="rId4" imgW="3581400" imgH="889000" progId="Equation.3">
                  <p:embed/>
                </p:oleObj>
              </mc:Choice>
              <mc:Fallback>
                <p:oleObj name="Equation" r:id="rId4" imgW="35814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5713" y="2895601"/>
                        <a:ext cx="6406149" cy="1590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82785"/>
              </p:ext>
            </p:extLst>
          </p:nvPr>
        </p:nvGraphicFramePr>
        <p:xfrm>
          <a:off x="2576266" y="2005851"/>
          <a:ext cx="4652413" cy="43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" name="Equation" r:id="rId6" imgW="2705100" imgH="254000" progId="Equation.3">
                  <p:embed/>
                </p:oleObj>
              </mc:Choice>
              <mc:Fallback>
                <p:oleObj name="Equation" r:id="rId6" imgW="270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6266" y="2005851"/>
                        <a:ext cx="4652413" cy="436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2141" y="1246222"/>
            <a:ext cx="8419721" cy="77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b="1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en-US" sz="2000" dirty="0" smtClean="0"/>
              <a:t>Characteristic based reconstruction respects the physics of the problem – </a:t>
            </a:r>
            <a:r>
              <a:rPr lang="en-US" sz="1800" dirty="0" smtClean="0">
                <a:solidFill>
                  <a:schemeClr val="bg1"/>
                </a:solidFill>
              </a:rPr>
              <a:t>1D scalar wave propagation along each characteristic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314161"/>
              </p:ext>
            </p:extLst>
          </p:nvPr>
        </p:nvGraphicFramePr>
        <p:xfrm>
          <a:off x="7293112" y="1974369"/>
          <a:ext cx="1428750" cy="46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" name="Equation" r:id="rId8" imgW="889000" imgH="292100" progId="Equation.3">
                  <p:embed/>
                </p:oleObj>
              </mc:Choice>
              <mc:Fallback>
                <p:oleObj name="Equation" r:id="rId8" imgW="889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93112" y="1974369"/>
                        <a:ext cx="1428750" cy="465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675693"/>
              </p:ext>
            </p:extLst>
          </p:nvPr>
        </p:nvGraphicFramePr>
        <p:xfrm>
          <a:off x="708176" y="3296301"/>
          <a:ext cx="1490854" cy="38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8" name="Equation" r:id="rId10" imgW="990600" imgH="254000" progId="Equation.3">
                  <p:embed/>
                </p:oleObj>
              </mc:Choice>
              <mc:Fallback>
                <p:oleObj name="Equation" r:id="rId10" imgW="990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8176" y="3296301"/>
                        <a:ext cx="1490854" cy="382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937273"/>
              </p:ext>
            </p:extLst>
          </p:nvPr>
        </p:nvGraphicFramePr>
        <p:xfrm>
          <a:off x="4967760" y="5621999"/>
          <a:ext cx="2698726" cy="56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" name="Equation" r:id="rId12" imgW="1206500" imgH="254000" progId="Equation.3">
                  <p:embed/>
                </p:oleObj>
              </mc:Choice>
              <mc:Fallback>
                <p:oleObj name="Equation" r:id="rId12" imgW="1206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67760" y="5621999"/>
                        <a:ext cx="2698726" cy="56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2140" y="1974369"/>
            <a:ext cx="1998495" cy="2241517"/>
            <a:chOff x="302140" y="1974369"/>
            <a:chExt cx="1998495" cy="2241517"/>
          </a:xfrm>
        </p:grpSpPr>
        <p:grpSp>
          <p:nvGrpSpPr>
            <p:cNvPr id="33" name="Group 32"/>
            <p:cNvGrpSpPr/>
            <p:nvPr/>
          </p:nvGrpSpPr>
          <p:grpSpPr>
            <a:xfrm>
              <a:off x="302140" y="2037549"/>
              <a:ext cx="1998495" cy="2178337"/>
              <a:chOff x="302140" y="2037549"/>
              <a:chExt cx="1998495" cy="217833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02140" y="2037549"/>
                <a:ext cx="1998495" cy="2178337"/>
                <a:chOff x="277748" y="3046074"/>
                <a:chExt cx="3227048" cy="3394267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77748" y="3046074"/>
                  <a:ext cx="3227048" cy="3394267"/>
                  <a:chOff x="277748" y="3128668"/>
                  <a:chExt cx="3227048" cy="3394267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08426" y="3128668"/>
                    <a:ext cx="1582686" cy="1158829"/>
                    <a:chOff x="1498432" y="3610037"/>
                    <a:chExt cx="1582686" cy="1158829"/>
                  </a:xfrm>
                </p:grpSpPr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2112075" y="3610037"/>
                      <a:ext cx="1" cy="557318"/>
                    </a:xfrm>
                    <a:prstGeom prst="lin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1498432" y="3863036"/>
                      <a:ext cx="299686" cy="30083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402605" y="3863036"/>
                      <a:ext cx="299686" cy="300835"/>
                    </a:xfrm>
                    <a:prstGeom prst="ellips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1498432" y="4237413"/>
                      <a:ext cx="299686" cy="5275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 err="1" smtClean="0"/>
                        <a:t>i</a:t>
                      </a:r>
                      <a:endParaRPr lang="en-US" sz="1600" b="1" dirty="0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307823" y="4241335"/>
                      <a:ext cx="773295" cy="5275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 smtClean="0"/>
                        <a:t>i+1</a:t>
                      </a:r>
                      <a:endParaRPr lang="en-US" sz="1600" b="1" dirty="0"/>
                    </a:p>
                  </p:txBody>
                </p:sp>
              </p:grpSp>
              <p:cxnSp>
                <p:nvCxnSpPr>
                  <p:cNvPr id="18" name="Elbow Connector 17"/>
                  <p:cNvCxnSpPr/>
                  <p:nvPr/>
                </p:nvCxnSpPr>
                <p:spPr>
                  <a:xfrm rot="16200000" flipH="1">
                    <a:off x="1069596" y="4314510"/>
                    <a:ext cx="504949" cy="2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noFill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77748" y="4578394"/>
                    <a:ext cx="3227046" cy="4795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b="1" dirty="0" smtClean="0"/>
                      <a:t>U</a:t>
                    </a:r>
                    <a:r>
                      <a:rPr lang="en-US" b="1" baseline="30000" dirty="0" smtClean="0"/>
                      <a:t>avg</a:t>
                    </a:r>
                    <a:r>
                      <a:rPr lang="en-US" b="1" dirty="0" smtClean="0"/>
                      <a:t> (Roe averaged)</a:t>
                    </a:r>
                    <a:endParaRPr lang="en-US" b="1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7750" y="5707658"/>
                    <a:ext cx="3227046" cy="8152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dirty="0" smtClean="0"/>
                      <a:t>Eigenvalues, left and right eigenvectors</a:t>
                    </a:r>
                    <a:endParaRPr lang="en-US" dirty="0"/>
                  </a:p>
                </p:txBody>
              </p:sp>
            </p:grpSp>
            <p:cxnSp>
              <p:nvCxnSpPr>
                <p:cNvPr id="16" name="Elbow Connector 15"/>
                <p:cNvCxnSpPr/>
                <p:nvPr/>
              </p:nvCxnSpPr>
              <p:spPr>
                <a:xfrm rot="16200000" flipH="1">
                  <a:off x="511748" y="5033891"/>
                  <a:ext cx="287443" cy="278060"/>
                </a:xfrm>
                <a:prstGeom prst="bentConnector3">
                  <a:avLst>
                    <a:gd name="adj1" fmla="val 94677"/>
                  </a:avLst>
                </a:prstGeom>
                <a:ln>
                  <a:noFil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Elbow Connector 6"/>
              <p:cNvCxnSpPr/>
              <p:nvPr/>
            </p:nvCxnSpPr>
            <p:spPr bwMode="auto">
              <a:xfrm>
                <a:off x="449960" y="3296301"/>
                <a:ext cx="258216" cy="198430"/>
              </a:xfrm>
              <a:prstGeom prst="bentConnector3">
                <a:avLst>
                  <a:gd name="adj1" fmla="val -98"/>
                </a:avLst>
              </a:prstGeom>
              <a:noFill/>
              <a:ln w="317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5" name="Straight Connector 4"/>
            <p:cNvCxnSpPr/>
            <p:nvPr/>
          </p:nvCxnSpPr>
          <p:spPr bwMode="auto">
            <a:xfrm>
              <a:off x="948883" y="1974369"/>
              <a:ext cx="1" cy="662187"/>
            </a:xfrm>
            <a:prstGeom prst="line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179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Entropy Wave Advection (1D)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840" y="4859625"/>
            <a:ext cx="7781439" cy="1932803"/>
          </a:xfrm>
        </p:spPr>
        <p:txBody>
          <a:bodyPr/>
          <a:lstStyle/>
          <a:p>
            <a:pPr algn="just"/>
            <a:r>
              <a:rPr lang="en-US" sz="1800" dirty="0" smtClean="0"/>
              <a:t>Identical solutions with reconstruction of characteristic and conservative reconstructions</a:t>
            </a:r>
          </a:p>
          <a:p>
            <a:pPr algn="just"/>
            <a:r>
              <a:rPr lang="en-US" sz="1800" dirty="0" smtClean="0"/>
              <a:t>5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order convergence verified (smooth problem) for all schemes</a:t>
            </a:r>
          </a:p>
          <a:p>
            <a:pPr algn="just"/>
            <a:r>
              <a:rPr lang="en-US" sz="1800" dirty="0" smtClean="0"/>
              <a:t>Errors for CRWENO5 order of magnitude lower than WENO5, Errors of CRWENO5-LD half those of CRWENO5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1940" y="1311103"/>
            <a:ext cx="7983010" cy="3483994"/>
            <a:chOff x="428254" y="1280159"/>
            <a:chExt cx="7983010" cy="34839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567" y="1280159"/>
              <a:ext cx="3947697" cy="29607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54" y="1280160"/>
              <a:ext cx="3952740" cy="296455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97962" y="4240933"/>
              <a:ext cx="34870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Comparison of characteristic and conservative reconstructions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4260" y="4244715"/>
              <a:ext cx="34870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Conservative Reconstruction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rc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agrc.thmx</Template>
  <TotalTime>2621</TotalTime>
  <Words>845</Words>
  <Application>Microsoft Macintosh PowerPoint</Application>
  <PresentationFormat>On-screen Show (4:3)</PresentationFormat>
  <Paragraphs>123</Paragraphs>
  <Slides>14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agrc</vt:lpstr>
      <vt:lpstr>Image</vt:lpstr>
      <vt:lpstr>Equation</vt:lpstr>
      <vt:lpstr>Alfred Gessow Rotorcraft Center  Aerospace Engineering Department    University of Maryland, College Park</vt:lpstr>
      <vt:lpstr>Background</vt:lpstr>
      <vt:lpstr>Motivation</vt:lpstr>
      <vt:lpstr>Objectives</vt:lpstr>
      <vt:lpstr>5th Order CRWENO (r = 3) scheme</vt:lpstr>
      <vt:lpstr>A Low Dissipation CRWENO scheme</vt:lpstr>
      <vt:lpstr>Scalar Partial Differential Equations</vt:lpstr>
      <vt:lpstr>CRWENO5 for Euler Equations</vt:lpstr>
      <vt:lpstr>Entropy Wave Advection (1D)</vt:lpstr>
      <vt:lpstr>Shock Entropy Wave Interaction (1D)</vt:lpstr>
      <vt:lpstr>Isentropic Vortex Convection (2D)</vt:lpstr>
      <vt:lpstr>Double Mach Reflection Problem</vt:lpstr>
      <vt:lpstr>Conclusions and Future Work</vt:lpstr>
      <vt:lpstr>Thank you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Alfred Gessow Rotorcraft Center  Aerospace Engineering Department    University of Maryland, College Park</dc:title>
  <dc:creator>Debojyoti Ghosh</dc:creator>
  <cp:lastModifiedBy>Debojyoti Ghosh</cp:lastModifiedBy>
  <cp:revision>184</cp:revision>
  <dcterms:created xsi:type="dcterms:W3CDTF">2011-12-12T19:05:58Z</dcterms:created>
  <dcterms:modified xsi:type="dcterms:W3CDTF">2011-12-21T22:31:49Z</dcterms:modified>
</cp:coreProperties>
</file>