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embeddings/oleObject1.bin" ContentType="application/vnd.openxmlformats-officedocument.oleObject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70" r:id="rId13"/>
    <p:sldId id="269" r:id="rId14"/>
    <p:sldId id="267" r:id="rId15"/>
  </p:sldIdLst>
  <p:sldSz cx="9144000" cy="6858000" type="screen4x3"/>
  <p:notesSz cx="6858000" cy="93122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2"/>
        </a:solidFill>
        <a:latin typeface="Helvetic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bojyoti Gho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CB00"/>
    <a:srgbClr val="3CE900"/>
    <a:srgbClr val="3DE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5" Type="http://schemas.openxmlformats.org/officeDocument/2006/relationships/image" Target="../media/image14.emf"/><Relationship Id="rId6" Type="http://schemas.openxmlformats.org/officeDocument/2006/relationships/image" Target="../media/image15.e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9" Type="http://schemas.openxmlformats.org/officeDocument/2006/relationships/image" Target="../media/image18.emf"/><Relationship Id="rId1" Type="http://schemas.openxmlformats.org/officeDocument/2006/relationships/image" Target="../media/image10.emf"/><Relationship Id="rId2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Relationship Id="rId2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Relationship Id="rId2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054ED-7D41-1E41-8C38-7D9D332AE9EF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55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555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53F7D-C37F-1349-B5A7-47E3194FE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56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F6A3D-ED87-E947-9ABC-40545142DF8F}" type="datetimeFigureOut">
              <a:rPr lang="en-US" smtClean="0"/>
              <a:t>7/12/12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2775"/>
            <a:ext cx="5486400" cy="4191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55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555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9027E2-0572-F543-B7C7-24248DE31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4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027E2-0572-F543-B7C7-24248DE316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42875"/>
            <a:ext cx="1952625" cy="59531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42875"/>
            <a:ext cx="5705475" cy="5953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7250" y="1352550"/>
            <a:ext cx="382905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800475"/>
            <a:ext cx="7810500" cy="2295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0" y="1352550"/>
            <a:ext cx="38290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1.png"/><Relationship Id="rId21" Type="http://schemas.openxmlformats.org/officeDocument/2006/relationships/image" Target="../media/image3.png"/><Relationship Id="rId22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vmlDrawing" Target="../drawings/vmlDrawing1.vml"/><Relationship Id="rId18" Type="http://schemas.openxmlformats.org/officeDocument/2006/relationships/image" Target="../media/image2.png"/><Relationship Id="rId1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2"/>
          <p:cNvPicPr>
            <a:picLocks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0025" y="6554788"/>
            <a:ext cx="8769350" cy="746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90500" y="1066800"/>
          <a:ext cx="8763000" cy="12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9" name="Image" r:id="rId19" imgW="10674197" imgH="253789" progId="">
                  <p:embed/>
                </p:oleObj>
              </mc:Choice>
              <mc:Fallback>
                <p:oleObj name="Image" r:id="rId19" imgW="10674197" imgH="253789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1066800"/>
                        <a:ext cx="8763000" cy="12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47725" y="142875"/>
            <a:ext cx="74199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52550"/>
            <a:ext cx="78105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31" name="Picture 7" descr="ColorLogoFormal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73038" y="36513"/>
            <a:ext cx="911225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10" descr="ColorLogoAGRC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8135938" y="71438"/>
            <a:ext cx="858837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hlink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b="1">
          <a:solidFill>
            <a:schemeClr val="bg2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="1">
          <a:solidFill>
            <a:schemeClr val="bg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="1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65.e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66.emf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Relationship Id="rId10" Type="http://schemas.openxmlformats.org/officeDocument/2006/relationships/image" Target="../media/image70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ast-cta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://shocks.stanford.edu/shock_turbulenc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6" Type="http://schemas.openxmlformats.org/officeDocument/2006/relationships/oleObject" Target="../embeddings/oleObject3.bin"/><Relationship Id="rId7" Type="http://schemas.openxmlformats.org/officeDocument/2006/relationships/image" Target="../media/image7.emf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20" Type="http://schemas.openxmlformats.org/officeDocument/2006/relationships/image" Target="../media/image18.emf"/><Relationship Id="rId10" Type="http://schemas.openxmlformats.org/officeDocument/2006/relationships/image" Target="../media/image13.emf"/><Relationship Id="rId11" Type="http://schemas.openxmlformats.org/officeDocument/2006/relationships/oleObject" Target="../embeddings/oleObject8.bin"/><Relationship Id="rId12" Type="http://schemas.openxmlformats.org/officeDocument/2006/relationships/image" Target="../media/image14.emf"/><Relationship Id="rId13" Type="http://schemas.openxmlformats.org/officeDocument/2006/relationships/oleObject" Target="../embeddings/oleObject9.bin"/><Relationship Id="rId14" Type="http://schemas.openxmlformats.org/officeDocument/2006/relationships/image" Target="../media/image15.emf"/><Relationship Id="rId15" Type="http://schemas.openxmlformats.org/officeDocument/2006/relationships/oleObject" Target="../embeddings/oleObject10.bin"/><Relationship Id="rId16" Type="http://schemas.openxmlformats.org/officeDocument/2006/relationships/image" Target="../media/image16.emf"/><Relationship Id="rId17" Type="http://schemas.openxmlformats.org/officeDocument/2006/relationships/oleObject" Target="../embeddings/oleObject11.bin"/><Relationship Id="rId18" Type="http://schemas.openxmlformats.org/officeDocument/2006/relationships/image" Target="../media/image17.emf"/><Relationship Id="rId19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image" Target="../media/image22.jpe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4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5.emf"/><Relationship Id="rId9" Type="http://schemas.openxmlformats.org/officeDocument/2006/relationships/image" Target="../media/image38.png"/><Relationship Id="rId10" Type="http://schemas.openxmlformats.org/officeDocument/2006/relationships/image" Target="../media/image2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12893"/>
            <a:ext cx="7772400" cy="1597124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Application of </a:t>
            </a:r>
            <a:r>
              <a:rPr lang="en-US" dirty="0" smtClean="0">
                <a:solidFill>
                  <a:schemeClr val="bg2"/>
                </a:solidFill>
              </a:rPr>
              <a:t>Compact</a:t>
            </a:r>
            <a:r>
              <a:rPr lang="en-US" dirty="0">
                <a:solidFill>
                  <a:schemeClr val="bg2"/>
                </a:solidFill>
              </a:rPr>
              <a:t>-Reconstruction WENO Schemes to the Navier-Stokes Equations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823849" y="1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hlink"/>
                </a:solidFill>
                <a:latin typeface="Arial" charset="0"/>
              </a:defRPr>
            </a:lvl9pPr>
          </a:lstStyle>
          <a:p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Alfred Gessow Rotorcraft Center </a:t>
            </a:r>
            <a:br>
              <a:rPr lang="en-US" sz="18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Aerospace Engineering Department   </a:t>
            </a:r>
            <a:br>
              <a:rPr lang="en-US" sz="1800" dirty="0" smtClean="0">
                <a:solidFill>
                  <a:srgbClr val="FF0000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FF0000"/>
                </a:solidFill>
                <a:latin typeface="Arial" charset="0"/>
              </a:rPr>
              <a:t>University of Maryland, College Park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2020692" y="4053482"/>
            <a:ext cx="5098437" cy="916483"/>
            <a:chOff x="3497812" y="3960535"/>
            <a:chExt cx="5098437" cy="916483"/>
          </a:xfrm>
        </p:grpSpPr>
        <p:sp>
          <p:nvSpPr>
            <p:cNvPr id="6" name="Rectangle 18"/>
            <p:cNvSpPr txBox="1">
              <a:spLocks noChangeArrowheads="1"/>
            </p:cNvSpPr>
            <p:nvPr/>
          </p:nvSpPr>
          <p:spPr bwMode="auto">
            <a:xfrm>
              <a:off x="3497812" y="3962618"/>
              <a:ext cx="22098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2400" b="1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2000" b="1">
                  <a:solidFill>
                    <a:schemeClr val="bg1"/>
                  </a:solidFill>
                  <a:latin typeface="+mn-lt"/>
                </a:defRPr>
              </a:lvl2pPr>
              <a:lvl3pPr marL="9144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2400" b="1">
                  <a:solidFill>
                    <a:schemeClr val="bg2"/>
                  </a:solidFill>
                  <a:latin typeface="+mn-lt"/>
                </a:defRPr>
              </a:lvl3pPr>
              <a:lvl4pPr marL="13716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600" b="1">
                  <a:solidFill>
                    <a:schemeClr val="bg1"/>
                  </a:solidFill>
                  <a:latin typeface="+mn-lt"/>
                </a:defRPr>
              </a:lvl4pPr>
              <a:lvl5pPr marL="18288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400" b="1">
                  <a:solidFill>
                    <a:schemeClr val="bg2"/>
                  </a:solidFill>
                  <a:latin typeface="+mn-lt"/>
                </a:defRPr>
              </a:lvl5pPr>
              <a:lvl6pPr marL="22860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400" b="1">
                  <a:solidFill>
                    <a:schemeClr val="bg2"/>
                  </a:solidFill>
                  <a:latin typeface="+mn-lt"/>
                </a:defRPr>
              </a:lvl6pPr>
              <a:lvl7pPr marL="27432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400" b="1">
                  <a:solidFill>
                    <a:schemeClr val="bg2"/>
                  </a:solidFill>
                  <a:latin typeface="+mn-lt"/>
                </a:defRPr>
              </a:lvl7pPr>
              <a:lvl8pPr marL="32004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400" b="1">
                  <a:solidFill>
                    <a:schemeClr val="bg2"/>
                  </a:solidFill>
                  <a:latin typeface="+mn-lt"/>
                </a:defRPr>
              </a:lvl8pPr>
              <a:lvl9pPr marL="3657600" indent="0" algn="ctr" rtl="0" eaLnBrk="1" fontAlgn="base" hangingPunct="1">
                <a:spcBef>
                  <a:spcPct val="20000"/>
                </a:spcBef>
                <a:spcAft>
                  <a:spcPct val="0"/>
                </a:spcAft>
                <a:buNone/>
                <a:defRPr sz="1400" b="1">
                  <a:solidFill>
                    <a:schemeClr val="bg2"/>
                  </a:solidFill>
                  <a:latin typeface="+mn-lt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800" dirty="0" smtClean="0"/>
                <a:t>Debojyoti Ghosh</a:t>
              </a:r>
            </a:p>
            <a:p>
              <a:pPr>
                <a:lnSpc>
                  <a:spcPct val="90000"/>
                </a:lnSpc>
              </a:pPr>
              <a:r>
                <a:rPr lang="en-US" sz="1800" b="0" dirty="0" smtClean="0"/>
                <a:t>Graduate Research Assistant</a:t>
              </a:r>
            </a:p>
          </p:txBody>
        </p:sp>
        <p:sp>
          <p:nvSpPr>
            <p:cNvPr id="7" name="Rectangle 22"/>
            <p:cNvSpPr>
              <a:spLocks noChangeArrowheads="1"/>
            </p:cNvSpPr>
            <p:nvPr/>
          </p:nvSpPr>
          <p:spPr bwMode="auto">
            <a:xfrm>
              <a:off x="6386449" y="3960535"/>
              <a:ext cx="2209800" cy="914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 b="1" dirty="0">
                  <a:latin typeface="Arial" charset="0"/>
                </a:rPr>
                <a:t>James </a:t>
              </a:r>
              <a:r>
                <a:rPr lang="en-US" sz="1800" b="1" dirty="0" smtClean="0">
                  <a:latin typeface="Arial" charset="0"/>
                </a:rPr>
                <a:t>D. Baeder</a:t>
              </a:r>
              <a:endParaRPr lang="en-US" sz="1800" b="1" dirty="0">
                <a:latin typeface="Arial" charset="0"/>
              </a:endParaRPr>
            </a:p>
            <a:p>
              <a:pPr>
                <a:lnSpc>
                  <a:spcPct val="80000"/>
                </a:lnSpc>
                <a:spcBef>
                  <a:spcPct val="20000"/>
                </a:spcBef>
              </a:pPr>
              <a:r>
                <a:rPr lang="en-US" sz="1800" dirty="0">
                  <a:latin typeface="Arial" charset="0"/>
                </a:rPr>
                <a:t>Associate Professor</a:t>
              </a:r>
            </a:p>
          </p:txBody>
        </p:sp>
      </p:grp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020692" y="5679610"/>
            <a:ext cx="5098437" cy="584776"/>
          </a:xfrm>
          <a:prstGeom prst="rect">
            <a:avLst/>
          </a:prstGeom>
          <a:noFill/>
          <a:ln w="12700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SIAM Annual Meeting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1600" b="1" dirty="0" smtClean="0">
                <a:solidFill>
                  <a:srgbClr val="0000FF"/>
                </a:solidFill>
              </a:rPr>
              <a:t>July 9 – 13, 2012, Minneapolis, MN</a:t>
            </a:r>
          </a:p>
        </p:txBody>
      </p:sp>
    </p:spTree>
    <p:extLst>
      <p:ext uri="{BB962C8B-B14F-4D97-AF65-F5344CB8AC3E}">
        <p14:creationId xmlns:p14="http://schemas.microsoft.com/office/powerpoint/2010/main" val="3876137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Isotropic Turbulence Decay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38" y="1260175"/>
            <a:ext cx="3597212" cy="23151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498" y="1301593"/>
            <a:ext cx="55937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>
                <a:solidFill>
                  <a:schemeClr val="bg1"/>
                </a:solidFill>
              </a:rPr>
              <a:t>Initial Conditions: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b="1" dirty="0" smtClean="0"/>
              <a:t>Taylor microscale-based Reynolds number Re</a:t>
            </a:r>
            <a:r>
              <a:rPr lang="en-US" sz="1600" b="1" baseline="-25000" dirty="0" smtClean="0"/>
              <a:t>λ</a:t>
            </a:r>
            <a:r>
              <a:rPr lang="en-US" sz="1600" b="1" dirty="0" smtClean="0"/>
              <a:t> = 50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b="1" dirty="0" smtClean="0"/>
              <a:t>Turbulent Mach number M</a:t>
            </a:r>
            <a:r>
              <a:rPr lang="en-US" sz="1600" b="1" baseline="-25000" dirty="0" smtClean="0"/>
              <a:t>t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u</a:t>
            </a:r>
            <a:r>
              <a:rPr lang="en-US" sz="1600" b="1" baseline="-25000" dirty="0" err="1" smtClean="0"/>
              <a:t>RMS</a:t>
            </a:r>
            <a:r>
              <a:rPr lang="en-US" sz="1600" b="1" dirty="0" smtClean="0"/>
              <a:t>  / a = 0.3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600" b="1" dirty="0" smtClean="0"/>
              <a:t>Wavenumber for maximum energy k</a:t>
            </a:r>
            <a:r>
              <a:rPr lang="en-US" sz="1600" b="1" baseline="-25000" dirty="0" smtClean="0"/>
              <a:t>0</a:t>
            </a:r>
            <a:r>
              <a:rPr lang="en-US" sz="1600" b="1" dirty="0" smtClean="0"/>
              <a:t> = 4</a:t>
            </a:r>
          </a:p>
          <a:p>
            <a:pPr marL="285750" indent="-285750" algn="just">
              <a:buFont typeface="Arial"/>
              <a:buChar char="•"/>
            </a:pPr>
            <a:endParaRPr lang="en-US" sz="1600" b="1" dirty="0"/>
          </a:p>
          <a:p>
            <a:pPr algn="just"/>
            <a:r>
              <a:rPr lang="en-US" sz="1600" b="1" dirty="0" smtClean="0">
                <a:solidFill>
                  <a:srgbClr val="0000FF"/>
                </a:solidFill>
              </a:rPr>
              <a:t>Energy Spectrum</a:t>
            </a:r>
            <a:r>
              <a:rPr lang="en-US" sz="1600" b="1" dirty="0" smtClean="0"/>
              <a:t> obtained at t/</a:t>
            </a:r>
            <a:r>
              <a:rPr lang="en-US" sz="1600" b="1" dirty="0" err="1" smtClean="0"/>
              <a:t>τ</a:t>
            </a:r>
            <a:r>
              <a:rPr lang="en-US" sz="1600" b="1" dirty="0" smtClean="0"/>
              <a:t> = 3.0 (</a:t>
            </a:r>
            <a:r>
              <a:rPr lang="en-US" sz="1600" b="1" dirty="0" err="1" smtClean="0"/>
              <a:t>τ</a:t>
            </a:r>
            <a:r>
              <a:rPr lang="en-US" sz="1600" b="1" dirty="0" smtClean="0"/>
              <a:t> = </a:t>
            </a:r>
            <a:r>
              <a:rPr lang="en-US" sz="1600" b="1" dirty="0" err="1" smtClean="0"/>
              <a:t>λ</a:t>
            </a:r>
            <a:r>
              <a:rPr lang="en-US" sz="1600" b="1" baseline="-25000" dirty="0" smtClean="0"/>
              <a:t> </a:t>
            </a:r>
            <a:r>
              <a:rPr lang="en-US" sz="1600" b="1" dirty="0" smtClean="0"/>
              <a:t>/ </a:t>
            </a:r>
            <a:r>
              <a:rPr lang="en-US" sz="1600" b="1" dirty="0" err="1" smtClean="0"/>
              <a:t>u</a:t>
            </a:r>
            <a:r>
              <a:rPr lang="en-US" sz="1600" b="1" baseline="-25000" dirty="0" err="1" smtClean="0"/>
              <a:t>RMS</a:t>
            </a:r>
            <a:r>
              <a:rPr lang="en-US" sz="1600" b="1" dirty="0" smtClean="0"/>
              <a:t>)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600" b="1" dirty="0" smtClean="0">
                <a:solidFill>
                  <a:srgbClr val="FF0000"/>
                </a:solidFill>
              </a:rPr>
              <a:t>CRWENO5</a:t>
            </a:r>
            <a:r>
              <a:rPr lang="en-US" sz="1600" b="1" dirty="0" smtClean="0"/>
              <a:t> shows </a:t>
            </a:r>
            <a:r>
              <a:rPr lang="en-US" sz="1600" b="1" dirty="0" smtClean="0">
                <a:solidFill>
                  <a:srgbClr val="FF0000"/>
                </a:solidFill>
              </a:rPr>
              <a:t>improved resolution</a:t>
            </a:r>
            <a:r>
              <a:rPr lang="en-US" sz="1600" b="1" dirty="0" smtClean="0"/>
              <a:t> of higher wavenumbers compared to WENO5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606349" y="1378524"/>
            <a:ext cx="132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ε</a:t>
            </a:r>
            <a:r>
              <a:rPr lang="en-US" b="1" dirty="0" smtClean="0">
                <a:solidFill>
                  <a:srgbClr val="0000FF"/>
                </a:solidFill>
              </a:rPr>
              <a:t> = 10</a:t>
            </a:r>
            <a:r>
              <a:rPr lang="en-US" b="1" baseline="30000" dirty="0" smtClean="0">
                <a:solidFill>
                  <a:srgbClr val="0000FF"/>
                </a:solidFill>
              </a:rPr>
              <a:t>-6</a:t>
            </a:r>
            <a:r>
              <a:rPr lang="en-US" b="1" dirty="0" smtClean="0">
                <a:solidFill>
                  <a:srgbClr val="0000FF"/>
                </a:solidFill>
              </a:rPr>
              <a:t>, p = 2</a:t>
            </a:r>
            <a:endParaRPr lang="en-US" b="1" baseline="30000" dirty="0">
              <a:solidFill>
                <a:srgbClr val="0000F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90500" y="3575292"/>
            <a:ext cx="8901050" cy="2905302"/>
            <a:chOff x="190500" y="3575292"/>
            <a:chExt cx="8901050" cy="2905302"/>
          </a:xfrm>
        </p:grpSpPr>
        <p:grpSp>
          <p:nvGrpSpPr>
            <p:cNvPr id="3" name="Group 2"/>
            <p:cNvGrpSpPr/>
            <p:nvPr/>
          </p:nvGrpSpPr>
          <p:grpSpPr>
            <a:xfrm>
              <a:off x="190500" y="3575292"/>
              <a:ext cx="8901050" cy="2905302"/>
              <a:chOff x="190500" y="3575292"/>
              <a:chExt cx="8901050" cy="2905302"/>
            </a:xfrm>
          </p:grpSpPr>
          <p:pic>
            <p:nvPicPr>
              <p:cNvPr id="6" name="Picture 5" descr="Isoturb_Decay_EngSpectrum_32_p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0500" y="3575292"/>
                <a:ext cx="4150431" cy="2905302"/>
              </a:xfrm>
              <a:prstGeom prst="rect">
                <a:avLst/>
              </a:prstGeom>
            </p:spPr>
          </p:pic>
          <p:pic>
            <p:nvPicPr>
              <p:cNvPr id="7" name="Picture 6" descr="Isoturb_Decay_EngSpectrum_32_p2_Zoom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6787"/>
              <a:stretch/>
            </p:blipFill>
            <p:spPr>
              <a:xfrm>
                <a:off x="4834830" y="3603297"/>
                <a:ext cx="4256720" cy="259549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4885977" y="6143565"/>
                <a:ext cx="39896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>
                    <a:solidFill>
                      <a:schemeClr val="bg1"/>
                    </a:solidFill>
                  </a:rPr>
                  <a:t>Comparison of different non-linear weights</a:t>
                </a:r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2471072" y="3893218"/>
              <a:ext cx="1311462" cy="1076847"/>
            </a:xfrm>
            <a:prstGeom prst="rect">
              <a:avLst/>
            </a:prstGeom>
            <a:noFill/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3782535" y="4231894"/>
              <a:ext cx="1052296" cy="378938"/>
            </a:xfrm>
            <a:prstGeom prst="rightArrow">
              <a:avLst/>
            </a:prstGeom>
            <a:solidFill>
              <a:schemeClr val="bg2"/>
            </a:solidFill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415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 of </a:t>
            </a:r>
            <a:r>
              <a:rPr lang="en-US" sz="3200" i="1" dirty="0" smtClean="0"/>
              <a:t>p</a:t>
            </a:r>
            <a:endParaRPr lang="en-US" sz="3200" dirty="0"/>
          </a:p>
        </p:txBody>
      </p:sp>
      <p:pic>
        <p:nvPicPr>
          <p:cNvPr id="4" name="Picture 3" descr="Isoturb_Decay_EngSpectrum_32_YC_Zo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09" y="1305448"/>
            <a:ext cx="3989607" cy="2573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509" y="3879413"/>
            <a:ext cx="3989607" cy="25739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01" y="1305448"/>
            <a:ext cx="4245988" cy="2850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947" y="4155527"/>
            <a:ext cx="4480562" cy="2254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Exponent for the smoothness indicators</a:t>
            </a:r>
            <a:r>
              <a:rPr lang="en-US" sz="1600" b="1" dirty="0"/>
              <a:t> </a:t>
            </a:r>
            <a:r>
              <a:rPr lang="en-US" sz="1600" b="1" dirty="0" smtClean="0">
                <a:sym typeface="Wingdings"/>
              </a:rPr>
              <a:t> Affects </a:t>
            </a:r>
            <a:r>
              <a:rPr lang="en-US" sz="1600" b="1" dirty="0" smtClean="0">
                <a:solidFill>
                  <a:schemeClr val="bg1"/>
                </a:solidFill>
                <a:sym typeface="Wingdings"/>
              </a:rPr>
              <a:t>convergence to optimal weights</a:t>
            </a:r>
            <a:r>
              <a:rPr lang="en-US" sz="1600" b="1" dirty="0" smtClean="0">
                <a:sym typeface="Wingdings"/>
              </a:rPr>
              <a:t> (smooth) or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zero</a:t>
            </a:r>
            <a:r>
              <a:rPr lang="en-US" sz="1600" b="1" dirty="0" smtClean="0">
                <a:sym typeface="Wingdings"/>
              </a:rPr>
              <a:t> (discontinuity)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>
                <a:sym typeface="Wingdings"/>
              </a:rPr>
              <a:t>Higher p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accentuates difference </a:t>
            </a:r>
            <a:r>
              <a:rPr lang="en-US" sz="1600" b="1" dirty="0" smtClean="0">
                <a:sym typeface="Wingdings"/>
              </a:rPr>
              <a:t>in weights due to difference in smoothness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>
                <a:sym typeface="Wingdings"/>
              </a:rPr>
              <a:t>High-frequency waves 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p = 1 </a:t>
            </a:r>
            <a:r>
              <a:rPr lang="en-US" sz="1600" b="1" dirty="0" smtClean="0">
                <a:sym typeface="Wingdings"/>
              </a:rPr>
              <a:t>shows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sharper resolution </a:t>
            </a:r>
            <a:r>
              <a:rPr lang="en-US" sz="1600" b="1" dirty="0" smtClean="0">
                <a:sym typeface="Wingdings"/>
              </a:rPr>
              <a:t>(Weights closer to optimal)</a:t>
            </a:r>
            <a:endParaRPr lang="en-US" sz="1600" b="1" dirty="0" smtClean="0"/>
          </a:p>
        </p:txBody>
      </p:sp>
    </p:spTree>
    <p:extLst>
      <p:ext uri="{BB962C8B-B14F-4D97-AF65-F5344CB8AC3E}">
        <p14:creationId xmlns:p14="http://schemas.microsoft.com/office/powerpoint/2010/main" val="3241438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Effect of </a:t>
            </a:r>
            <a:r>
              <a:rPr lang="en-US" sz="3200" dirty="0" err="1" smtClean="0"/>
              <a:t>ε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66255" y="1214901"/>
            <a:ext cx="5041546" cy="2796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Jiang &amp; Shu (1996) </a:t>
            </a:r>
            <a:r>
              <a:rPr lang="en-US" sz="1600" b="1" dirty="0" smtClean="0">
                <a:sym typeface="Wingdings"/>
              </a:rPr>
              <a:t>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Prevent division by zero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 What should </a:t>
            </a:r>
            <a:r>
              <a:rPr lang="en-US" sz="1600" b="1" dirty="0" err="1" smtClean="0"/>
              <a:t>ε</a:t>
            </a:r>
            <a:r>
              <a:rPr lang="en-US" sz="1600" b="1" dirty="0" smtClean="0"/>
              <a:t> be?  </a:t>
            </a:r>
            <a:r>
              <a:rPr lang="en-US" sz="1600" b="1" dirty="0"/>
              <a:t>(</a:t>
            </a:r>
            <a:r>
              <a:rPr lang="en-US" sz="1600" b="1" dirty="0" smtClean="0"/>
              <a:t>10</a:t>
            </a:r>
            <a:r>
              <a:rPr lang="en-US" sz="1600" b="1" baseline="30000" dirty="0" smtClean="0"/>
              <a:t>-2</a:t>
            </a:r>
            <a:r>
              <a:rPr lang="en-US" sz="1600" b="1" dirty="0" smtClean="0"/>
              <a:t>, 10</a:t>
            </a:r>
            <a:r>
              <a:rPr lang="en-US" sz="1600" b="1" baseline="30000" dirty="0" smtClean="0"/>
              <a:t>-6, </a:t>
            </a:r>
            <a:r>
              <a:rPr lang="en-US" sz="1600" b="1" dirty="0" smtClean="0"/>
              <a:t>10</a:t>
            </a:r>
            <a:r>
              <a:rPr lang="en-US" sz="1600" b="1" baseline="30000" dirty="0" smtClean="0"/>
              <a:t>-40</a:t>
            </a:r>
            <a:r>
              <a:rPr lang="en-US" sz="1600" b="1" dirty="0" smtClean="0"/>
              <a:t>, … )</a:t>
            </a:r>
            <a:endParaRPr lang="en-US" sz="1600" b="1" baseline="30000" dirty="0" smtClean="0"/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 Sensitivity to value of </a:t>
            </a:r>
            <a:r>
              <a:rPr lang="en-US" sz="1600" b="1" dirty="0" err="1" smtClean="0"/>
              <a:t>ε</a:t>
            </a:r>
            <a:endParaRPr lang="en-US" sz="1600" b="1" dirty="0" smtClean="0"/>
          </a:p>
          <a:p>
            <a:pPr marL="742950" lvl="1" indent="-285750" algn="just">
              <a:lnSpc>
                <a:spcPct val="110000"/>
              </a:lnSpc>
              <a:buFont typeface="Lucida Grande"/>
              <a:buChar char="−"/>
            </a:pPr>
            <a:r>
              <a:rPr lang="en-US" sz="1600" b="1" dirty="0" smtClean="0">
                <a:solidFill>
                  <a:srgbClr val="0000FF"/>
                </a:solidFill>
              </a:rPr>
              <a:t>Convergence</a:t>
            </a:r>
            <a:r>
              <a:rPr lang="en-US" sz="1600" b="1" dirty="0" smtClean="0"/>
              <a:t> for smooth problems</a:t>
            </a:r>
          </a:p>
          <a:p>
            <a:pPr marL="742950" lvl="1" indent="-285750" algn="just">
              <a:lnSpc>
                <a:spcPct val="110000"/>
              </a:lnSpc>
              <a:buFont typeface="Lucida Grande"/>
              <a:buChar char="−"/>
            </a:pPr>
            <a:r>
              <a:rPr lang="en-US" sz="1600" b="1" dirty="0" smtClean="0">
                <a:solidFill>
                  <a:srgbClr val="0000FF"/>
                </a:solidFill>
              </a:rPr>
              <a:t>Excessive dissipation </a:t>
            </a:r>
            <a:r>
              <a:rPr lang="en-US" sz="1600" b="1" dirty="0" smtClean="0"/>
              <a:t>around discontinuities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 High </a:t>
            </a:r>
            <a:r>
              <a:rPr lang="en-US" sz="1600" b="1" dirty="0" err="1" smtClean="0"/>
              <a:t>ε</a:t>
            </a:r>
            <a:r>
              <a:rPr lang="en-US" sz="1600" b="1" dirty="0" smtClean="0"/>
              <a:t> </a:t>
            </a:r>
            <a:r>
              <a:rPr lang="en-US" sz="1600" b="1" dirty="0" smtClean="0">
                <a:sym typeface="Wingdings"/>
              </a:rPr>
              <a:t>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5</a:t>
            </a:r>
            <a:r>
              <a:rPr lang="en-US" sz="1600" b="1" baseline="30000" dirty="0" smtClean="0">
                <a:solidFill>
                  <a:srgbClr val="0000FF"/>
                </a:solidFill>
                <a:sym typeface="Wingdings"/>
              </a:rPr>
              <a:t>th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 order polynomial </a:t>
            </a:r>
            <a:r>
              <a:rPr lang="en-US" sz="1600" b="1" dirty="0" smtClean="0">
                <a:sym typeface="Wingdings"/>
              </a:rPr>
              <a:t>interpolation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>
                <a:sym typeface="Wingdings"/>
              </a:rPr>
              <a:t> Low </a:t>
            </a:r>
            <a:r>
              <a:rPr lang="en-US" sz="1600" b="1" dirty="0" err="1" smtClean="0"/>
              <a:t>ε</a:t>
            </a:r>
            <a:r>
              <a:rPr lang="en-US" sz="1600" b="1" dirty="0" smtClean="0"/>
              <a:t> </a:t>
            </a:r>
            <a:r>
              <a:rPr lang="en-US" sz="1600" b="1" dirty="0" smtClean="0">
                <a:sym typeface="Wingdings"/>
              </a:rPr>
              <a:t>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ENO-type (lower order) </a:t>
            </a:r>
            <a:r>
              <a:rPr lang="en-US" sz="1600" b="1" dirty="0" smtClean="0">
                <a:sym typeface="Wingdings"/>
              </a:rPr>
              <a:t>interpolation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>
                <a:sym typeface="Wingdings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sym typeface="Wingdings"/>
              </a:rPr>
              <a:t>Variable </a:t>
            </a:r>
            <a:r>
              <a:rPr lang="en-US" sz="1600" b="1" dirty="0" err="1" smtClean="0">
                <a:solidFill>
                  <a:srgbClr val="0000FF"/>
                </a:solidFill>
              </a:rPr>
              <a:t>ε</a:t>
            </a:r>
            <a:r>
              <a:rPr lang="en-US" sz="1600" b="1" dirty="0" smtClean="0">
                <a:solidFill>
                  <a:srgbClr val="0000FF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</a:rPr>
              <a:t>(Peer, et. al., 2009)</a:t>
            </a:r>
            <a:br>
              <a:rPr lang="en-US" sz="1600" b="1" dirty="0" smtClean="0">
                <a:solidFill>
                  <a:srgbClr val="000000"/>
                </a:solidFill>
              </a:rPr>
            </a:br>
            <a:r>
              <a:rPr lang="en-US" sz="1600" b="1" dirty="0" smtClean="0">
                <a:solidFill>
                  <a:srgbClr val="000000"/>
                </a:solidFill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sym typeface="Wingdings"/>
              </a:rPr>
              <a:t> Smoothness based value of </a:t>
            </a:r>
            <a:r>
              <a:rPr lang="en-US" sz="1600" b="1" dirty="0" err="1" smtClean="0"/>
              <a:t>ε</a:t>
            </a:r>
            <a:endParaRPr lang="en-US" sz="1600" b="1" dirty="0" smtClean="0">
              <a:solidFill>
                <a:srgbClr val="000000"/>
              </a:solidFill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14464"/>
              </p:ext>
            </p:extLst>
          </p:nvPr>
        </p:nvGraphicFramePr>
        <p:xfrm>
          <a:off x="5232046" y="1258228"/>
          <a:ext cx="3718436" cy="636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" name="Equation" r:id="rId3" imgW="2819400" imgH="482600" progId="Equation.3">
                  <p:embed/>
                </p:oleObj>
              </mc:Choice>
              <mc:Fallback>
                <p:oleObj name="Equation" r:id="rId3" imgW="28194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2046" y="1258228"/>
                        <a:ext cx="3718436" cy="636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5425315" y="1313452"/>
            <a:ext cx="3528185" cy="1164991"/>
            <a:chOff x="5425315" y="1313452"/>
            <a:chExt cx="3528185" cy="1164991"/>
          </a:xfrm>
        </p:grpSpPr>
        <p:sp>
          <p:nvSpPr>
            <p:cNvPr id="9" name="Oval 8"/>
            <p:cNvSpPr/>
            <p:nvPr/>
          </p:nvSpPr>
          <p:spPr bwMode="auto">
            <a:xfrm>
              <a:off x="5425315" y="1313452"/>
              <a:ext cx="510780" cy="48129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8442720" y="1313452"/>
              <a:ext cx="510780" cy="481295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9" idx="4"/>
            </p:cNvCxnSpPr>
            <p:nvPr/>
          </p:nvCxnSpPr>
          <p:spPr bwMode="auto">
            <a:xfrm>
              <a:off x="5680705" y="1794747"/>
              <a:ext cx="0" cy="34514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8704517" y="1794747"/>
              <a:ext cx="6901" cy="345142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5425315" y="2139889"/>
              <a:ext cx="3525167" cy="338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Upper and lower limits for </a:t>
              </a:r>
              <a:r>
                <a:rPr lang="en-US" sz="1600" b="1" dirty="0" err="1" smtClean="0"/>
                <a:t>ε</a:t>
              </a:r>
              <a:endParaRPr lang="en-US" sz="16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25315" y="2664507"/>
            <a:ext cx="3525167" cy="711417"/>
            <a:chOff x="5425315" y="2664507"/>
            <a:chExt cx="3525167" cy="711417"/>
          </a:xfrm>
        </p:grpSpPr>
        <p:grpSp>
          <p:nvGrpSpPr>
            <p:cNvPr id="22" name="Group 21"/>
            <p:cNvGrpSpPr/>
            <p:nvPr/>
          </p:nvGrpSpPr>
          <p:grpSpPr>
            <a:xfrm>
              <a:off x="5425315" y="2664507"/>
              <a:ext cx="3525167" cy="711417"/>
              <a:chOff x="5425315" y="2664507"/>
              <a:chExt cx="3525167" cy="711417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680705" y="2664507"/>
                <a:ext cx="30307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/>
                  <a:t>Yamaleev &amp; Carpenter, 2009</a:t>
                </a:r>
                <a:endParaRPr lang="en-US" sz="1600" b="1" dirty="0"/>
              </a:p>
            </p:txBody>
          </p:sp>
          <p:graphicFrame>
            <p:nvGraphicFramePr>
              <p:cNvPr id="19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87365074"/>
                  </p:ext>
                </p:extLst>
              </p:nvPr>
            </p:nvGraphicFramePr>
            <p:xfrm>
              <a:off x="5589550" y="2934031"/>
              <a:ext cx="1561365" cy="3728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83" name="Equation" r:id="rId5" imgW="850900" imgH="203200" progId="Equation.3">
                      <p:embed/>
                    </p:oleObj>
                  </mc:Choice>
                  <mc:Fallback>
                    <p:oleObj name="Equation" r:id="rId5" imgW="850900" imgH="2032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589550" y="2934031"/>
                            <a:ext cx="1561365" cy="3728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" name="Rectangle 19"/>
              <p:cNvSpPr/>
              <p:nvPr/>
            </p:nvSpPr>
            <p:spPr bwMode="auto">
              <a:xfrm>
                <a:off x="5425315" y="2664507"/>
                <a:ext cx="3525167" cy="711417"/>
              </a:xfrm>
              <a:prstGeom prst="rect">
                <a:avLst/>
              </a:prstGeom>
              <a:noFill/>
              <a:ln w="381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7068093" y="3003061"/>
              <a:ext cx="18823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5</a:t>
              </a:r>
              <a:r>
                <a:rPr lang="en-US" b="1" baseline="30000" dirty="0" smtClean="0"/>
                <a:t>th</a:t>
              </a:r>
              <a:r>
                <a:rPr lang="en-US" b="1" dirty="0" smtClean="0"/>
                <a:t> order CRWENO</a:t>
              </a:r>
              <a:endParaRPr lang="en-US" b="1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19648" y="3586043"/>
            <a:ext cx="8699860" cy="2979126"/>
            <a:chOff x="319648" y="3586043"/>
            <a:chExt cx="8699860" cy="2979126"/>
          </a:xfrm>
        </p:grpSpPr>
        <p:grpSp>
          <p:nvGrpSpPr>
            <p:cNvPr id="37" name="Group 36"/>
            <p:cNvGrpSpPr/>
            <p:nvPr/>
          </p:nvGrpSpPr>
          <p:grpSpPr>
            <a:xfrm>
              <a:off x="319648" y="3586043"/>
              <a:ext cx="8699860" cy="2979126"/>
              <a:chOff x="319648" y="3586043"/>
              <a:chExt cx="8699860" cy="2979126"/>
            </a:xfrm>
          </p:grpSpPr>
          <p:pic>
            <p:nvPicPr>
              <p:cNvPr id="25" name="Picture 24" descr="ShuOsher_epsvar_eps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09710" y="4155526"/>
                <a:ext cx="2998091" cy="2098664"/>
              </a:xfrm>
              <a:prstGeom prst="rect">
                <a:avLst/>
              </a:prstGeom>
            </p:spPr>
          </p:pic>
          <p:grpSp>
            <p:nvGrpSpPr>
              <p:cNvPr id="26" name="Group 25"/>
              <p:cNvGrpSpPr/>
              <p:nvPr/>
            </p:nvGrpSpPr>
            <p:grpSpPr>
              <a:xfrm>
                <a:off x="319648" y="4155525"/>
                <a:ext cx="1790061" cy="1296223"/>
                <a:chOff x="1272677" y="1324391"/>
                <a:chExt cx="4316123" cy="2722495"/>
              </a:xfrm>
            </p:grpSpPr>
            <p:pic>
              <p:nvPicPr>
                <p:cNvPr id="27" name="Picture 26"/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72677" y="1324391"/>
                  <a:ext cx="3889282" cy="2722495"/>
                </a:xfrm>
                <a:prstGeom prst="rect">
                  <a:avLst/>
                </a:prstGeom>
              </p:spPr>
            </p:pic>
            <p:sp>
              <p:nvSpPr>
                <p:cNvPr id="28" name="Rectangle 27"/>
                <p:cNvSpPr/>
                <p:nvPr/>
              </p:nvSpPr>
              <p:spPr bwMode="auto">
                <a:xfrm>
                  <a:off x="3164813" y="1518632"/>
                  <a:ext cx="1198286" cy="869761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29" name="Right Arrow 28"/>
                <p:cNvSpPr/>
                <p:nvPr/>
              </p:nvSpPr>
              <p:spPr bwMode="auto">
                <a:xfrm>
                  <a:off x="4363099" y="1822358"/>
                  <a:ext cx="1225701" cy="345145"/>
                </a:xfrm>
                <a:prstGeom prst="rightArrow">
                  <a:avLst/>
                </a:prstGeom>
                <a:solidFill>
                  <a:schemeClr val="bg2"/>
                </a:solidFill>
                <a:ln w="317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Helvetica" pitchFamily="34" charset="0"/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94340" y="3586043"/>
                <a:ext cx="3525167" cy="1336508"/>
                <a:chOff x="5494340" y="3586043"/>
                <a:chExt cx="3525167" cy="1336508"/>
              </a:xfrm>
            </p:grpSpPr>
            <p:pic>
              <p:nvPicPr>
                <p:cNvPr id="30" name="Picture 29" descr="ShuOsher_eps1e6_weights_L2.png"/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135" b="19783"/>
                <a:stretch/>
              </p:blipFill>
              <p:spPr>
                <a:xfrm>
                  <a:off x="5494340" y="3586043"/>
                  <a:ext cx="3525167" cy="1336508"/>
                </a:xfrm>
                <a:prstGeom prst="rect">
                  <a:avLst/>
                </a:prstGeom>
              </p:spPr>
            </p:pic>
            <p:sp>
              <p:nvSpPr>
                <p:cNvPr id="32" name="TextBox 31"/>
                <p:cNvSpPr txBox="1"/>
                <p:nvPr/>
              </p:nvSpPr>
              <p:spPr>
                <a:xfrm>
                  <a:off x="6225996" y="3686131"/>
                  <a:ext cx="8420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b="1" dirty="0" smtClean="0"/>
                    <a:t>ε</a:t>
                  </a:r>
                  <a:r>
                    <a:rPr lang="en-US" b="1" dirty="0" smtClean="0"/>
                    <a:t> = 10</a:t>
                  </a:r>
                  <a:r>
                    <a:rPr lang="en-US" b="1" baseline="30000" dirty="0" smtClean="0"/>
                    <a:t>-6</a:t>
                  </a:r>
                  <a:endParaRPr lang="en-US" b="1" baseline="30000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494340" y="4899052"/>
                <a:ext cx="3525168" cy="1666117"/>
                <a:chOff x="5494340" y="4899052"/>
                <a:chExt cx="3525168" cy="1666117"/>
              </a:xfrm>
            </p:grpSpPr>
            <p:pic>
              <p:nvPicPr>
                <p:cNvPr id="31" name="Picture 30" descr="ShuOsher_epsvar_weights_L2.png"/>
                <p:cNvPicPr>
                  <a:picLocks noChangeAspect="1"/>
                </p:cNvPicPr>
                <p:nvPr/>
              </p:nvPicPr>
              <p:blipFill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1135"/>
                <a:stretch/>
              </p:blipFill>
              <p:spPr>
                <a:xfrm>
                  <a:off x="5494340" y="4899052"/>
                  <a:ext cx="3525168" cy="1666117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032730" y="5009674"/>
                  <a:ext cx="124933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 smtClean="0"/>
                    <a:t>Variable </a:t>
                  </a:r>
                  <a:r>
                    <a:rPr lang="el-GR" b="1" dirty="0" smtClean="0"/>
                    <a:t>ε</a:t>
                  </a:r>
                  <a:endParaRPr lang="en-US" b="1" baseline="30000" dirty="0"/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335001" y="5730970"/>
                <a:ext cx="20394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 smtClean="0">
                    <a:solidFill>
                      <a:srgbClr val="0000FF"/>
                    </a:solidFill>
                  </a:rPr>
                  <a:t>Variation of </a:t>
                </a:r>
                <a:r>
                  <a:rPr lang="en-US" b="1" dirty="0" err="1" smtClean="0">
                    <a:solidFill>
                      <a:srgbClr val="0000FF"/>
                    </a:solidFill>
                  </a:rPr>
                  <a:t>ε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for the Shu-Osher problem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3782521" y="4772634"/>
              <a:ext cx="3009469" cy="30777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Weights (</a:t>
              </a:r>
              <a:r>
                <a:rPr lang="en-US" b="1" i="1" dirty="0" err="1" smtClean="0"/>
                <a:t>u+c</a:t>
              </a:r>
              <a:r>
                <a:rPr lang="en-US" b="1" dirty="0" smtClean="0"/>
                <a:t> characteristic)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0169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Conclusions &amp; Future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599" y="1352550"/>
            <a:ext cx="8202860" cy="5039506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000" dirty="0" smtClean="0">
                <a:solidFill>
                  <a:schemeClr val="bg1"/>
                </a:solidFill>
              </a:rPr>
              <a:t>Compact-Reconstruction WENO schemes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chemeClr val="bg2"/>
                </a:solidFill>
              </a:rPr>
              <a:t>Lower absolute errors and </a:t>
            </a:r>
            <a:r>
              <a:rPr lang="en-US" sz="1600" dirty="0" smtClean="0">
                <a:solidFill>
                  <a:srgbClr val="FF0000"/>
                </a:solidFill>
              </a:rPr>
              <a:t>higher spectral resolution</a:t>
            </a:r>
            <a:r>
              <a:rPr lang="en-US" sz="1600" dirty="0" smtClean="0">
                <a:solidFill>
                  <a:schemeClr val="bg2"/>
                </a:solidFill>
              </a:rPr>
              <a:t> for same order of convergence as the WENO scheme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chemeClr val="bg2"/>
                </a:solidFill>
              </a:rPr>
              <a:t>Non-oscillatory, yet sharper resolution of discontinuities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chemeClr val="bg2"/>
                </a:solidFill>
              </a:rPr>
              <a:t>Improved </a:t>
            </a:r>
            <a:r>
              <a:rPr lang="en-US" sz="1600" dirty="0" smtClean="0">
                <a:solidFill>
                  <a:srgbClr val="FF0000"/>
                </a:solidFill>
              </a:rPr>
              <a:t>preservation of flow features</a:t>
            </a:r>
            <a:r>
              <a:rPr lang="en-US" sz="1600" dirty="0" smtClean="0">
                <a:solidFill>
                  <a:schemeClr val="bg2"/>
                </a:solidFill>
              </a:rPr>
              <a:t> over large convection distances</a:t>
            </a:r>
          </a:p>
          <a:p>
            <a:pPr algn="just">
              <a:lnSpc>
                <a:spcPct val="110000"/>
              </a:lnSpc>
            </a:pPr>
            <a:r>
              <a:rPr lang="en-US" sz="2000" dirty="0" smtClean="0">
                <a:solidFill>
                  <a:srgbClr val="0000FF"/>
                </a:solidFill>
              </a:rPr>
              <a:t>Implementation of non-linear weights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rgbClr val="000000"/>
                </a:solidFill>
              </a:rPr>
              <a:t>Jiang &amp; Shu 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dissipative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 for discontinuities,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sub-optimal order of convergence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 for certain classes of smooth problems,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sensitivity to </a:t>
            </a:r>
            <a:r>
              <a:rPr lang="en-US" sz="1600" dirty="0" err="1" smtClean="0">
                <a:solidFill>
                  <a:srgbClr val="FF0000"/>
                </a:solidFill>
                <a:sym typeface="Wingdings"/>
              </a:rPr>
              <a:t>ε</a:t>
            </a:r>
            <a:r>
              <a:rPr lang="en-US" sz="1600" dirty="0" smtClean="0">
                <a:solidFill>
                  <a:schemeClr val="bg2"/>
                </a:solidFill>
                <a:sym typeface="Wingdings"/>
              </a:rPr>
              <a:t>, oscillations in higher derivatives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Improved resolution using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alternative weights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 (Mapped, Borges’, Yamaleev-Carpenter)  </a:t>
            </a:r>
            <a:r>
              <a:rPr lang="en-US" sz="1600" dirty="0" smtClean="0">
                <a:solidFill>
                  <a:srgbClr val="FF0000"/>
                </a:solidFill>
                <a:sym typeface="Wingdings"/>
              </a:rPr>
              <a:t>Smooth higher derivatives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 with Borges’ and Yamaleev-Carpenter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Improved convergence of weights to optimal values with variable </a:t>
            </a:r>
            <a:r>
              <a:rPr lang="en-US" sz="1600" dirty="0" err="1">
                <a:solidFill>
                  <a:srgbClr val="000000"/>
                </a:solidFill>
                <a:sym typeface="Wingdings"/>
              </a:rPr>
              <a:t>ε</a:t>
            </a:r>
            <a:endParaRPr lang="en-US" sz="1600" dirty="0">
              <a:solidFill>
                <a:srgbClr val="000000"/>
              </a:solidFill>
              <a:sym typeface="Wingdings"/>
            </a:endParaRPr>
          </a:p>
          <a:p>
            <a:pPr algn="just">
              <a:lnSpc>
                <a:spcPct val="110000"/>
              </a:lnSpc>
            </a:pP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Future Work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Improvement in convergence for airfoil problems</a:t>
            </a:r>
          </a:p>
          <a:p>
            <a:pPr lvl="1" algn="just">
              <a:lnSpc>
                <a:spcPct val="110000"/>
              </a:lnSpc>
            </a:pP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Application to direct numerical simulation of turbulent flows</a:t>
            </a:r>
          </a:p>
        </p:txBody>
      </p:sp>
    </p:spTree>
    <p:extLst>
      <p:ext uri="{BB962C8B-B14F-4D97-AF65-F5344CB8AC3E}">
        <p14:creationId xmlns:p14="http://schemas.microsoft.com/office/powerpoint/2010/main" val="139153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Acknowledgments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12232"/>
            <a:ext cx="7810500" cy="1422403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b="0" dirty="0" smtClean="0"/>
              <a:t>This </a:t>
            </a:r>
            <a:r>
              <a:rPr lang="en-US" sz="1800" b="0" dirty="0"/>
              <a:t>research was supported by the</a:t>
            </a:r>
            <a:r>
              <a:rPr lang="en-US" sz="1800" dirty="0"/>
              <a:t> U.S. Army's MAST CTA Center for Microsystem Mechanics </a:t>
            </a:r>
            <a:r>
              <a:rPr lang="en-US" sz="1800" b="0" dirty="0" smtClean="0"/>
              <a:t>with Mr</a:t>
            </a:r>
            <a:r>
              <a:rPr lang="en-US" sz="1800" b="0" dirty="0"/>
              <a:t>. Chris </a:t>
            </a:r>
            <a:r>
              <a:rPr lang="en-US" sz="1800" b="0" dirty="0" err="1"/>
              <a:t>Kroninger</a:t>
            </a:r>
            <a:r>
              <a:rPr lang="en-US" sz="1800" b="0" dirty="0"/>
              <a:t> (ARL-VTD) as Technical Monitor</a:t>
            </a:r>
            <a:r>
              <a:rPr lang="en-US" sz="1800" b="0" dirty="0" smtClean="0"/>
              <a:t>.</a:t>
            </a:r>
          </a:p>
          <a:p>
            <a:pPr marL="0" indent="0" algn="ctr">
              <a:buNone/>
            </a:pPr>
            <a:r>
              <a:rPr lang="en-US" sz="1800" b="0" dirty="0">
                <a:hlinkClick r:id="rId2"/>
              </a:rPr>
              <a:t>http://www.mast-cta.org</a:t>
            </a:r>
            <a:r>
              <a:rPr lang="en-US" sz="1800" b="0" dirty="0" smtClean="0">
                <a:hlinkClick r:id="rId2"/>
              </a:rPr>
              <a:t>/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740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Motivation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90499" y="1491020"/>
            <a:ext cx="5510911" cy="2483757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Numerical Solution of Compressible Turbulent Flows</a:t>
            </a:r>
          </a:p>
          <a:p>
            <a:pPr marL="342900" indent="-342900" algn="just">
              <a:lnSpc>
                <a:spcPct val="120000"/>
              </a:lnSpc>
              <a:buFont typeface="Lucida Grande"/>
              <a:buChar char="−"/>
            </a:pPr>
            <a:r>
              <a:rPr lang="en-US" sz="1800" b="1" dirty="0" smtClean="0">
                <a:solidFill>
                  <a:srgbClr val="000000"/>
                </a:solidFill>
              </a:rPr>
              <a:t>Aircraft and Rotorcraft wake flows</a:t>
            </a:r>
          </a:p>
          <a:p>
            <a:pPr marL="342900" indent="-342900" algn="just">
              <a:lnSpc>
                <a:spcPct val="120000"/>
              </a:lnSpc>
              <a:buFont typeface="Lucida Grande"/>
              <a:buChar char="−"/>
            </a:pPr>
            <a:r>
              <a:rPr lang="en-US" sz="1800" b="1" dirty="0" smtClean="0">
                <a:solidFill>
                  <a:srgbClr val="000000"/>
                </a:solidFill>
              </a:rPr>
              <a:t>Characterized by </a:t>
            </a:r>
            <a:r>
              <a:rPr lang="en-US" sz="1800" b="1" dirty="0" smtClean="0">
                <a:solidFill>
                  <a:srgbClr val="FF0000"/>
                </a:solidFill>
              </a:rPr>
              <a:t>large range of length scales</a:t>
            </a:r>
          </a:p>
          <a:p>
            <a:pPr marL="342900" indent="-342900" algn="just">
              <a:lnSpc>
                <a:spcPct val="120000"/>
              </a:lnSpc>
              <a:buFont typeface="Lucida Grande"/>
              <a:buChar char="−"/>
            </a:pPr>
            <a:r>
              <a:rPr lang="en-US" sz="1800" b="1" dirty="0" smtClean="0"/>
              <a:t>Convection and interaction of eddies</a:t>
            </a:r>
          </a:p>
          <a:p>
            <a:pPr marL="342900" indent="-342900" algn="just">
              <a:lnSpc>
                <a:spcPct val="120000"/>
              </a:lnSpc>
              <a:buFont typeface="Lucida Grande"/>
              <a:buChar char="−"/>
            </a:pPr>
            <a:r>
              <a:rPr lang="en-US" sz="1800" b="1" dirty="0" smtClean="0">
                <a:solidFill>
                  <a:srgbClr val="000000"/>
                </a:solidFill>
              </a:rPr>
              <a:t>Locally supersonic flow </a:t>
            </a:r>
            <a:r>
              <a:rPr lang="en-US" sz="1800" b="1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1800" b="1" dirty="0" smtClean="0">
                <a:solidFill>
                  <a:srgbClr val="FF0000"/>
                </a:solidFill>
                <a:sym typeface="Wingdings"/>
              </a:rPr>
              <a:t>Shocklets</a:t>
            </a:r>
          </a:p>
          <a:p>
            <a:pPr marL="342900" indent="-342900" algn="just">
              <a:lnSpc>
                <a:spcPct val="120000"/>
              </a:lnSpc>
              <a:buFont typeface="Lucida Grande"/>
              <a:buChar char="−"/>
            </a:pPr>
            <a:r>
              <a:rPr lang="en-US" sz="1800" b="1" dirty="0" smtClean="0">
                <a:solidFill>
                  <a:srgbClr val="000000"/>
                </a:solidFill>
                <a:sym typeface="Wingdings"/>
              </a:rPr>
              <a:t>Thin shear layers  </a:t>
            </a:r>
            <a:r>
              <a:rPr lang="en-US" sz="1800" b="1" dirty="0" smtClean="0">
                <a:solidFill>
                  <a:srgbClr val="FF0000"/>
                </a:solidFill>
                <a:sym typeface="Wingdings"/>
              </a:rPr>
              <a:t>High gradients</a:t>
            </a:r>
            <a:r>
              <a:rPr lang="en-US" sz="1800" b="1" dirty="0" smtClean="0">
                <a:solidFill>
                  <a:srgbClr val="000000"/>
                </a:solidFill>
                <a:sym typeface="Wingdings"/>
              </a:rPr>
              <a:t> in flow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" y="4315396"/>
            <a:ext cx="8735392" cy="1615827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lvl="0" algn="just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2000" b="1" kern="0" dirty="0" smtClean="0">
                <a:solidFill>
                  <a:srgbClr val="0000FF"/>
                </a:solidFill>
                <a:latin typeface="Arial"/>
              </a:rPr>
              <a:t>High </a:t>
            </a:r>
            <a:r>
              <a:rPr lang="en-US" sz="2000" b="1" kern="0" dirty="0">
                <a:solidFill>
                  <a:srgbClr val="0000FF"/>
                </a:solidFill>
                <a:latin typeface="Arial"/>
              </a:rPr>
              <a:t>o</a:t>
            </a:r>
            <a:r>
              <a:rPr lang="en-US" sz="2000" b="1" kern="0" dirty="0" smtClean="0">
                <a:solidFill>
                  <a:srgbClr val="0000FF"/>
                </a:solidFill>
                <a:latin typeface="Arial"/>
              </a:rPr>
              <a:t>rder accurate Navier-Stokes solver</a:t>
            </a:r>
            <a:endParaRPr lang="en-US" sz="1800" b="1" kern="0" dirty="0">
              <a:solidFill>
                <a:srgbClr val="0000FF"/>
              </a:solidFill>
              <a:latin typeface="Arial"/>
            </a:endParaRPr>
          </a:p>
          <a:p>
            <a:pPr marL="342900" lvl="0" indent="-342900" algn="just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−"/>
            </a:pP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High </a:t>
            </a:r>
            <a:r>
              <a:rPr lang="en-US" sz="1800" b="1" kern="0" dirty="0" smtClean="0">
                <a:solidFill>
                  <a:srgbClr val="FF0000"/>
                </a:solidFill>
                <a:latin typeface="Arial"/>
              </a:rPr>
              <a:t>spectral resolution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for </a:t>
            </a:r>
            <a:r>
              <a:rPr lang="en-US" sz="1800" b="1" kern="0" dirty="0" smtClean="0">
                <a:latin typeface="Arial"/>
              </a:rPr>
              <a:t>accurate capturing of smaller length scales</a:t>
            </a:r>
          </a:p>
          <a:p>
            <a:pPr marL="342900" lvl="0" indent="-342900" algn="just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−"/>
            </a:pPr>
            <a:r>
              <a:rPr lang="en-US" sz="1800" b="1" kern="0" dirty="0" smtClean="0">
                <a:latin typeface="Arial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Arial"/>
              </a:rPr>
              <a:t>Non-oscillatory solution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across shock waves and shear layers</a:t>
            </a:r>
          </a:p>
          <a:p>
            <a:pPr marL="342900" lvl="0" indent="-342900" algn="just" eaLnBrk="1" hangingPunct="1">
              <a:lnSpc>
                <a:spcPct val="120000"/>
              </a:lnSpc>
              <a:spcBef>
                <a:spcPct val="20000"/>
              </a:spcBef>
              <a:buFont typeface="Lucida Grande"/>
              <a:buChar char="−"/>
            </a:pP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Arial"/>
              </a:rPr>
              <a:t>Low dissipation 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and</a:t>
            </a:r>
            <a:r>
              <a:rPr lang="en-US" sz="1800" b="1" kern="0" dirty="0" smtClean="0">
                <a:solidFill>
                  <a:srgbClr val="FF0000"/>
                </a:solidFill>
                <a:latin typeface="Arial"/>
              </a:rPr>
              <a:t> dispersion</a:t>
            </a:r>
            <a:r>
              <a:rPr lang="en-US" sz="1800" b="1" kern="0" dirty="0" smtClean="0">
                <a:solidFill>
                  <a:srgbClr val="000000"/>
                </a:solidFill>
                <a:latin typeface="Arial"/>
              </a:rPr>
              <a:t> errors for </a:t>
            </a:r>
            <a:r>
              <a:rPr lang="en-US" sz="1800" b="1" kern="0" dirty="0" smtClean="0">
                <a:latin typeface="Arial"/>
              </a:rPr>
              <a:t>preservation of flow structures</a:t>
            </a:r>
            <a:endParaRPr lang="en-US" sz="2000" b="1" kern="0" dirty="0" smtClean="0">
              <a:latin typeface="Arial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949898" y="1228706"/>
            <a:ext cx="2975994" cy="2944932"/>
            <a:chOff x="5949898" y="1491020"/>
            <a:chExt cx="2975994" cy="2944932"/>
          </a:xfrm>
        </p:grpSpPr>
        <p:pic>
          <p:nvPicPr>
            <p:cNvPr id="4" name="Picture 3" descr="motivation_slide1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9898" y="1491020"/>
              <a:ext cx="2975994" cy="2544822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949898" y="4035842"/>
              <a:ext cx="29759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Shock – Turbulence interaction</a:t>
              </a:r>
            </a:p>
            <a:p>
              <a:r>
                <a:rPr lang="en-US" sz="1000" dirty="0">
                  <a:hlinkClick r:id="rId3"/>
                </a:rPr>
                <a:t>http://shocks.stanford.edu/</a:t>
              </a:r>
              <a:r>
                <a:rPr lang="en-US" sz="1000" dirty="0" smtClean="0">
                  <a:hlinkClick r:id="rId3"/>
                </a:rPr>
                <a:t>shock_turbulence.html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683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Compact-Reconstruction WENO Schemes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75218" y="1221568"/>
            <a:ext cx="8706960" cy="130011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bg1"/>
                </a:solidFill>
              </a:rPr>
              <a:t>Compact-Reconstruction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WENO </a:t>
            </a:r>
            <a:r>
              <a:rPr lang="en-US" sz="1800" dirty="0" smtClean="0"/>
              <a:t>(CRWENO)</a:t>
            </a:r>
            <a:r>
              <a:rPr lang="en-US" sz="2800" baseline="30000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1800" dirty="0" smtClean="0"/>
              <a:t> scheme</a:t>
            </a:r>
            <a:endParaRPr lang="en-US" sz="1800" b="0" dirty="0" smtClean="0"/>
          </a:p>
          <a:p>
            <a:pPr algn="just"/>
            <a:r>
              <a:rPr lang="en-US" sz="1600" dirty="0" smtClean="0">
                <a:solidFill>
                  <a:srgbClr val="000000"/>
                </a:solidFill>
              </a:rPr>
              <a:t>Convex combination of </a:t>
            </a:r>
            <a:r>
              <a:rPr lang="en-US" sz="1600" i="1" dirty="0" smtClean="0">
                <a:solidFill>
                  <a:srgbClr val="000000"/>
                </a:solidFill>
              </a:rPr>
              <a:t>r</a:t>
            </a:r>
            <a:r>
              <a:rPr lang="en-US" sz="1600" dirty="0" smtClean="0">
                <a:solidFill>
                  <a:srgbClr val="000000"/>
                </a:solidFill>
              </a:rPr>
              <a:t>-</a:t>
            </a:r>
            <a:r>
              <a:rPr lang="en-US" sz="1600" dirty="0" err="1" smtClean="0">
                <a:solidFill>
                  <a:srgbClr val="000000"/>
                </a:solidFill>
              </a:rPr>
              <a:t>th</a:t>
            </a:r>
            <a:r>
              <a:rPr lang="en-US" sz="1600" dirty="0" smtClean="0">
                <a:solidFill>
                  <a:srgbClr val="000000"/>
                </a:solidFill>
              </a:rPr>
              <a:t> order candidate </a:t>
            </a:r>
            <a:r>
              <a:rPr lang="en-US" sz="1600" i="1" dirty="0" smtClean="0">
                <a:solidFill>
                  <a:srgbClr val="FF0000"/>
                </a:solidFill>
              </a:rPr>
              <a:t>compact</a:t>
            </a:r>
            <a:r>
              <a:rPr lang="en-US" sz="1600" i="1" dirty="0" smtClean="0">
                <a:solidFill>
                  <a:srgbClr val="000000"/>
                </a:solidFill>
              </a:rPr>
              <a:t> </a:t>
            </a:r>
            <a:r>
              <a:rPr lang="en-US" sz="1600" dirty="0" smtClean="0">
                <a:solidFill>
                  <a:srgbClr val="000000"/>
                </a:solidFill>
              </a:rPr>
              <a:t>interpolations</a:t>
            </a:r>
          </a:p>
          <a:p>
            <a:pPr algn="just"/>
            <a:r>
              <a:rPr lang="en-US" sz="1600" dirty="0" smtClean="0">
                <a:solidFill>
                  <a:srgbClr val="000000"/>
                </a:solidFill>
              </a:rPr>
              <a:t>Optimal weights in smooth regions 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 (</a:t>
            </a:r>
            <a:r>
              <a:rPr lang="en-US" sz="1600" i="1" dirty="0" smtClean="0">
                <a:solidFill>
                  <a:srgbClr val="000000"/>
                </a:solidFill>
                <a:sym typeface="Wingdings"/>
              </a:rPr>
              <a:t>2r-1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)-</a:t>
            </a:r>
            <a:r>
              <a:rPr lang="en-US" sz="1600" dirty="0" err="1" smtClean="0">
                <a:solidFill>
                  <a:srgbClr val="000000"/>
                </a:solidFill>
                <a:sym typeface="Wingdings"/>
              </a:rPr>
              <a:t>th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 order </a:t>
            </a:r>
            <a:r>
              <a:rPr lang="en-US" sz="1600" i="1" dirty="0" smtClean="0">
                <a:solidFill>
                  <a:srgbClr val="FF0000"/>
                </a:solidFill>
              </a:rPr>
              <a:t>compact </a:t>
            </a:r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interpolation</a:t>
            </a:r>
          </a:p>
          <a:p>
            <a:pPr algn="just"/>
            <a:r>
              <a:rPr lang="en-US" sz="1600" dirty="0" smtClean="0">
                <a:solidFill>
                  <a:srgbClr val="000000"/>
                </a:solidFill>
                <a:sym typeface="Wingdings"/>
              </a:rPr>
              <a:t>Smoothness - dependent weights  Non-oscillatory interpolation for discontinuities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287731"/>
              </p:ext>
            </p:extLst>
          </p:nvPr>
        </p:nvGraphicFramePr>
        <p:xfrm>
          <a:off x="686003" y="2789328"/>
          <a:ext cx="231775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" name="Equation" r:id="rId4" imgW="1130300" imgH="457200" progId="Equation.3">
                  <p:embed/>
                </p:oleObj>
              </mc:Choice>
              <mc:Fallback>
                <p:oleObj name="Equation" r:id="rId4" imgW="11303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6003" y="2789328"/>
                        <a:ext cx="231775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162585"/>
              </p:ext>
            </p:extLst>
          </p:nvPr>
        </p:nvGraphicFramePr>
        <p:xfrm>
          <a:off x="3848100" y="2997200"/>
          <a:ext cx="3138488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" name="Equation" r:id="rId6" imgW="1638300" imgH="558800" progId="Equation.3">
                  <p:embed/>
                </p:oleObj>
              </mc:Choice>
              <mc:Fallback>
                <p:oleObj name="Equation" r:id="rId6" imgW="1638300" imgH="558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48100" y="2997200"/>
                        <a:ext cx="3138488" cy="1069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21189" y="4484506"/>
            <a:ext cx="8836004" cy="2032729"/>
            <a:chOff x="65969" y="4484506"/>
            <a:chExt cx="8836004" cy="2032729"/>
          </a:xfrm>
        </p:grpSpPr>
        <p:pic>
          <p:nvPicPr>
            <p:cNvPr id="14" name="Content Placeholder 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188858" y="4500670"/>
              <a:ext cx="1733060" cy="17087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2215" y="4484506"/>
              <a:ext cx="1739758" cy="1724952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4962939" y="6209458"/>
              <a:ext cx="36888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Dispersion and dissipation relationships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65969" y="4500670"/>
              <a:ext cx="4962938" cy="185470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Courier New" pitchFamily="49" charset="0"/>
                <a:buChar char="o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6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itchFamily="34" charset="0"/>
                <a:buNone/>
              </a:pPr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Why </a:t>
              </a:r>
              <a:r>
                <a:rPr lang="en-US" sz="1600" b="1" dirty="0" smtClean="0">
                  <a:solidFill>
                    <a:srgbClr val="0000FF"/>
                  </a:solidFill>
                  <a:latin typeface="Arial"/>
                </a:rPr>
                <a:t>Compact Reconstruction</a:t>
              </a:r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?</a:t>
              </a:r>
            </a:p>
            <a:p>
              <a:pPr algn="just"/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High </a:t>
              </a: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order accuracy with smaller </a:t>
              </a:r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stencils</a:t>
              </a:r>
              <a:endParaRPr lang="en-US" sz="1600" b="1" dirty="0">
                <a:solidFill>
                  <a:srgbClr val="000000"/>
                </a:solidFill>
                <a:latin typeface="Arial"/>
              </a:endParaRPr>
            </a:p>
            <a:p>
              <a:pPr algn="just"/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Better </a:t>
              </a: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spectral resolution than explicit </a:t>
              </a:r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interpolation (bandwidth resolving efficiency)</a:t>
              </a:r>
              <a:endParaRPr lang="en-US" sz="1600" b="1" dirty="0">
                <a:solidFill>
                  <a:srgbClr val="000000"/>
                </a:solidFill>
                <a:latin typeface="Arial"/>
              </a:endParaRPr>
            </a:p>
            <a:p>
              <a:pPr algn="just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Lower dissipation at </a:t>
              </a:r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resolved </a:t>
              </a:r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frequencies</a:t>
              </a:r>
            </a:p>
            <a:p>
              <a:pPr algn="just"/>
              <a:r>
                <a:rPr lang="en-US" sz="1600" b="1" dirty="0">
                  <a:solidFill>
                    <a:srgbClr val="000000"/>
                  </a:solidFill>
                  <a:latin typeface="Arial"/>
                </a:rPr>
                <a:t>Taylor series error order of magnitude </a:t>
              </a:r>
              <a:r>
                <a:rPr lang="en-US" sz="1600" b="1" dirty="0" smtClean="0">
                  <a:solidFill>
                    <a:srgbClr val="000000"/>
                  </a:solidFill>
                  <a:latin typeface="Arial"/>
                </a:rPr>
                <a:t>lower</a:t>
              </a:r>
              <a:endParaRPr lang="en-US" sz="1600" b="1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463482" y="2476929"/>
            <a:ext cx="6105042" cy="1393285"/>
            <a:chOff x="1842258" y="2473182"/>
            <a:chExt cx="6105042" cy="1393285"/>
          </a:xfrm>
        </p:grpSpPr>
        <p:grpSp>
          <p:nvGrpSpPr>
            <p:cNvPr id="19" name="Group 18"/>
            <p:cNvGrpSpPr/>
            <p:nvPr/>
          </p:nvGrpSpPr>
          <p:grpSpPr>
            <a:xfrm>
              <a:off x="4061100" y="2473182"/>
              <a:ext cx="3886200" cy="1153450"/>
              <a:chOff x="4800600" y="2209800"/>
              <a:chExt cx="3886200" cy="1153450"/>
            </a:xfrm>
          </p:grpSpPr>
          <p:sp>
            <p:nvSpPr>
              <p:cNvPr id="23" name="Oval 22"/>
              <p:cNvSpPr/>
              <p:nvPr/>
            </p:nvSpPr>
            <p:spPr bwMode="auto">
              <a:xfrm>
                <a:off x="4800600" y="2701329"/>
                <a:ext cx="553212" cy="512087"/>
              </a:xfrm>
              <a:prstGeom prst="ellipse">
                <a:avLst/>
              </a:prstGeom>
              <a:noFill/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5698855" y="2940037"/>
                <a:ext cx="457200" cy="423213"/>
              </a:xfrm>
              <a:prstGeom prst="ellipse">
                <a:avLst/>
              </a:prstGeom>
              <a:noFill/>
              <a:ln w="508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endParaRPr lang="en-US" sz="1600" smtClea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5" name="Elbow Connector 24"/>
              <p:cNvCxnSpPr>
                <a:stCxn id="23" idx="0"/>
              </p:cNvCxnSpPr>
              <p:nvPr/>
            </p:nvCxnSpPr>
            <p:spPr bwMode="auto">
              <a:xfrm rot="5400000" flipH="1" flipV="1">
                <a:off x="5803591" y="1593944"/>
                <a:ext cx="381000" cy="1833771"/>
              </a:xfrm>
              <a:prstGeom prst="bentConnector2">
                <a:avLst/>
              </a:prstGeom>
              <a:noFill/>
              <a:ln w="31750" cap="flat" cmpd="sng" algn="ctr">
                <a:solidFill>
                  <a:schemeClr val="bg2"/>
                </a:solidFill>
                <a:prstDash val="solid"/>
                <a:round/>
                <a:headEnd type="triangle" w="lg" len="lg"/>
                <a:tailEnd type="none"/>
              </a:ln>
              <a:effectLst/>
            </p:spPr>
          </p:cxnSp>
          <p:cxnSp>
            <p:nvCxnSpPr>
              <p:cNvPr id="26" name="Elbow Connector 25"/>
              <p:cNvCxnSpPr>
                <a:stCxn id="24" idx="0"/>
              </p:cNvCxnSpPr>
              <p:nvPr/>
            </p:nvCxnSpPr>
            <p:spPr bwMode="auto">
              <a:xfrm rot="5400000" flipH="1" flipV="1">
                <a:off x="6295284" y="2324346"/>
                <a:ext cx="247863" cy="983520"/>
              </a:xfrm>
              <a:prstGeom prst="bentConnector2">
                <a:avLst/>
              </a:prstGeom>
              <a:noFill/>
              <a:ln w="31750" cap="flat" cmpd="sng" algn="ctr">
                <a:solidFill>
                  <a:schemeClr val="bg2"/>
                </a:solidFill>
                <a:prstDash val="solid"/>
                <a:round/>
                <a:headEnd type="triangle" w="lg" len="lg"/>
                <a:tailEnd type="none"/>
              </a:ln>
              <a:effectLst/>
            </p:spPr>
          </p:cxnSp>
          <p:sp>
            <p:nvSpPr>
              <p:cNvPr id="27" name="TextBox 26"/>
              <p:cNvSpPr txBox="1"/>
              <p:nvPr/>
            </p:nvSpPr>
            <p:spPr>
              <a:xfrm>
                <a:off x="6910977" y="2209800"/>
                <a:ext cx="1775823" cy="304800"/>
              </a:xfrm>
              <a:prstGeom prst="rect">
                <a:avLst/>
              </a:prstGeom>
              <a:noFill/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Optimal Weights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910977" y="2590800"/>
                <a:ext cx="1775823" cy="304800"/>
              </a:xfrm>
              <a:prstGeom prst="rect">
                <a:avLst/>
              </a:prstGeom>
              <a:noFill/>
              <a:ln w="25400"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WENO Weights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0" name="Oval 19"/>
            <p:cNvSpPr/>
            <p:nvPr/>
          </p:nvSpPr>
          <p:spPr bwMode="auto">
            <a:xfrm>
              <a:off x="3864625" y="3354380"/>
              <a:ext cx="553212" cy="512087"/>
            </a:xfrm>
            <a:prstGeom prst="ellips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600" smtClean="0">
                <a:solidFill>
                  <a:srgbClr val="000000"/>
                </a:solidFill>
              </a:endParaRPr>
            </a:p>
          </p:txBody>
        </p:sp>
        <p:cxnSp>
          <p:nvCxnSpPr>
            <p:cNvPr id="21" name="Elbow Connector 20"/>
            <p:cNvCxnSpPr>
              <a:endCxn id="22" idx="2"/>
            </p:cNvCxnSpPr>
            <p:nvPr/>
          </p:nvCxnSpPr>
          <p:spPr bwMode="auto">
            <a:xfrm rot="10800000">
              <a:off x="2951679" y="2854183"/>
              <a:ext cx="912954" cy="772453"/>
            </a:xfrm>
            <a:prstGeom prst="bentConnector2">
              <a:avLst/>
            </a:prstGeom>
            <a:noFill/>
            <a:ln w="31750" cap="flat" cmpd="sng" algn="ctr">
              <a:solidFill>
                <a:schemeClr val="bg2"/>
              </a:solidFill>
              <a:prstDash val="solid"/>
              <a:round/>
              <a:headEnd type="triangle" w="lg" len="lg"/>
              <a:tailEnd type="non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842258" y="2546405"/>
              <a:ext cx="2218842" cy="307777"/>
            </a:xfrm>
            <a:prstGeom prst="rect">
              <a:avLst/>
            </a:prstGeom>
            <a:noFill/>
            <a:ln w="254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Smoothness Indicators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8699" y="2937553"/>
            <a:ext cx="6315784" cy="1386573"/>
            <a:chOff x="241529" y="2785687"/>
            <a:chExt cx="6315784" cy="1386573"/>
          </a:xfrm>
        </p:grpSpPr>
        <p:grpSp>
          <p:nvGrpSpPr>
            <p:cNvPr id="8" name="Group 7"/>
            <p:cNvGrpSpPr/>
            <p:nvPr/>
          </p:nvGrpSpPr>
          <p:grpSpPr>
            <a:xfrm>
              <a:off x="2392194" y="2785687"/>
              <a:ext cx="4165119" cy="1386572"/>
              <a:chOff x="2392194" y="3158449"/>
              <a:chExt cx="4165119" cy="1386572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392194" y="3158449"/>
                <a:ext cx="865758" cy="1201905"/>
                <a:chOff x="2392194" y="3158449"/>
                <a:chExt cx="865758" cy="1201905"/>
              </a:xfrm>
            </p:grpSpPr>
            <p:sp>
              <p:nvSpPr>
                <p:cNvPr id="11" name="Oval 10"/>
                <p:cNvSpPr/>
                <p:nvPr/>
              </p:nvSpPr>
              <p:spPr bwMode="auto">
                <a:xfrm>
                  <a:off x="2392194" y="3158449"/>
                  <a:ext cx="670845" cy="620049"/>
                </a:xfrm>
                <a:prstGeom prst="ellipse">
                  <a:avLst/>
                </a:prstGeom>
                <a:noFill/>
                <a:ln w="571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endParaRPr lang="en-US" sz="1600" smtClean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12" name="Elbow Connector 11"/>
                <p:cNvCxnSpPr>
                  <a:stCxn id="11" idx="4"/>
                  <a:endCxn id="10" idx="1"/>
                </p:cNvCxnSpPr>
                <p:nvPr/>
              </p:nvCxnSpPr>
              <p:spPr bwMode="auto">
                <a:xfrm rot="16200000" flipH="1">
                  <a:off x="2701856" y="3804258"/>
                  <a:ext cx="581857" cy="530335"/>
                </a:xfrm>
                <a:prstGeom prst="bentConnector2">
                  <a:avLst/>
                </a:prstGeom>
                <a:noFill/>
                <a:ln w="57150" cap="flat" cmpd="sng" algn="ctr">
                  <a:solidFill>
                    <a:srgbClr val="008000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0" name="TextBox 9"/>
              <p:cNvSpPr txBox="1"/>
              <p:nvPr/>
            </p:nvSpPr>
            <p:spPr>
              <a:xfrm>
                <a:off x="3257952" y="4175689"/>
                <a:ext cx="3299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b="1" dirty="0" smtClean="0">
                    <a:solidFill>
                      <a:srgbClr val="0000FF"/>
                    </a:solidFill>
                  </a:rPr>
                  <a:t>Candidate </a:t>
                </a:r>
                <a:r>
                  <a:rPr lang="en-US" sz="1800" b="1" i="1" dirty="0" smtClean="0">
                    <a:solidFill>
                      <a:srgbClr val="0000FF"/>
                    </a:solidFill>
                  </a:rPr>
                  <a:t>compact</a:t>
                </a:r>
                <a:r>
                  <a:rPr lang="en-US" sz="1800" b="1" dirty="0" smtClean="0">
                    <a:solidFill>
                      <a:srgbClr val="0000FF"/>
                    </a:solidFill>
                  </a:rPr>
                  <a:t> stencils</a:t>
                </a:r>
                <a:endParaRPr lang="en-US" sz="1800" b="1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31" name="Oval 30"/>
            <p:cNvSpPr/>
            <p:nvPr/>
          </p:nvSpPr>
          <p:spPr bwMode="auto">
            <a:xfrm>
              <a:off x="749321" y="2799493"/>
              <a:ext cx="670845" cy="620049"/>
            </a:xfrm>
            <a:prstGeom prst="ellipse">
              <a:avLst/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endParaRPr lang="en-US" sz="1600" smtClean="0">
                <a:solidFill>
                  <a:srgbClr val="000000"/>
                </a:solidFill>
              </a:endParaRPr>
            </a:p>
          </p:txBody>
        </p:sp>
        <p:cxnSp>
          <p:nvCxnSpPr>
            <p:cNvPr id="32" name="Elbow Connector 31"/>
            <p:cNvCxnSpPr>
              <a:stCxn id="31" idx="4"/>
              <a:endCxn id="34" idx="0"/>
            </p:cNvCxnSpPr>
            <p:nvPr/>
          </p:nvCxnSpPr>
          <p:spPr bwMode="auto">
            <a:xfrm rot="16200000" flipH="1">
              <a:off x="897684" y="3606602"/>
              <a:ext cx="383385" cy="9264"/>
            </a:xfrm>
            <a:prstGeom prst="bentConnector3">
              <a:avLst>
                <a:gd name="adj1" fmla="val 50000"/>
              </a:avLst>
            </a:prstGeom>
            <a:noFill/>
            <a:ln w="571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241529" y="3802928"/>
              <a:ext cx="1704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0000FF"/>
                  </a:solidFill>
                </a:rPr>
                <a:t>Interface flux</a:t>
              </a:r>
              <a:endParaRPr lang="en-US" sz="18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168" y="6557723"/>
            <a:ext cx="9106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 smtClean="0">
                <a:latin typeface="Zapf Dingbats"/>
                <a:ea typeface="Zapf Dingbats"/>
                <a:cs typeface="Zapf Dingbats"/>
                <a:sym typeface="Zapf Dingbats"/>
              </a:rPr>
              <a:t>★</a:t>
            </a:r>
            <a:r>
              <a:rPr lang="en-US" sz="900" dirty="0">
                <a:sym typeface="Zapf Dingbats"/>
              </a:rPr>
              <a:t> </a:t>
            </a:r>
            <a:r>
              <a:rPr lang="en-US" sz="1000" dirty="0" smtClean="0"/>
              <a:t>Ghosh </a:t>
            </a:r>
            <a:r>
              <a:rPr lang="en-US" sz="1000" dirty="0"/>
              <a:t>&amp; Baeder, </a:t>
            </a:r>
            <a:r>
              <a:rPr lang="en-US" sz="1000" dirty="0" smtClean="0"/>
              <a:t>Compact Reconstruction Schemes with Weighted ENO Limiting for Hyperbolic Conservation Laws, </a:t>
            </a:r>
            <a:r>
              <a:rPr lang="en-US" sz="1000" i="1" dirty="0" smtClean="0"/>
              <a:t>SIAM </a:t>
            </a:r>
            <a:r>
              <a:rPr lang="en-US" sz="1000" i="1" dirty="0"/>
              <a:t>J. Sci. Comp.</a:t>
            </a:r>
            <a:r>
              <a:rPr lang="en-US" sz="1000" dirty="0"/>
              <a:t>, </a:t>
            </a:r>
            <a:r>
              <a:rPr lang="en-US" sz="1000" dirty="0" smtClean="0"/>
              <a:t>34(3), 2012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9750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</a:rPr>
              <a:t>5</a:t>
            </a:r>
            <a:r>
              <a:rPr lang="en-US" sz="3200" baseline="30000" dirty="0" smtClean="0">
                <a:solidFill>
                  <a:srgbClr val="FF0000"/>
                </a:solidFill>
              </a:rPr>
              <a:t>th</a:t>
            </a:r>
            <a:r>
              <a:rPr lang="en-US" sz="3200" dirty="0" smtClean="0">
                <a:solidFill>
                  <a:srgbClr val="FF0000"/>
                </a:solidFill>
              </a:rPr>
              <a:t> Order CRWENO scheme</a:t>
            </a:r>
            <a:endParaRPr 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851047"/>
              </p:ext>
            </p:extLst>
          </p:nvPr>
        </p:nvGraphicFramePr>
        <p:xfrm>
          <a:off x="889753" y="3429000"/>
          <a:ext cx="3189667" cy="216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3" name="Equation" r:id="rId3" imgW="1778000" imgH="1206500" progId="Equation.3">
                  <p:embed/>
                </p:oleObj>
              </mc:Choice>
              <mc:Fallback>
                <p:oleObj name="Equation" r:id="rId3" imgW="17780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753" y="3429000"/>
                        <a:ext cx="3189667" cy="21644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339438"/>
              </p:ext>
            </p:extLst>
          </p:nvPr>
        </p:nvGraphicFramePr>
        <p:xfrm>
          <a:off x="3786776" y="2971800"/>
          <a:ext cx="653992" cy="470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4" name="Equation" r:id="rId5" imgW="317500" imgH="228600" progId="Equation.3">
                  <p:embed/>
                </p:oleObj>
              </mc:Choice>
              <mc:Fallback>
                <p:oleObj name="Equation" r:id="rId5" imgW="3175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6776" y="2971800"/>
                        <a:ext cx="653992" cy="470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491296" y="1447800"/>
            <a:ext cx="4933110" cy="1398354"/>
            <a:chOff x="1491296" y="1783615"/>
            <a:chExt cx="4933110" cy="1398354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741035" y="2368641"/>
              <a:ext cx="4423940" cy="1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Multiply 6"/>
            <p:cNvSpPr/>
            <p:nvPr/>
          </p:nvSpPr>
          <p:spPr>
            <a:xfrm>
              <a:off x="1491296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7"/>
            <p:cNvSpPr/>
            <p:nvPr/>
          </p:nvSpPr>
          <p:spPr>
            <a:xfrm>
              <a:off x="2956612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y 8"/>
            <p:cNvSpPr/>
            <p:nvPr/>
          </p:nvSpPr>
          <p:spPr>
            <a:xfrm>
              <a:off x="4440768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y 9"/>
            <p:cNvSpPr/>
            <p:nvPr/>
          </p:nvSpPr>
          <p:spPr>
            <a:xfrm>
              <a:off x="5924929" y="2097531"/>
              <a:ext cx="499477" cy="513681"/>
            </a:xfrm>
            <a:prstGeom prst="mathMultiply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308728" y="2223724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819989" y="222372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307286" y="2223723"/>
              <a:ext cx="259431" cy="28983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91296" y="2054724"/>
              <a:ext cx="2741276" cy="5564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6089" y="1926304"/>
              <a:ext cx="2965766" cy="827598"/>
            </a:xfrm>
            <a:prstGeom prst="rect">
              <a:avLst/>
            </a:prstGeom>
            <a:noFill/>
            <a:ln w="5715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92502" y="1783615"/>
              <a:ext cx="2965766" cy="1112976"/>
            </a:xfrm>
            <a:prstGeom prst="rect">
              <a:avLst/>
            </a:prstGeom>
            <a:noFill/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/>
            <p:cNvSpPr/>
            <p:nvPr/>
          </p:nvSpPr>
          <p:spPr>
            <a:xfrm flipH="1">
              <a:off x="3819988" y="2611212"/>
              <a:ext cx="259431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Up Arrow 19"/>
            <p:cNvSpPr/>
            <p:nvPr/>
          </p:nvSpPr>
          <p:spPr>
            <a:xfrm flipH="1">
              <a:off x="3098905" y="2611212"/>
              <a:ext cx="248119" cy="570757"/>
            </a:xfrm>
            <a:prstGeom prst="upArrow">
              <a:avLst/>
            </a:prstGeom>
            <a:solidFill>
              <a:schemeClr val="bg2">
                <a:lumMod val="75000"/>
                <a:lumOff val="25000"/>
              </a:schemeClr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297927"/>
              </p:ext>
            </p:extLst>
          </p:nvPr>
        </p:nvGraphicFramePr>
        <p:xfrm>
          <a:off x="3098905" y="2971800"/>
          <a:ext cx="312997" cy="47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5" name="Equation" r:id="rId7" imgW="152400" imgH="228600" progId="Equation.3">
                  <p:embed/>
                </p:oleObj>
              </mc:Choice>
              <mc:Fallback>
                <p:oleObj name="Equation" r:id="rId7" imgW="1524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98905" y="2971800"/>
                        <a:ext cx="312997" cy="47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269534" y="3657600"/>
            <a:ext cx="1127391" cy="1674617"/>
            <a:chOff x="4440768" y="3966760"/>
            <a:chExt cx="1127391" cy="1674617"/>
          </a:xfrm>
        </p:grpSpPr>
        <p:sp>
          <p:nvSpPr>
            <p:cNvPr id="23" name="Right Arrow 22"/>
            <p:cNvSpPr/>
            <p:nvPr/>
          </p:nvSpPr>
          <p:spPr>
            <a:xfrm>
              <a:off x="4440768" y="3966760"/>
              <a:ext cx="1127391" cy="22830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4440768" y="4704186"/>
              <a:ext cx="1127391" cy="228303"/>
            </a:xfrm>
            <a:prstGeom prst="rightArrow">
              <a:avLst/>
            </a:prstGeom>
            <a:solidFill>
              <a:srgbClr val="008000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4440768" y="5413074"/>
              <a:ext cx="1127391" cy="228303"/>
            </a:xfrm>
            <a:prstGeom prst="rightArrow">
              <a:avLst/>
            </a:prstGeom>
            <a:solidFill>
              <a:srgbClr val="0000FF"/>
            </a:solidFill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05575"/>
              </p:ext>
            </p:extLst>
          </p:nvPr>
        </p:nvGraphicFramePr>
        <p:xfrm>
          <a:off x="5732406" y="3352800"/>
          <a:ext cx="865135" cy="216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6" name="Equation" r:id="rId9" imgW="482600" imgH="1206500" progId="Equation.3">
                  <p:embed/>
                </p:oleObj>
              </mc:Choice>
              <mc:Fallback>
                <p:oleObj name="Equation" r:id="rId9" imgW="4826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2406" y="3352800"/>
                        <a:ext cx="865135" cy="216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889751" y="5638800"/>
            <a:ext cx="570779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127996"/>
              </p:ext>
            </p:extLst>
          </p:nvPr>
        </p:nvGraphicFramePr>
        <p:xfrm>
          <a:off x="889751" y="5715000"/>
          <a:ext cx="5275223" cy="656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7" name="Equation" r:id="rId11" imgW="3162300" imgH="393700" progId="Equation.3">
                  <p:embed/>
                </p:oleObj>
              </mc:Choice>
              <mc:Fallback>
                <p:oleObj name="Equation" r:id="rId11" imgW="3162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89751" y="5715000"/>
                        <a:ext cx="5275223" cy="656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5707775" y="3351986"/>
            <a:ext cx="945498" cy="2210614"/>
            <a:chOff x="5707775" y="3702785"/>
            <a:chExt cx="945498" cy="2210614"/>
          </a:xfrm>
          <a:solidFill>
            <a:schemeClr val="bg2">
              <a:lumMod val="65000"/>
              <a:lumOff val="35000"/>
              <a:alpha val="67000"/>
            </a:schemeClr>
          </a:solidFill>
        </p:grpSpPr>
        <p:sp>
          <p:nvSpPr>
            <p:cNvPr id="33" name="Multiply 32"/>
            <p:cNvSpPr/>
            <p:nvPr/>
          </p:nvSpPr>
          <p:spPr>
            <a:xfrm>
              <a:off x="5707775" y="3702785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5732406" y="4340923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738873" y="4998999"/>
              <a:ext cx="914400" cy="914400"/>
            </a:xfrm>
            <a:prstGeom prst="mathMultiply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135319"/>
              </p:ext>
            </p:extLst>
          </p:nvPr>
        </p:nvGraphicFramePr>
        <p:xfrm>
          <a:off x="6837778" y="3429000"/>
          <a:ext cx="468860" cy="535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8" name="Equation" r:id="rId13" imgW="177800" imgH="203200" progId="Equation.3">
                  <p:embed/>
                </p:oleObj>
              </mc:Choice>
              <mc:Fallback>
                <p:oleObj name="Equation" r:id="rId13" imgW="177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7778" y="3429000"/>
                        <a:ext cx="468860" cy="535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273905"/>
              </p:ext>
            </p:extLst>
          </p:nvPr>
        </p:nvGraphicFramePr>
        <p:xfrm>
          <a:off x="6804025" y="4114800"/>
          <a:ext cx="5381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99" name="Equation" r:id="rId15" imgW="203200" imgH="203200" progId="Equation.3">
                  <p:embed/>
                </p:oleObj>
              </mc:Choice>
              <mc:Fallback>
                <p:oleObj name="Equation" r:id="rId15" imgW="2032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4025" y="4114800"/>
                        <a:ext cx="538163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80375"/>
              </p:ext>
            </p:extLst>
          </p:nvPr>
        </p:nvGraphicFramePr>
        <p:xfrm>
          <a:off x="6821488" y="4800600"/>
          <a:ext cx="50323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0" name="Equation" r:id="rId17" imgW="190500" imgH="215900" progId="Equation.3">
                  <p:embed/>
                </p:oleObj>
              </mc:Choice>
              <mc:Fallback>
                <p:oleObj name="Equation" r:id="rId17" imgW="190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21488" y="4800600"/>
                        <a:ext cx="503237" cy="569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3036767"/>
              </p:ext>
            </p:extLst>
          </p:nvPr>
        </p:nvGraphicFramePr>
        <p:xfrm>
          <a:off x="114166" y="5724139"/>
          <a:ext cx="8890694" cy="67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1" name="Equation" r:id="rId19" imgW="5664200" imgH="431800" progId="Equation.3">
                  <p:embed/>
                </p:oleObj>
              </mc:Choice>
              <mc:Fallback>
                <p:oleObj name="Equation" r:id="rId19" imgW="5664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14166" y="5724139"/>
                        <a:ext cx="8890694" cy="676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1068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Applications</a:t>
            </a:r>
            <a:endParaRPr lang="en-US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35280" y="1298936"/>
            <a:ext cx="4153849" cy="2539053"/>
            <a:chOff x="190500" y="1421989"/>
            <a:chExt cx="3923351" cy="2333172"/>
          </a:xfrm>
        </p:grpSpPr>
        <p:grpSp>
          <p:nvGrpSpPr>
            <p:cNvPr id="10" name="Group 9"/>
            <p:cNvGrpSpPr/>
            <p:nvPr/>
          </p:nvGrpSpPr>
          <p:grpSpPr>
            <a:xfrm>
              <a:off x="262288" y="1421989"/>
              <a:ext cx="3754929" cy="2222727"/>
              <a:chOff x="262288" y="1421989"/>
              <a:chExt cx="3754929" cy="222272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62289" y="1808296"/>
                <a:ext cx="3754928" cy="1836420"/>
                <a:chOff x="3948190" y="1601206"/>
                <a:chExt cx="4977700" cy="2220090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190" y="1725709"/>
                  <a:ext cx="2923018" cy="2046113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9302" y="1601206"/>
                  <a:ext cx="2096588" cy="1467611"/>
                </a:xfrm>
                <a:prstGeom prst="rect">
                  <a:avLst/>
                </a:prstGeom>
              </p:spPr>
            </p:pic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29302" y="3055012"/>
                  <a:ext cx="1094691" cy="766284"/>
                </a:xfrm>
                <a:prstGeom prst="rect">
                  <a:avLst/>
                </a:prstGeom>
              </p:spPr>
            </p:pic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2726" y="3079535"/>
                  <a:ext cx="1044347" cy="731042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/>
              <p:cNvSpPr txBox="1"/>
              <p:nvPr/>
            </p:nvSpPr>
            <p:spPr>
              <a:xfrm>
                <a:off x="262288" y="1421989"/>
                <a:ext cx="3718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>
                    <a:solidFill>
                      <a:schemeClr val="bg1"/>
                    </a:solidFill>
                  </a:rPr>
                  <a:t>Scalar Conservation Laws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" name="Rectangle 10"/>
            <p:cNvSpPr/>
            <p:nvPr/>
          </p:nvSpPr>
          <p:spPr bwMode="auto">
            <a:xfrm>
              <a:off x="190500" y="1421989"/>
              <a:ext cx="3923351" cy="2333172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35280" y="3837990"/>
            <a:ext cx="4530765" cy="2540263"/>
            <a:chOff x="135280" y="3837990"/>
            <a:chExt cx="4530765" cy="2540263"/>
          </a:xfrm>
        </p:grpSpPr>
        <p:sp>
          <p:nvSpPr>
            <p:cNvPr id="26" name="TextBox 25"/>
            <p:cNvSpPr txBox="1"/>
            <p:nvPr/>
          </p:nvSpPr>
          <p:spPr>
            <a:xfrm>
              <a:off x="190500" y="3837990"/>
              <a:ext cx="39233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chemeClr val="bg1"/>
                  </a:solidFill>
                </a:rPr>
                <a:t>Navier-Stokes Equations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1" y="4207323"/>
              <a:ext cx="1010523" cy="989538"/>
            </a:xfrm>
            <a:prstGeom prst="rect">
              <a:avLst/>
            </a:prstGeom>
          </p:spPr>
        </p:pic>
        <p:pic>
          <p:nvPicPr>
            <p:cNvPr id="28" name="Picture 27" descr="RAE2822_AGARDCase6Corr_Cp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024" y="4196708"/>
              <a:ext cx="1428791" cy="1000154"/>
            </a:xfrm>
            <a:prstGeom prst="rect">
              <a:avLst/>
            </a:prstGeom>
          </p:spPr>
        </p:pic>
        <p:pic>
          <p:nvPicPr>
            <p:cNvPr id="29" name="Picture 28" descr="naca005_pp_pressure.png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660"/>
            <a:stretch/>
          </p:blipFill>
          <p:spPr>
            <a:xfrm>
              <a:off x="2671231" y="4196709"/>
              <a:ext cx="1926600" cy="2140126"/>
            </a:xfrm>
            <a:prstGeom prst="rect">
              <a:avLst/>
            </a:prstGeom>
          </p:spPr>
        </p:pic>
        <p:pic>
          <p:nvPicPr>
            <p:cNvPr id="30" name="Picture 29" descr="SC1095_WT_Domain.png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7" t="11475" r="11052" b="4177"/>
            <a:stretch/>
          </p:blipFill>
          <p:spPr>
            <a:xfrm>
              <a:off x="190501" y="5279696"/>
              <a:ext cx="1259945" cy="1057138"/>
            </a:xfrm>
            <a:prstGeom prst="rect">
              <a:avLst/>
            </a:prstGeom>
          </p:spPr>
        </p:pic>
        <p:pic>
          <p:nvPicPr>
            <p:cNvPr id="31" name="Picture 30" descr="SC1095_WT_Overlap_CRWENO5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446" y="5279696"/>
              <a:ext cx="1181190" cy="1057138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auto">
            <a:xfrm>
              <a:off x="135280" y="3879408"/>
              <a:ext cx="4530765" cy="249884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4748874" y="3879408"/>
            <a:ext cx="4204626" cy="249093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20000"/>
              </a:lnSpc>
              <a:buFont typeface="Arial"/>
              <a:buChar char="•"/>
            </a:pPr>
            <a:r>
              <a:rPr lang="en-US" b="1" dirty="0" smtClean="0"/>
              <a:t>Order of convergence (smooth problems)</a:t>
            </a:r>
          </a:p>
          <a:p>
            <a:pPr marL="285750" indent="-285750" algn="just">
              <a:lnSpc>
                <a:spcPct val="120000"/>
              </a:lnSpc>
              <a:buFont typeface="Arial"/>
              <a:buChar char="•"/>
            </a:pPr>
            <a:r>
              <a:rPr lang="en-US" b="1" dirty="0" smtClean="0"/>
              <a:t>Absolute </a:t>
            </a:r>
            <a:r>
              <a:rPr lang="en-US" b="1" dirty="0" smtClean="0">
                <a:solidFill>
                  <a:srgbClr val="FF0000"/>
                </a:solidFill>
              </a:rPr>
              <a:t>errors order of magnitude lower </a:t>
            </a:r>
            <a:r>
              <a:rPr lang="en-US" b="1" dirty="0" smtClean="0"/>
              <a:t>than WENO5 scheme (of same order)</a:t>
            </a:r>
          </a:p>
          <a:p>
            <a:pPr marL="285750" indent="-285750" algn="just">
              <a:lnSpc>
                <a:spcPct val="120000"/>
              </a:lnSpc>
              <a:buFont typeface="Arial"/>
              <a:buChar char="•"/>
            </a:pPr>
            <a:r>
              <a:rPr lang="en-US" b="1" dirty="0" smtClean="0"/>
              <a:t>Sharper resolution of </a:t>
            </a:r>
            <a:r>
              <a:rPr lang="en-US" b="1" dirty="0" smtClean="0">
                <a:solidFill>
                  <a:srgbClr val="FF0000"/>
                </a:solidFill>
              </a:rPr>
              <a:t>high-frequency waves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shocks/contact discontinuities</a:t>
            </a:r>
          </a:p>
          <a:p>
            <a:pPr marL="285750" indent="-285750" algn="just">
              <a:lnSpc>
                <a:spcPct val="120000"/>
              </a:lnSpc>
              <a:buFont typeface="Arial"/>
              <a:buChar char="•"/>
            </a:pPr>
            <a:r>
              <a:rPr lang="en-US" b="1" dirty="0" smtClean="0"/>
              <a:t>Improved </a:t>
            </a:r>
            <a:r>
              <a:rPr lang="en-US" b="1" dirty="0" smtClean="0">
                <a:solidFill>
                  <a:srgbClr val="FF0000"/>
                </a:solidFill>
              </a:rPr>
              <a:t>preservation of flow structures </a:t>
            </a:r>
            <a:r>
              <a:rPr lang="en-US" b="1" dirty="0" smtClean="0"/>
              <a:t>over large convection distances</a:t>
            </a:r>
          </a:p>
          <a:p>
            <a:pPr marL="285750" indent="-285750" algn="just">
              <a:lnSpc>
                <a:spcPct val="120000"/>
              </a:lnSpc>
              <a:buFont typeface="Arial"/>
              <a:buChar char="•"/>
            </a:pPr>
            <a:r>
              <a:rPr lang="en-US" b="1" dirty="0" smtClean="0"/>
              <a:t>Validated for </a:t>
            </a:r>
            <a:r>
              <a:rPr lang="en-US" b="1" dirty="0" smtClean="0">
                <a:solidFill>
                  <a:srgbClr val="FF0000"/>
                </a:solidFill>
              </a:rPr>
              <a:t>curvilinear</a:t>
            </a:r>
            <a:r>
              <a:rPr lang="en-US" b="1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overset meshes</a:t>
            </a:r>
            <a:r>
              <a:rPr lang="en-US" b="1" dirty="0" smtClean="0"/>
              <a:t> (with relative motion)</a:t>
            </a:r>
          </a:p>
          <a:p>
            <a:pPr marL="285750" indent="-285750" algn="just">
              <a:lnSpc>
                <a:spcPct val="120000"/>
              </a:lnSpc>
              <a:buFont typeface="Arial"/>
              <a:buChar char="•"/>
            </a:pPr>
            <a:endParaRPr lang="en-US" sz="4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44349" y="1297733"/>
            <a:ext cx="4609151" cy="2509784"/>
            <a:chOff x="4344349" y="1297733"/>
            <a:chExt cx="4609151" cy="2509784"/>
          </a:xfrm>
        </p:grpSpPr>
        <p:grpSp>
          <p:nvGrpSpPr>
            <p:cNvPr id="25" name="Group 24"/>
            <p:cNvGrpSpPr/>
            <p:nvPr/>
          </p:nvGrpSpPr>
          <p:grpSpPr>
            <a:xfrm>
              <a:off x="4344349" y="1297733"/>
              <a:ext cx="4609151" cy="2509784"/>
              <a:chOff x="4344349" y="1421987"/>
              <a:chExt cx="4609151" cy="2509784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344349" y="1421987"/>
                <a:ext cx="4609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dirty="0" smtClean="0">
                    <a:solidFill>
                      <a:schemeClr val="bg1"/>
                    </a:solidFill>
                  </a:rPr>
                  <a:t>Inviscid Euler Equations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5" name="Picture 14" descr="shock_entropy.png"/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4349" y="1791320"/>
                <a:ext cx="1602418" cy="1121692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6767" y="1791319"/>
                <a:ext cx="1602418" cy="1121692"/>
              </a:xfrm>
              <a:prstGeom prst="rect">
                <a:avLst/>
              </a:prstGeom>
            </p:spPr>
          </p:pic>
          <p:grpSp>
            <p:nvGrpSpPr>
              <p:cNvPr id="22" name="Group 21"/>
              <p:cNvGrpSpPr/>
              <p:nvPr/>
            </p:nvGrpSpPr>
            <p:grpSpPr>
              <a:xfrm>
                <a:off x="7654320" y="1836158"/>
                <a:ext cx="1153185" cy="2070513"/>
                <a:chOff x="6085064" y="1932801"/>
                <a:chExt cx="1153185" cy="2070513"/>
              </a:xfrm>
            </p:grpSpPr>
            <p:pic>
              <p:nvPicPr>
                <p:cNvPr id="18" name="Picture 17" descr="isenvort_crweno5.png"/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5066" y="2976315"/>
                  <a:ext cx="1153183" cy="1026999"/>
                </a:xfrm>
                <a:prstGeom prst="rect">
                  <a:avLst/>
                </a:prstGeom>
              </p:spPr>
            </p:pic>
            <p:pic>
              <p:nvPicPr>
                <p:cNvPr id="19" name="Picture 18"/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5064" y="1932801"/>
                  <a:ext cx="1153185" cy="1027002"/>
                </a:xfrm>
                <a:prstGeom prst="rect">
                  <a:avLst/>
                </a:prstGeom>
              </p:spPr>
            </p:pic>
          </p:grpSp>
          <p:grpSp>
            <p:nvGrpSpPr>
              <p:cNvPr id="23" name="Group 22"/>
              <p:cNvGrpSpPr/>
              <p:nvPr/>
            </p:nvGrpSpPr>
            <p:grpSpPr>
              <a:xfrm>
                <a:off x="4431323" y="2983245"/>
                <a:ext cx="3117862" cy="948526"/>
                <a:chOff x="5899790" y="3551503"/>
                <a:chExt cx="3030887" cy="787916"/>
              </a:xfrm>
            </p:grpSpPr>
            <p:pic>
              <p:nvPicPr>
                <p:cNvPr id="20" name="Picture 19" descr="doublemach_rho_CRWENO5_480x120.png"/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9790" y="3551503"/>
                  <a:ext cx="2044185" cy="755888"/>
                </a:xfrm>
                <a:prstGeom prst="rect">
                  <a:avLst/>
                </a:prstGeom>
              </p:spPr>
            </p:pic>
            <p:pic>
              <p:nvPicPr>
                <p:cNvPr id="21" name="Picture 20" descr="doublemach_e_CRWENO5-LD_480x120.png"/>
                <p:cNvPicPr>
                  <a:picLocks noChangeAspect="1"/>
                </p:cNvPicPr>
                <p:nvPr/>
              </p:nvPicPr>
              <p:blipFill rotWithShape="1"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3694"/>
                <a:stretch/>
              </p:blipFill>
              <p:spPr>
                <a:xfrm>
                  <a:off x="7917134" y="3562970"/>
                  <a:ext cx="1013543" cy="776449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/>
              <p:cNvSpPr/>
              <p:nvPr/>
            </p:nvSpPr>
            <p:spPr bwMode="auto">
              <a:xfrm>
                <a:off x="4344349" y="1421989"/>
                <a:ext cx="4609151" cy="2509782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758335" y="2457422"/>
              <a:ext cx="607416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WENO5</a:t>
              </a:r>
              <a:endParaRPr lang="en-US" sz="8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758335" y="3534762"/>
              <a:ext cx="717854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800" b="1" dirty="0" smtClean="0"/>
                <a:t>CRWENO5</a:t>
              </a:r>
              <a:endParaRPr lang="en-US" sz="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4639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Implementation of WENO Weights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0437" y="1242513"/>
            <a:ext cx="5411512" cy="159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800" b="1" dirty="0" smtClean="0"/>
              <a:t>Open Issues with current implementation</a:t>
            </a:r>
          </a:p>
          <a:p>
            <a:pPr marL="342900" indent="-342900" algn="just">
              <a:lnSpc>
                <a:spcPct val="120000"/>
              </a:lnSpc>
              <a:buFont typeface="Arial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Convergence </a:t>
            </a:r>
            <a:r>
              <a:rPr lang="en-US" sz="1600" b="1" dirty="0" smtClean="0"/>
              <a:t>– Poor convergence for airfoil problems, </a:t>
            </a:r>
            <a:r>
              <a:rPr lang="en-US" sz="1600" b="1" i="1" dirty="0" smtClean="0"/>
              <a:t>although solution is correct</a:t>
            </a:r>
          </a:p>
          <a:p>
            <a:pPr marL="342900" indent="-342900" algn="just">
              <a:lnSpc>
                <a:spcPct val="120000"/>
              </a:lnSpc>
              <a:buFont typeface="Arial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Smoothness of higher derivatives </a:t>
            </a:r>
            <a:r>
              <a:rPr lang="en-US" sz="1600" b="1" dirty="0" smtClean="0">
                <a:solidFill>
                  <a:srgbClr val="000000"/>
                </a:solidFill>
              </a:rPr>
              <a:t>– Solution  smooth, oscillations in 1</a:t>
            </a:r>
            <a:r>
              <a:rPr lang="en-US" sz="1600" b="1" baseline="30000" dirty="0" smtClean="0">
                <a:solidFill>
                  <a:srgbClr val="000000"/>
                </a:solidFill>
              </a:rPr>
              <a:t>st</a:t>
            </a:r>
            <a:r>
              <a:rPr lang="en-US" sz="1600" b="1" dirty="0" smtClean="0">
                <a:solidFill>
                  <a:srgbClr val="000000"/>
                </a:solidFill>
              </a:rPr>
              <a:t> and higher derivatives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640332" y="4057908"/>
            <a:ext cx="3382192" cy="1858146"/>
            <a:chOff x="5571307" y="4071714"/>
            <a:chExt cx="3382192" cy="1858146"/>
          </a:xfrm>
        </p:grpSpPr>
        <p:pic>
          <p:nvPicPr>
            <p:cNvPr id="7" name="Picture 6" descr="naca0005_Pressure_DDES_CRWENO_Frame70of8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1308" y="4071714"/>
              <a:ext cx="1676248" cy="139648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7253" y="4071715"/>
              <a:ext cx="1676246" cy="139648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571307" y="5468195"/>
              <a:ext cx="3382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Pressure and numerical shadowgraph of a pitching-plunging NACA0005 airfoil</a:t>
              </a:r>
              <a:endParaRPr lang="en-US" sz="1200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4146" y="2873781"/>
            <a:ext cx="4500388" cy="896349"/>
            <a:chOff x="281905" y="3398409"/>
            <a:chExt cx="5041545" cy="1072173"/>
          </a:xfrm>
        </p:grpSpPr>
        <p:grpSp>
          <p:nvGrpSpPr>
            <p:cNvPr id="16" name="Group 15"/>
            <p:cNvGrpSpPr/>
            <p:nvPr/>
          </p:nvGrpSpPr>
          <p:grpSpPr>
            <a:xfrm>
              <a:off x="2084828" y="3543131"/>
              <a:ext cx="3016364" cy="647282"/>
              <a:chOff x="1435706" y="3652491"/>
              <a:chExt cx="3016364" cy="647282"/>
            </a:xfrm>
          </p:grpSpPr>
          <p:sp>
            <p:nvSpPr>
              <p:cNvPr id="13" name="Oval 12"/>
              <p:cNvSpPr/>
              <p:nvPr/>
            </p:nvSpPr>
            <p:spPr bwMode="auto">
              <a:xfrm>
                <a:off x="1435706" y="3988877"/>
                <a:ext cx="310896" cy="310896"/>
              </a:xfrm>
              <a:prstGeom prst="ellipse">
                <a:avLst/>
              </a:prstGeom>
              <a:noFill/>
              <a:ln w="508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1877460" y="3929893"/>
                <a:ext cx="276096" cy="256032"/>
              </a:xfrm>
              <a:prstGeom prst="ellipse">
                <a:avLst/>
              </a:prstGeom>
              <a:noFill/>
              <a:ln w="508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968900" y="3652491"/>
                <a:ext cx="4831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bg1"/>
                    </a:solidFill>
                  </a:rPr>
                  <a:t>?</a:t>
                </a:r>
                <a:endParaRPr lang="en-US" sz="36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81905" y="3398409"/>
              <a:ext cx="5041545" cy="1072173"/>
              <a:chOff x="281905" y="3398409"/>
              <a:chExt cx="5041545" cy="1072173"/>
            </a:xfrm>
          </p:grpSpPr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2293857"/>
                  </p:ext>
                </p:extLst>
              </p:nvPr>
            </p:nvGraphicFramePr>
            <p:xfrm>
              <a:off x="847725" y="3398409"/>
              <a:ext cx="3430587" cy="1069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2" name="Equation" r:id="rId5" imgW="1790700" imgH="558800" progId="Equation.3">
                      <p:embed/>
                    </p:oleObj>
                  </mc:Choice>
                  <mc:Fallback>
                    <p:oleObj name="Equation" r:id="rId5" imgW="1790700" imgH="55880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47725" y="3398409"/>
                            <a:ext cx="3430587" cy="10699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Rectangle 16"/>
              <p:cNvSpPr/>
              <p:nvPr/>
            </p:nvSpPr>
            <p:spPr bwMode="auto">
              <a:xfrm>
                <a:off x="281905" y="3400607"/>
                <a:ext cx="5041545" cy="1069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2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bg2"/>
                  </a:solidFill>
                  <a:effectLst/>
                  <a:latin typeface="Helvetica" pitchFamily="34" charset="0"/>
                </a:endParaRP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4839" y="3768955"/>
            <a:ext cx="5560273" cy="2743315"/>
            <a:chOff x="38644" y="4058881"/>
            <a:chExt cx="5560273" cy="2743315"/>
          </a:xfrm>
        </p:grpSpPr>
        <p:sp>
          <p:nvSpPr>
            <p:cNvPr id="20" name="TextBox 19"/>
            <p:cNvSpPr txBox="1"/>
            <p:nvPr/>
          </p:nvSpPr>
          <p:spPr>
            <a:xfrm>
              <a:off x="38644" y="4058881"/>
              <a:ext cx="5331449" cy="274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lnSpc>
                  <a:spcPct val="120000"/>
                </a:lnSpc>
                <a:buFont typeface="Arial"/>
                <a:buChar char="•"/>
              </a:pPr>
              <a:r>
                <a:rPr lang="en-US" sz="1600" b="1" dirty="0" smtClean="0"/>
                <a:t>Jiang &amp; Shu, 1996 (</a:t>
              </a:r>
              <a:r>
                <a:rPr lang="en-US" sz="1600" b="1" dirty="0" err="1" smtClean="0">
                  <a:solidFill>
                    <a:srgbClr val="0000FF"/>
                  </a:solidFill>
                </a:rPr>
                <a:t>ε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 = 10</a:t>
              </a:r>
              <a:r>
                <a:rPr lang="en-US" sz="1600" b="1" baseline="30000" dirty="0" smtClean="0">
                  <a:solidFill>
                    <a:srgbClr val="0000FF"/>
                  </a:solidFill>
                </a:rPr>
                <a:t>-6</a:t>
              </a:r>
              <a:r>
                <a:rPr lang="en-US" sz="1600" b="1" dirty="0" smtClean="0"/>
                <a:t>, </a:t>
              </a:r>
              <a:r>
                <a:rPr lang="en-US" sz="1600" b="1" dirty="0" smtClean="0">
                  <a:solidFill>
                    <a:srgbClr val="0000FF"/>
                  </a:solidFill>
                </a:rPr>
                <a:t>p = 2</a:t>
              </a:r>
              <a:r>
                <a:rPr lang="en-US" sz="1600" b="1" dirty="0" smtClean="0"/>
                <a:t>) – Sub-optimal convergence, </a:t>
              </a:r>
              <a:r>
                <a:rPr lang="en-US" sz="1600" b="1" dirty="0" err="1" smtClean="0"/>
                <a:t>ε</a:t>
              </a:r>
              <a:r>
                <a:rPr lang="en-US" sz="1600" b="1" dirty="0" smtClean="0"/>
                <a:t>-sensitivity</a:t>
              </a:r>
            </a:p>
            <a:p>
              <a:pPr marL="285750" indent="-285750" algn="just">
                <a:lnSpc>
                  <a:spcPct val="120000"/>
                </a:lnSpc>
                <a:buFont typeface="Arial"/>
                <a:buChar char="•"/>
              </a:pPr>
              <a:r>
                <a:rPr lang="en-US" sz="1600" b="1" i="1" dirty="0" smtClean="0"/>
                <a:t>Mapping of weights</a:t>
              </a:r>
              <a:r>
                <a:rPr lang="en-US" sz="1600" b="1" dirty="0" smtClean="0"/>
                <a:t> (</a:t>
              </a:r>
              <a:r>
                <a:rPr lang="en-US" sz="1600" b="1" dirty="0" err="1" smtClean="0"/>
                <a:t>Henrick</a:t>
              </a:r>
              <a:r>
                <a:rPr lang="en-US" sz="1600" b="1" dirty="0" smtClean="0"/>
                <a:t> &amp; </a:t>
              </a:r>
              <a:r>
                <a:rPr lang="en-US" sz="1600" b="1" dirty="0" err="1" smtClean="0"/>
                <a:t>Aslam</a:t>
              </a:r>
              <a:r>
                <a:rPr lang="en-US" sz="1600" b="1" dirty="0" smtClean="0"/>
                <a:t>, 2005) – Improve convergence to optimal values</a:t>
              </a:r>
            </a:p>
            <a:p>
              <a:pPr marL="285750" indent="-285750" algn="just">
                <a:lnSpc>
                  <a:spcPct val="120000"/>
                </a:lnSpc>
                <a:buFont typeface="Arial"/>
                <a:buChar char="•"/>
              </a:pPr>
              <a:r>
                <a:rPr lang="en-US" sz="1600" b="1" i="1" dirty="0" smtClean="0"/>
                <a:t>Variable </a:t>
              </a:r>
              <a:r>
                <a:rPr lang="en-US" sz="1600" b="1" i="1" dirty="0" err="1" smtClean="0"/>
                <a:t>ε</a:t>
              </a:r>
              <a:r>
                <a:rPr lang="en-US" sz="1600" b="1" dirty="0" smtClean="0"/>
                <a:t> (Peer, et. al., 2009) – High </a:t>
              </a:r>
              <a:r>
                <a:rPr lang="en-US" sz="1600" b="1" dirty="0" err="1" smtClean="0"/>
                <a:t>ε</a:t>
              </a:r>
              <a:r>
                <a:rPr lang="en-US" sz="1600" b="1" dirty="0" smtClean="0"/>
                <a:t> (10</a:t>
              </a:r>
              <a:r>
                <a:rPr lang="en-US" sz="1600" b="1" baseline="30000" dirty="0" smtClean="0"/>
                <a:t>-2</a:t>
              </a:r>
              <a:r>
                <a:rPr lang="en-US" sz="1600" b="1" dirty="0" smtClean="0"/>
                <a:t>) for smooth region, low </a:t>
              </a:r>
              <a:r>
                <a:rPr lang="en-US" sz="1600" b="1" dirty="0" err="1" smtClean="0"/>
                <a:t>ε</a:t>
              </a:r>
              <a:r>
                <a:rPr lang="en-US" sz="1600" b="1" dirty="0" smtClean="0"/>
                <a:t> (10</a:t>
              </a:r>
              <a:r>
                <a:rPr lang="en-US" sz="1600" b="1" baseline="30000" dirty="0" smtClean="0"/>
                <a:t>-99</a:t>
              </a:r>
              <a:r>
                <a:rPr lang="en-US" sz="1600" b="1" dirty="0" smtClean="0"/>
                <a:t>) for discontinuities</a:t>
              </a:r>
            </a:p>
            <a:p>
              <a:pPr algn="just">
                <a:lnSpc>
                  <a:spcPct val="120000"/>
                </a:lnSpc>
              </a:pPr>
              <a:r>
                <a:rPr lang="en-US" sz="1600" b="1" dirty="0" smtClean="0">
                  <a:solidFill>
                    <a:srgbClr val="FF0000"/>
                  </a:solidFill>
                </a:rPr>
                <a:t>Alternative formulation</a:t>
              </a:r>
              <a:r>
                <a:rPr lang="en-US" sz="1600" b="1" dirty="0" smtClean="0"/>
                <a:t> of WENO weights</a:t>
              </a:r>
            </a:p>
            <a:p>
              <a:pPr marL="285750" indent="-285750" algn="just">
                <a:lnSpc>
                  <a:spcPct val="120000"/>
                </a:lnSpc>
                <a:buFont typeface="Arial"/>
                <a:buChar char="•"/>
              </a:pPr>
              <a:r>
                <a:rPr lang="en-US" sz="1600" b="1" dirty="0" smtClean="0"/>
                <a:t>Borges, et. al., 2008 (WENO-Z)</a:t>
              </a:r>
            </a:p>
            <a:p>
              <a:pPr marL="285750" indent="-285750" algn="just">
                <a:lnSpc>
                  <a:spcPct val="120000"/>
                </a:lnSpc>
                <a:buFont typeface="Arial"/>
                <a:buChar char="•"/>
              </a:pPr>
              <a:r>
                <a:rPr lang="en-US" sz="1600" b="1" dirty="0" smtClean="0"/>
                <a:t>Yamaleev &amp; Carpenter, 2009 (ESWENO)</a:t>
              </a:r>
              <a:endParaRPr lang="en-US" sz="1600" b="1" dirty="0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341617"/>
                </p:ext>
              </p:extLst>
            </p:nvPr>
          </p:nvGraphicFramePr>
          <p:xfrm>
            <a:off x="3587752" y="5900977"/>
            <a:ext cx="2011165" cy="850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3" name="Equation" r:id="rId7" imgW="1320800" imgH="558800" progId="Equation.3">
                    <p:embed/>
                  </p:oleObj>
                </mc:Choice>
                <mc:Fallback>
                  <p:oleObj name="Equation" r:id="rId7" imgW="1320800" imgH="5588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87752" y="5900977"/>
                          <a:ext cx="2011165" cy="8508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5806278" y="1228707"/>
            <a:ext cx="3020606" cy="2610453"/>
            <a:chOff x="5806278" y="1228707"/>
            <a:chExt cx="3020606" cy="2610453"/>
          </a:xfrm>
        </p:grpSpPr>
        <p:grpSp>
          <p:nvGrpSpPr>
            <p:cNvPr id="10" name="Group 9"/>
            <p:cNvGrpSpPr/>
            <p:nvPr/>
          </p:nvGrpSpPr>
          <p:grpSpPr>
            <a:xfrm>
              <a:off x="5806278" y="1228707"/>
              <a:ext cx="3020606" cy="2610453"/>
              <a:chOff x="5932894" y="1242513"/>
              <a:chExt cx="3020606" cy="2610453"/>
            </a:xfrm>
          </p:grpSpPr>
          <p:pic>
            <p:nvPicPr>
              <p:cNvPr id="5" name="Picture 4" descr="RAE2822_AGARDCase6Corr_Res.png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2894" y="1242513"/>
                <a:ext cx="3020605" cy="2114425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5932894" y="3391301"/>
                <a:ext cx="3020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/>
                  <a:t>Convergence history for steady, turbulent flow around RAE2822 airfoil</a:t>
                </a:r>
                <a:endParaRPr lang="en-US" sz="1200" b="1" dirty="0"/>
              </a:p>
            </p:txBody>
          </p:sp>
        </p:grpSp>
        <p:pic>
          <p:nvPicPr>
            <p:cNvPr id="3" name="Picture 2" descr="RAE2822_AGARDCase6Corr_Flowfield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023" y="1601461"/>
              <a:ext cx="888213" cy="8697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227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Shock – Entropy Wave Interaction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5149745" y="1324623"/>
            <a:ext cx="3699176" cy="2589422"/>
            <a:chOff x="4563550" y="1330751"/>
            <a:chExt cx="4174150" cy="301515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550" y="1330751"/>
              <a:ext cx="4174150" cy="3015154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277897" y="1468660"/>
              <a:ext cx="1492536" cy="668896"/>
            </a:xfrm>
            <a:prstGeom prst="rect">
              <a:avLst/>
            </a:prstGeom>
            <a:solidFill>
              <a:schemeClr val="tx1">
                <a:alpha val="62000"/>
              </a:schemeClr>
            </a:solidFill>
            <a:ln w="12700"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6 points per wavelength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3405" y="1324392"/>
            <a:ext cx="4746339" cy="2582631"/>
            <a:chOff x="1277084" y="1324393"/>
            <a:chExt cx="4311718" cy="2352310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7084" y="1324393"/>
              <a:ext cx="3351629" cy="2352310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2899022" y="1518631"/>
              <a:ext cx="952536" cy="869762"/>
            </a:xfrm>
            <a:prstGeom prst="rect">
              <a:avLst/>
            </a:prstGeom>
            <a:noFill/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 bwMode="auto">
            <a:xfrm>
              <a:off x="3851557" y="1822357"/>
              <a:ext cx="1737245" cy="345144"/>
            </a:xfrm>
            <a:prstGeom prst="rightArrow">
              <a:avLst/>
            </a:prstGeom>
            <a:solidFill>
              <a:schemeClr val="bg2"/>
            </a:solidFill>
            <a:ln w="3175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bg2"/>
                </a:solidFill>
                <a:effectLst/>
                <a:latin typeface="Helvetica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90500" y="3907023"/>
            <a:ext cx="4959244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Interaction of a shock wave with a density wave resulting in </a:t>
            </a:r>
            <a:r>
              <a:rPr lang="en-US" sz="1600" b="1" dirty="0" smtClean="0">
                <a:solidFill>
                  <a:srgbClr val="0000FF"/>
                </a:solidFill>
              </a:rPr>
              <a:t>high-frequency waves</a:t>
            </a:r>
            <a:r>
              <a:rPr lang="en-US" sz="1600" b="1" dirty="0" smtClean="0"/>
              <a:t> and </a:t>
            </a:r>
            <a:r>
              <a:rPr lang="en-US" sz="1600" b="1" dirty="0" smtClean="0">
                <a:solidFill>
                  <a:srgbClr val="0000FF"/>
                </a:solidFill>
              </a:rPr>
              <a:t>discontinuities</a:t>
            </a:r>
          </a:p>
          <a:p>
            <a:pPr marL="285750" indent="-285750" algn="just">
              <a:spcBef>
                <a:spcPts val="600"/>
              </a:spcBef>
              <a:buFont typeface="Arial"/>
              <a:buChar char="•"/>
            </a:pPr>
            <a:r>
              <a:rPr lang="en-US" sz="1600" b="1" dirty="0" smtClean="0"/>
              <a:t>CRWENO scheme shows better resolution of high-resolution waves than WENO5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8554" y="3948042"/>
            <a:ext cx="8450366" cy="2589423"/>
            <a:chOff x="398554" y="3948042"/>
            <a:chExt cx="8450366" cy="2589423"/>
          </a:xfrm>
        </p:grpSpPr>
        <p:sp>
          <p:nvSpPr>
            <p:cNvPr id="21" name="TextBox 20"/>
            <p:cNvSpPr txBox="1"/>
            <p:nvPr/>
          </p:nvSpPr>
          <p:spPr>
            <a:xfrm>
              <a:off x="398554" y="5480876"/>
              <a:ext cx="4171838" cy="95410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 smtClean="0">
                  <a:solidFill>
                    <a:srgbClr val="FF0000"/>
                  </a:solidFill>
                </a:rPr>
                <a:t>CRWENO-JS </a:t>
              </a:r>
              <a:r>
                <a:rPr lang="en-US" b="1" dirty="0" smtClean="0"/>
                <a:t>– Jiang &amp; Shu weights</a:t>
              </a:r>
            </a:p>
            <a:p>
              <a:pPr algn="just"/>
              <a:r>
                <a:rPr lang="en-US" b="1" dirty="0" smtClean="0">
                  <a:solidFill>
                    <a:srgbClr val="35CB00"/>
                  </a:solidFill>
                </a:rPr>
                <a:t>CRWENO-Mapped</a:t>
              </a:r>
              <a:r>
                <a:rPr lang="en-US" b="1" dirty="0" smtClean="0">
                  <a:solidFill>
                    <a:srgbClr val="3CE900"/>
                  </a:solidFill>
                </a:rPr>
                <a:t> </a:t>
              </a:r>
              <a:r>
                <a:rPr lang="en-US" b="1" dirty="0" smtClean="0"/>
                <a:t>– Mapped weights</a:t>
              </a:r>
            </a:p>
            <a:p>
              <a:pPr algn="just"/>
              <a:r>
                <a:rPr lang="en-US" b="1" dirty="0" smtClean="0">
                  <a:solidFill>
                    <a:srgbClr val="0000FF"/>
                  </a:solidFill>
                </a:rPr>
                <a:t>CRWENO-YC </a:t>
              </a:r>
              <a:r>
                <a:rPr lang="en-US" b="1" dirty="0" smtClean="0"/>
                <a:t>– Yamaleev &amp; Carpenter weights</a:t>
              </a:r>
            </a:p>
            <a:p>
              <a:pPr algn="just"/>
              <a:r>
                <a:rPr lang="en-US" b="1" dirty="0" smtClean="0">
                  <a:solidFill>
                    <a:schemeClr val="accent5">
                      <a:lumMod val="75000"/>
                    </a:schemeClr>
                  </a:solidFill>
                </a:rPr>
                <a:t>CRWENO-Borges </a:t>
              </a:r>
              <a:r>
                <a:rPr lang="en-US" b="1" dirty="0" smtClean="0"/>
                <a:t>– Borges’ weights</a:t>
              </a:r>
              <a:endParaRPr lang="en-US" b="1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149744" y="3948042"/>
              <a:ext cx="3699176" cy="2589423"/>
              <a:chOff x="5149744" y="3948042"/>
              <a:chExt cx="3699176" cy="2589423"/>
            </a:xfrm>
          </p:grpSpPr>
          <p:pic>
            <p:nvPicPr>
              <p:cNvPr id="20" name="Picture 19" descr="ShuOsher_eps1e6_Density_p2_zoom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49744" y="3948042"/>
                <a:ext cx="3699176" cy="2589423"/>
              </a:xfrm>
              <a:prstGeom prst="rect">
                <a:avLst/>
              </a:prstGeom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5824222" y="4141721"/>
                <a:ext cx="132270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00FF"/>
                    </a:solidFill>
                  </a:rPr>
                  <a:t>ε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= 10</a:t>
                </a:r>
                <a:r>
                  <a:rPr lang="en-US" b="1" baseline="30000" dirty="0" smtClean="0">
                    <a:solidFill>
                      <a:srgbClr val="0000FF"/>
                    </a:solidFill>
                  </a:rPr>
                  <a:t>-6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, p = 1</a:t>
                </a:r>
                <a:endParaRPr lang="en-US" b="1" baseline="30000" dirty="0">
                  <a:solidFill>
                    <a:srgbClr val="0000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63617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47725" y="142875"/>
            <a:ext cx="7419975" cy="923925"/>
          </a:xfrm>
        </p:spPr>
        <p:txBody>
          <a:bodyPr/>
          <a:lstStyle/>
          <a:p>
            <a:r>
              <a:rPr lang="en-US" sz="3200" dirty="0" smtClean="0"/>
              <a:t>Shock – Entropy Wave Interaction</a:t>
            </a:r>
            <a:endParaRPr lang="en-US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44671" y="4042030"/>
            <a:ext cx="8942466" cy="2475161"/>
            <a:chOff x="11034" y="1239466"/>
            <a:chExt cx="8942466" cy="2475161"/>
          </a:xfrm>
        </p:grpSpPr>
        <p:sp>
          <p:nvSpPr>
            <p:cNvPr id="11" name="TextBox 10"/>
            <p:cNvSpPr txBox="1"/>
            <p:nvPr/>
          </p:nvSpPr>
          <p:spPr>
            <a:xfrm>
              <a:off x="7328468" y="2167498"/>
              <a:ext cx="14436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2</a:t>
              </a:r>
              <a:r>
                <a:rPr lang="en-US" b="1" baseline="30000" dirty="0" smtClean="0">
                  <a:solidFill>
                    <a:srgbClr val="0000FF"/>
                  </a:solidFill>
                </a:rPr>
                <a:t>nd</a:t>
              </a:r>
              <a:r>
                <a:rPr lang="en-US" b="1" dirty="0" smtClean="0">
                  <a:solidFill>
                    <a:srgbClr val="0000FF"/>
                  </a:solidFill>
                </a:rPr>
                <a:t> Derivative of the Density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1034" y="1239466"/>
              <a:ext cx="8942466" cy="2198162"/>
              <a:chOff x="11034" y="1239466"/>
              <a:chExt cx="8942466" cy="2198162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034" y="1239466"/>
                <a:ext cx="8942466" cy="2198162"/>
                <a:chOff x="11034" y="1239466"/>
                <a:chExt cx="8942466" cy="2198162"/>
              </a:xfrm>
            </p:grpSpPr>
            <p:pic>
              <p:nvPicPr>
                <p:cNvPr id="5" name="Picture 4" descr="ShuOsher_eps1e6_rho_xx_p1_zoom.png"/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983"/>
                <a:stretch/>
              </p:blipFill>
              <p:spPr>
                <a:xfrm>
                  <a:off x="11034" y="1239466"/>
                  <a:ext cx="3737618" cy="2198162"/>
                </a:xfrm>
                <a:prstGeom prst="rect">
                  <a:avLst/>
                </a:prstGeom>
              </p:spPr>
            </p:pic>
            <p:pic>
              <p:nvPicPr>
                <p:cNvPr id="6" name="Picture 5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5983"/>
                <a:stretch/>
              </p:blipFill>
              <p:spPr>
                <a:xfrm>
                  <a:off x="3659875" y="1239466"/>
                  <a:ext cx="3737618" cy="2198162"/>
                </a:xfrm>
                <a:prstGeom prst="rect">
                  <a:avLst/>
                </a:prstGeom>
              </p:spPr>
            </p:pic>
            <p:sp>
              <p:nvSpPr>
                <p:cNvPr id="7" name="Rectangle 6"/>
                <p:cNvSpPr/>
                <p:nvPr/>
              </p:nvSpPr>
              <p:spPr bwMode="auto">
                <a:xfrm>
                  <a:off x="847725" y="2043248"/>
                  <a:ext cx="1071152" cy="358950"/>
                </a:xfrm>
                <a:prstGeom prst="rect">
                  <a:avLst/>
                </a:prstGeom>
                <a:noFill/>
                <a:ln w="31750" cap="flat" cmpd="sng" algn="ctr">
                  <a:solidFill>
                    <a:schemeClr val="bg2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Helvetica" pitchFamily="34" charset="0"/>
                  </a:endParaRPr>
                </a:p>
              </p:txBody>
            </p:sp>
            <p:sp>
              <p:nvSpPr>
                <p:cNvPr id="8" name="Right Arrow 7"/>
                <p:cNvSpPr/>
                <p:nvPr/>
              </p:nvSpPr>
              <p:spPr bwMode="auto">
                <a:xfrm>
                  <a:off x="1918877" y="2112276"/>
                  <a:ext cx="1932681" cy="289922"/>
                </a:xfrm>
                <a:prstGeom prst="rightArrow">
                  <a:avLst/>
                </a:prstGeom>
                <a:solidFill>
                  <a:schemeClr val="bg2">
                    <a:alpha val="52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Helvetica" pitchFamily="34" charset="0"/>
                  </a:endParaRPr>
                </a:p>
              </p:txBody>
            </p:sp>
            <p:pic>
              <p:nvPicPr>
                <p:cNvPr id="9" name="Picture 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28468" y="1319253"/>
                  <a:ext cx="1625032" cy="765414"/>
                </a:xfrm>
                <a:prstGeom prst="rect">
                  <a:avLst/>
                </a:prstGeom>
                <a:ln w="25400">
                  <a:noFill/>
                </a:ln>
              </p:spPr>
            </p:pic>
          </p:grpSp>
          <p:sp>
            <p:nvSpPr>
              <p:cNvPr id="12" name="TextBox 11"/>
              <p:cNvSpPr txBox="1"/>
              <p:nvPr/>
            </p:nvSpPr>
            <p:spPr>
              <a:xfrm>
                <a:off x="744030" y="1374476"/>
                <a:ext cx="1322701" cy="3077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00FF"/>
                    </a:solidFill>
                  </a:rPr>
                  <a:t>ε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 = 10</a:t>
                </a:r>
                <a:r>
                  <a:rPr lang="en-US" b="1" baseline="30000" dirty="0" smtClean="0">
                    <a:solidFill>
                      <a:srgbClr val="0000FF"/>
                    </a:solidFill>
                  </a:rPr>
                  <a:t>-6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, p = 1</a:t>
                </a:r>
                <a:endParaRPr lang="en-US" b="1" baseline="30000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68544" y="3437628"/>
              <a:ext cx="78991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 smtClean="0">
                  <a:solidFill>
                    <a:srgbClr val="FF0000"/>
                  </a:solidFill>
                </a:rPr>
                <a:t>Oscillations in 2</a:t>
              </a:r>
              <a:r>
                <a:rPr lang="en-US" sz="1200" b="1" i="1" baseline="30000" dirty="0" smtClean="0">
                  <a:solidFill>
                    <a:srgbClr val="FF0000"/>
                  </a:solidFill>
                </a:rPr>
                <a:t>nd</a:t>
              </a:r>
              <a:r>
                <a:rPr lang="en-US" sz="1200" b="1" i="1" dirty="0" smtClean="0">
                  <a:solidFill>
                    <a:srgbClr val="FF0000"/>
                  </a:solidFill>
                </a:rPr>
                <a:t> derivative for CRWENO-Mapped</a:t>
              </a:r>
              <a:r>
                <a:rPr lang="en-US" sz="1200" b="1" dirty="0" smtClean="0"/>
                <a:t>, CRWENO5-YC &amp; CRWENO5-Borges non-oscillatory</a:t>
              </a:r>
              <a:endParaRPr lang="en-US" sz="1200" b="1" dirty="0"/>
            </a:p>
          </p:txBody>
        </p:sp>
      </p:grpSp>
      <p:pic>
        <p:nvPicPr>
          <p:cNvPr id="16" name="Picture 15" descr="ShuOsher_eps1e6_CRWENO-JS_p1_weights_L0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5"/>
          <a:stretch/>
        </p:blipFill>
        <p:spPr>
          <a:xfrm>
            <a:off x="236521" y="1190626"/>
            <a:ext cx="2488745" cy="147461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30"/>
          <a:stretch/>
        </p:blipFill>
        <p:spPr>
          <a:xfrm>
            <a:off x="2737421" y="1190626"/>
            <a:ext cx="2479204" cy="147461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73"/>
          <a:stretch/>
        </p:blipFill>
        <p:spPr>
          <a:xfrm>
            <a:off x="236520" y="2622638"/>
            <a:ext cx="2488745" cy="14847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36"/>
          <a:stretch/>
        </p:blipFill>
        <p:spPr>
          <a:xfrm>
            <a:off x="2737421" y="2622638"/>
            <a:ext cx="2479204" cy="149531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45803" y="1256321"/>
            <a:ext cx="113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CRWENO-JS</a:t>
            </a:r>
            <a:endParaRPr lang="en-US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65022" y="1284468"/>
            <a:ext cx="15737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CRWENO-Mapped</a:t>
            </a:r>
            <a:endParaRPr lang="en-US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90582" y="2734071"/>
            <a:ext cx="113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CRWENO-YC</a:t>
            </a:r>
            <a:endParaRPr lang="en-US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65021" y="2734071"/>
            <a:ext cx="146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CRWENO-Borges</a:t>
            </a:r>
            <a:endParaRPr lang="en-US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5340866" y="2720692"/>
            <a:ext cx="3612634" cy="95410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Lucida Grande"/>
              <a:buChar char="−"/>
            </a:pPr>
            <a:r>
              <a:rPr lang="en-US" b="1" dirty="0" smtClean="0">
                <a:solidFill>
                  <a:srgbClr val="FF0000"/>
                </a:solidFill>
              </a:rPr>
              <a:t>ω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Lucida Grande"/>
              <a:buChar char="−"/>
            </a:pPr>
            <a:r>
              <a:rPr lang="el-GR" b="1" dirty="0" smtClean="0">
                <a:solidFill>
                  <a:srgbClr val="008000"/>
                </a:solidFill>
              </a:rPr>
              <a:t>ω</a:t>
            </a:r>
            <a:r>
              <a:rPr lang="el-GR" b="1" baseline="-25000" dirty="0" smtClean="0">
                <a:solidFill>
                  <a:srgbClr val="008000"/>
                </a:solidFill>
              </a:rPr>
              <a:t>2</a:t>
            </a:r>
            <a:endParaRPr lang="en-US" b="1" baseline="-25000" dirty="0" smtClean="0">
              <a:solidFill>
                <a:srgbClr val="008000"/>
              </a:solidFill>
            </a:endParaRPr>
          </a:p>
          <a:p>
            <a:pPr marL="285750" indent="-285750">
              <a:buFont typeface="Lucida Grande"/>
              <a:buChar char="−"/>
            </a:pPr>
            <a:r>
              <a:rPr lang="el-GR" b="1" dirty="0" smtClean="0">
                <a:solidFill>
                  <a:schemeClr val="bg1"/>
                </a:solidFill>
              </a:rPr>
              <a:t>ω3</a:t>
            </a:r>
            <a:endParaRPr lang="en-US" b="1" baseline="-25000" dirty="0" smtClean="0">
              <a:solidFill>
                <a:schemeClr val="bg1"/>
              </a:solidFill>
            </a:endParaRPr>
          </a:p>
          <a:p>
            <a:r>
              <a:rPr lang="en-US" b="1" dirty="0" smtClean="0"/>
              <a:t>Weights for characteristic field </a:t>
            </a:r>
            <a:r>
              <a:rPr lang="en-US" b="1" i="1" dirty="0" smtClean="0"/>
              <a:t>u</a:t>
            </a:r>
            <a:endParaRPr lang="en-US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5340866" y="1256321"/>
            <a:ext cx="36126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WENO weights </a:t>
            </a:r>
            <a:r>
              <a:rPr lang="en-US" b="1" dirty="0" smtClean="0">
                <a:solidFill>
                  <a:schemeClr val="bg1"/>
                </a:solidFill>
              </a:rPr>
              <a:t>closer to optimal values </a:t>
            </a:r>
            <a:r>
              <a:rPr lang="en-US" b="1" dirty="0" smtClean="0"/>
              <a:t>for the high-frequency waves with Mapped, YC and Borges weights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 smtClean="0">
                <a:solidFill>
                  <a:srgbClr val="0000FF"/>
                </a:solidFill>
              </a:rPr>
              <a:t>Similar results for </a:t>
            </a:r>
            <a:r>
              <a:rPr lang="en-US" b="1" dirty="0" err="1" smtClean="0">
                <a:solidFill>
                  <a:srgbClr val="0000FF"/>
                </a:solidFill>
              </a:rPr>
              <a:t>ε</a:t>
            </a:r>
            <a:r>
              <a:rPr lang="en-US" b="1" dirty="0" smtClean="0">
                <a:solidFill>
                  <a:srgbClr val="0000FF"/>
                </a:solidFill>
              </a:rPr>
              <a:t> = 10</a:t>
            </a:r>
            <a:r>
              <a:rPr lang="en-US" b="1" baseline="30000" dirty="0" smtClean="0">
                <a:solidFill>
                  <a:srgbClr val="0000FF"/>
                </a:solidFill>
              </a:rPr>
              <a:t>-20</a:t>
            </a:r>
            <a:r>
              <a:rPr lang="en-US" b="1" dirty="0" smtClean="0">
                <a:solidFill>
                  <a:srgbClr val="0000FF"/>
                </a:solidFill>
              </a:rPr>
              <a:t> and p = 2</a:t>
            </a:r>
            <a:endParaRPr lang="en-US" b="1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9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Isentropic Vortex Convection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58926" y="1601462"/>
            <a:ext cx="8351690" cy="4085881"/>
            <a:chOff x="358926" y="1711910"/>
            <a:chExt cx="8351690" cy="408588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6" y="2015638"/>
              <a:ext cx="1670338" cy="1485809"/>
            </a:xfrm>
            <a:prstGeom prst="rect">
              <a:avLst/>
            </a:prstGeom>
          </p:spPr>
        </p:pic>
        <p:pic>
          <p:nvPicPr>
            <p:cNvPr id="5" name="Picture 4" descr="IsenVort_Density_100cyc_CRWENO-JS_p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264" y="2015638"/>
              <a:ext cx="1670338" cy="148581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602" y="2015638"/>
              <a:ext cx="1670338" cy="14858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940" y="2015638"/>
              <a:ext cx="1670338" cy="148580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278" y="2015638"/>
              <a:ext cx="1670338" cy="148580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926" y="4004205"/>
              <a:ext cx="1670338" cy="148580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264" y="4004205"/>
              <a:ext cx="1670338" cy="1485809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9602" y="4004205"/>
              <a:ext cx="1670338" cy="148580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940" y="4004205"/>
              <a:ext cx="1670338" cy="1485809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0278" y="4004205"/>
              <a:ext cx="1670338" cy="1485809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2029263" y="3621028"/>
              <a:ext cx="1670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CRWENO5-JS</a:t>
              </a:r>
              <a:endParaRPr lang="en-US" sz="12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699601" y="3621028"/>
              <a:ext cx="1670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CRWENO5-Mapped</a:t>
              </a:r>
              <a:endParaRPr lang="en-US" sz="12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9940" y="3621028"/>
              <a:ext cx="1670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CRWENO5-YC</a:t>
              </a:r>
              <a:endParaRPr lang="en-US" sz="12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040278" y="3621028"/>
              <a:ext cx="1670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CRWENO5-Borges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8927" y="3515348"/>
              <a:ext cx="1670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/>
                <a:t>No Limiting</a:t>
              </a:r>
            </a:p>
            <a:p>
              <a:r>
                <a:rPr lang="en-US" sz="1200" b="1" dirty="0" smtClean="0"/>
                <a:t>(5</a:t>
              </a:r>
              <a:r>
                <a:rPr lang="en-US" sz="1200" b="1" baseline="30000" dirty="0" smtClean="0"/>
                <a:t>th</a:t>
              </a:r>
              <a:r>
                <a:rPr lang="en-US" sz="1200" b="1" dirty="0" smtClean="0"/>
                <a:t> order compact)</a:t>
              </a:r>
              <a:endParaRPr lang="en-US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8927" y="1711910"/>
              <a:ext cx="1670337" cy="3077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 smtClean="0">
                  <a:solidFill>
                    <a:schemeClr val="bg1"/>
                  </a:solidFill>
                </a:rPr>
                <a:t>Density Contours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8926" y="5490014"/>
              <a:ext cx="4265705" cy="307777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b="1" dirty="0" smtClean="0">
                  <a:solidFill>
                    <a:schemeClr val="bg1"/>
                  </a:solidFill>
                </a:rPr>
                <a:t>Numerical Shadowgraph </a:t>
              </a:r>
              <a:r>
                <a:rPr lang="en-US" b="1" dirty="0" smtClean="0"/>
                <a:t>(Laplacian of density)</a:t>
              </a:r>
              <a:endParaRPr lang="en-US" b="1" dirty="0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2291" y="1218237"/>
            <a:ext cx="859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 smtClean="0"/>
              <a:t>Long term inviscid convection (</a:t>
            </a:r>
            <a:r>
              <a:rPr lang="en-US" sz="1600" b="1" dirty="0" smtClean="0">
                <a:solidFill>
                  <a:srgbClr val="FF0000"/>
                </a:solidFill>
              </a:rPr>
              <a:t>1000 core radii</a:t>
            </a:r>
            <a:r>
              <a:rPr lang="en-US" sz="1600" b="1" dirty="0" smtClean="0"/>
              <a:t>) – Preservation of strength and shape</a:t>
            </a:r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58926" y="5660349"/>
            <a:ext cx="8351690" cy="90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Smooth, non-oscillatory density field for all schemes (almost identical)</a:t>
            </a:r>
          </a:p>
          <a:p>
            <a:pPr marL="285750" indent="-285750" algn="just">
              <a:lnSpc>
                <a:spcPct val="110000"/>
              </a:lnSpc>
              <a:buFont typeface="Arial"/>
              <a:buChar char="•"/>
            </a:pPr>
            <a:r>
              <a:rPr lang="en-US" sz="1600" b="1" dirty="0" smtClean="0"/>
              <a:t>Oscillations in </a:t>
            </a:r>
            <a:r>
              <a:rPr lang="en-US" sz="1600" b="1" dirty="0" smtClean="0">
                <a:solidFill>
                  <a:srgbClr val="FF0000"/>
                </a:solidFill>
              </a:rPr>
              <a:t>2</a:t>
            </a:r>
            <a:r>
              <a:rPr lang="en-US" sz="1600" b="1" baseline="30000" dirty="0" smtClean="0">
                <a:solidFill>
                  <a:srgbClr val="FF0000"/>
                </a:solidFill>
              </a:rPr>
              <a:t>nd</a:t>
            </a:r>
            <a:r>
              <a:rPr lang="en-US" sz="1600" b="1" dirty="0" smtClean="0">
                <a:solidFill>
                  <a:srgbClr val="FF0000"/>
                </a:solidFill>
              </a:rPr>
              <a:t> derivative </a:t>
            </a:r>
            <a:r>
              <a:rPr lang="en-US" sz="1600" b="1" dirty="0" smtClean="0"/>
              <a:t>for CRWENO5-JS &amp; CRWENO5-Mapped, while CRWENO5-YC and CRWENO5-Borges are smooth</a:t>
            </a:r>
            <a:endParaRPr lang="en-US" sz="16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387915" y="1587656"/>
            <a:ext cx="1322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</a:rPr>
              <a:t>ε</a:t>
            </a:r>
            <a:r>
              <a:rPr lang="en-US" b="1" dirty="0" smtClean="0">
                <a:solidFill>
                  <a:srgbClr val="0000FF"/>
                </a:solidFill>
              </a:rPr>
              <a:t> = 10</a:t>
            </a:r>
            <a:r>
              <a:rPr lang="en-US" b="1" baseline="30000" dirty="0" smtClean="0">
                <a:solidFill>
                  <a:srgbClr val="0000FF"/>
                </a:solidFill>
              </a:rPr>
              <a:t>-6</a:t>
            </a:r>
            <a:r>
              <a:rPr lang="en-US" b="1" dirty="0" smtClean="0">
                <a:solidFill>
                  <a:srgbClr val="0000FF"/>
                </a:solidFill>
              </a:rPr>
              <a:t>, p = 2</a:t>
            </a:r>
            <a:endParaRPr lang="en-US" b="1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119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grc">
  <a:themeElements>
    <a:clrScheme name="Blank Presentation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bg2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agrc.thmx</Template>
  <TotalTime>12560</TotalTime>
  <Words>1156</Words>
  <Application>Microsoft Macintosh PowerPoint</Application>
  <PresentationFormat>On-screen Show (4:3)</PresentationFormat>
  <Paragraphs>147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agrc</vt:lpstr>
      <vt:lpstr>Image</vt:lpstr>
      <vt:lpstr>Equation</vt:lpstr>
      <vt:lpstr>Application of Compact-Reconstruction WENO Schemes to the Navier-Stokes Equations </vt:lpstr>
      <vt:lpstr>Motivation</vt:lpstr>
      <vt:lpstr>Compact-Reconstruction WENO Schemes</vt:lpstr>
      <vt:lpstr>5th Order CRWENO scheme</vt:lpstr>
      <vt:lpstr>Applications</vt:lpstr>
      <vt:lpstr>Implementation of WENO Weights</vt:lpstr>
      <vt:lpstr>Shock – Entropy Wave Interaction</vt:lpstr>
      <vt:lpstr>Shock – Entropy Wave Interaction</vt:lpstr>
      <vt:lpstr>Isentropic Vortex Convection</vt:lpstr>
      <vt:lpstr>Isotropic Turbulence Decay</vt:lpstr>
      <vt:lpstr>Effect of p</vt:lpstr>
      <vt:lpstr>Effect of ε</vt:lpstr>
      <vt:lpstr>Conclusions &amp; Future Work</vt:lpstr>
      <vt:lpstr>Acknowledgments</vt:lpstr>
    </vt:vector>
  </TitlesOfParts>
  <Company>University of Maryland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Debojyoti Ghosh</dc:creator>
  <cp:lastModifiedBy>Debojyoti Ghosh</cp:lastModifiedBy>
  <cp:revision>235</cp:revision>
  <dcterms:created xsi:type="dcterms:W3CDTF">2012-06-26T18:03:38Z</dcterms:created>
  <dcterms:modified xsi:type="dcterms:W3CDTF">2012-07-12T20:52:34Z</dcterms:modified>
</cp:coreProperties>
</file>