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9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553"/>
  </p:normalViewPr>
  <p:slideViewPr>
    <p:cSldViewPr snapToGrid="0" snapToObjects="1">
      <p:cViewPr>
        <p:scale>
          <a:sx n="150" d="100"/>
          <a:sy n="150" d="100"/>
        </p:scale>
        <p:origin x="5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7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3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6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2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7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6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3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47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998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9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5678-F4AF-FE49-95E4-60AC1E9F336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8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1" y="1275524"/>
            <a:ext cx="1973157" cy="23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666599"/>
            <a:ext cx="6894531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DEBOJJAL BAGCHI</a:t>
            </a:r>
            <a:r>
              <a:rPr dirty="0"/>
              <a:t>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Virtual Intern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Wealth Group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-336941" y="188945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106133-038D-B34E-A156-1D1A186D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59" y="1419991"/>
            <a:ext cx="1963908" cy="1710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F60BDA-0209-A749-B0B5-95899837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58" y="3274812"/>
            <a:ext cx="2031641" cy="1784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6CBA2-3C29-0F4B-85D2-C246625989B6}"/>
              </a:ext>
            </a:extLst>
          </p:cNvPr>
          <p:cNvSpPr txBox="1"/>
          <p:nvPr/>
        </p:nvSpPr>
        <p:spPr>
          <a:xfrm>
            <a:off x="507999" y="2429178"/>
            <a:ext cx="3801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Customers contribute to the maximum of Customers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&amp; Males have generally equal contributions here.</a:t>
            </a:r>
          </a:p>
        </p:txBody>
      </p:sp>
    </p:spTree>
    <p:extLst>
      <p:ext uri="{BB962C8B-B14F-4D97-AF65-F5344CB8AC3E}">
        <p14:creationId xmlns:p14="http://schemas.microsoft.com/office/powerpoint/2010/main" val="15703721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Past Purchases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B95ED-8A8A-FF42-BD62-4879EB03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5101" y="1645920"/>
            <a:ext cx="3738928" cy="2492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D90FA-4980-A944-95C1-359987C7C2A5}"/>
              </a:ext>
            </a:extLst>
          </p:cNvPr>
          <p:cNvSpPr txBox="1"/>
          <p:nvPr/>
        </p:nvSpPr>
        <p:spPr>
          <a:xfrm>
            <a:off x="188903" y="2442021"/>
            <a:ext cx="4778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of Past Bike related purchases</a:t>
            </a:r>
          </a:p>
          <a:p>
            <a:r>
              <a:rPr lang="en-US" dirty="0"/>
              <a:t>    doesn’t affect much on the next </a:t>
            </a:r>
          </a:p>
          <a:p>
            <a:r>
              <a:rPr lang="en-US" dirty="0"/>
              <a:t>    purchase.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general trend is</a:t>
            </a:r>
          </a:p>
          <a:p>
            <a:r>
              <a:rPr lang="en-US" dirty="0"/>
              <a:t>    People with less bike related past </a:t>
            </a:r>
          </a:p>
          <a:p>
            <a:r>
              <a:rPr lang="en-US" dirty="0"/>
              <a:t>    purchase have higher chances of </a:t>
            </a:r>
          </a:p>
          <a:p>
            <a:r>
              <a:rPr lang="en-US" dirty="0"/>
              <a:t>    making a new purchase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38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Having a car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B95ED-8A8A-FF42-BD62-4879EB03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5101" y="1645920"/>
            <a:ext cx="3738928" cy="249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0A85B3-ED0F-BB45-B11A-A8909EFEAFE8}"/>
              </a:ext>
            </a:extLst>
          </p:cNvPr>
          <p:cNvSpPr txBox="1"/>
          <p:nvPr/>
        </p:nvSpPr>
        <p:spPr>
          <a:xfrm>
            <a:off x="507999" y="2761882"/>
            <a:ext cx="42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person owns a car or not has no</a:t>
            </a:r>
          </a:p>
          <a:p>
            <a:r>
              <a:rPr lang="en-US" dirty="0"/>
              <a:t>Relation with if he makes a purchase</a:t>
            </a:r>
          </a:p>
          <a:p>
            <a:r>
              <a:rPr lang="en-US" dirty="0"/>
              <a:t>Or not.</a:t>
            </a:r>
          </a:p>
        </p:txBody>
      </p:sp>
    </p:spTree>
    <p:extLst>
      <p:ext uri="{BB962C8B-B14F-4D97-AF65-F5344CB8AC3E}">
        <p14:creationId xmlns:p14="http://schemas.microsoft.com/office/powerpoint/2010/main" val="14640548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49" name="Shape 98"/>
          <p:cNvSpPr/>
          <p:nvPr/>
        </p:nvSpPr>
        <p:spPr>
          <a:xfrm>
            <a:off x="2171700" y="238700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507999" y="1208471"/>
            <a:ext cx="8121651" cy="30180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Females tend to have higher chances of making a purchase.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Age group between 20-60 Years have the highest chances of making a new purchase.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People from </a:t>
            </a:r>
            <a:r>
              <a:rPr lang="en-US" dirty="0"/>
              <a:t>Manufacturing , Financial Services &amp; Health have the highest chances of making a new purchase.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Mass Customers tend to purchase the most amount of goods.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People with less than 20 years of tenure are the largest consumers.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499441" y="740465"/>
            <a:ext cx="2661202" cy="3523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used</a:t>
            </a:r>
          </a:p>
        </p:txBody>
      </p:sp>
      <p:sp>
        <p:nvSpPr>
          <p:cNvPr id="118" name="Shape 65"/>
          <p:cNvSpPr/>
          <p:nvPr/>
        </p:nvSpPr>
        <p:spPr>
          <a:xfrm>
            <a:off x="3824878" y="810039"/>
            <a:ext cx="4316962" cy="35234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Data Analysis with Python using Pandas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Exploration of Graphs using Seaborn Library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Personal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6215977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22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0" name="Rectangle 126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1" name="Picture 128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117" name="Shape 64"/>
          <p:cNvSpPr/>
          <p:nvPr/>
        </p:nvSpPr>
        <p:spPr>
          <a:xfrm>
            <a:off x="499441" y="740465"/>
            <a:ext cx="2661202" cy="3523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sp>
        <p:nvSpPr>
          <p:cNvPr id="118" name="Shape 65"/>
          <p:cNvSpPr/>
          <p:nvPr/>
        </p:nvSpPr>
        <p:spPr>
          <a:xfrm>
            <a:off x="3793368" y="740465"/>
            <a:ext cx="4316962" cy="35234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Presentation, Model Development &amp; Analysis by :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400" dirty="0"/>
          </a:p>
          <a:p>
            <a:pPr marL="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 err="1"/>
              <a:t>Debojjal</a:t>
            </a:r>
            <a:r>
              <a:rPr lang="en-US" sz="1400" dirty="0"/>
              <a:t> </a:t>
            </a:r>
            <a:r>
              <a:rPr lang="en-US" sz="1400" dirty="0" err="1"/>
              <a:t>Bagchi</a:t>
            </a:r>
            <a:r>
              <a:rPr lang="en-US" sz="1400" dirty="0"/>
              <a:t>,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Indian Institute of Science,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Virtual Intern, KPMG </a:t>
            </a:r>
          </a:p>
        </p:txBody>
      </p:sp>
    </p:spTree>
    <p:extLst>
      <p:ext uri="{BB962C8B-B14F-4D97-AF65-F5344CB8AC3E}">
        <p14:creationId xmlns:p14="http://schemas.microsoft.com/office/powerpoint/2010/main" val="18216062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22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0" name="Rectangle 126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1" name="Picture 128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117" name="Shape 64"/>
          <p:cNvSpPr/>
          <p:nvPr/>
        </p:nvSpPr>
        <p:spPr>
          <a:xfrm>
            <a:off x="499441" y="740465"/>
            <a:ext cx="2661202" cy="3523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793368" y="740465"/>
            <a:ext cx="4316962" cy="35234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Introduction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Model Development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Data Exploration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4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22" name="Shape 71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13042" y="316949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06BFF-30E4-694B-A2A8-2D0B5FE48383}"/>
              </a:ext>
            </a:extLst>
          </p:cNvPr>
          <p:cNvSpPr txBox="1"/>
          <p:nvPr/>
        </p:nvSpPr>
        <p:spPr>
          <a:xfrm>
            <a:off x="332744" y="1883979"/>
            <a:ext cx="8478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shall present through this PPT the various aspects that would determine to select the top 1000 Customers for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shall back up my points with some Data Exploration, Model Building &amp; My Interpretations of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shall then provide some my advice regarding the company's target Customers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B79BD-22DF-7A47-A6E7-CA7D90B2DD59}"/>
              </a:ext>
            </a:extLst>
          </p:cNvPr>
          <p:cNvSpPr txBox="1"/>
          <p:nvPr/>
        </p:nvSpPr>
        <p:spPr>
          <a:xfrm>
            <a:off x="205026" y="1770185"/>
            <a:ext cx="8430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points was considered while Building a model from Raw Data</a:t>
            </a:r>
          </a:p>
          <a:p>
            <a:endParaRPr lang="en-US" dirty="0"/>
          </a:p>
          <a:p>
            <a:r>
              <a:rPr lang="en-US" dirty="0"/>
              <a:t>First some Data Cleanup &amp; Improvement  strategies was sent your company and they were selected and official go ahead was procured,</a:t>
            </a:r>
          </a:p>
          <a:p>
            <a:endParaRPr lang="en-US" dirty="0"/>
          </a:p>
          <a:p>
            <a:r>
              <a:rPr lang="en-US" dirty="0"/>
              <a:t>Next I applied those strategies and built a model on the same.</a:t>
            </a:r>
          </a:p>
          <a:p>
            <a:endParaRPr lang="en-US" dirty="0"/>
          </a:p>
          <a:p>
            <a:r>
              <a:rPr lang="en-US" dirty="0"/>
              <a:t>The Salient Features of the Model are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055120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B79BD-22DF-7A47-A6E7-CA7D90B2DD59}"/>
              </a:ext>
            </a:extLst>
          </p:cNvPr>
          <p:cNvSpPr txBox="1"/>
          <p:nvPr/>
        </p:nvSpPr>
        <p:spPr>
          <a:xfrm>
            <a:off x="205025" y="1543050"/>
            <a:ext cx="8430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inconsistency in Gender Data Field was resolves to Male, Female &amp; Unspecified.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Data Field was created from D.O.B data field and was further used for analysis. DOB data field was dropped from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Groups were Created for Analysis :  0-20 </a:t>
            </a:r>
            <a:r>
              <a:rPr lang="en-US" dirty="0" err="1"/>
              <a:t>Yr</a:t>
            </a:r>
            <a:r>
              <a:rPr lang="en-US" dirty="0"/>
              <a:t>, 20-40 </a:t>
            </a:r>
            <a:r>
              <a:rPr lang="en-US" dirty="0" err="1"/>
              <a:t>Yr</a:t>
            </a:r>
            <a:r>
              <a:rPr lang="en-US" dirty="0"/>
              <a:t>, 40-60 </a:t>
            </a:r>
            <a:r>
              <a:rPr lang="en-US" dirty="0" err="1"/>
              <a:t>Yr</a:t>
            </a:r>
            <a:r>
              <a:rPr lang="en-US" dirty="0"/>
              <a:t>, 60-80 </a:t>
            </a:r>
            <a:r>
              <a:rPr lang="en-US" dirty="0" err="1"/>
              <a:t>Yr</a:t>
            </a:r>
            <a:r>
              <a:rPr lang="en-US" dirty="0"/>
              <a:t>, 80-100 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Industries, Wealth Segment &amp; Owns A Car was taken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Tenure Groups were Created for Analysis :  0-5 </a:t>
            </a:r>
            <a:r>
              <a:rPr lang="en-US" dirty="0" err="1"/>
              <a:t>Yr</a:t>
            </a:r>
            <a:r>
              <a:rPr lang="en-US" dirty="0"/>
              <a:t>, 5-10 </a:t>
            </a:r>
            <a:r>
              <a:rPr lang="en-US" dirty="0" err="1"/>
              <a:t>Yr</a:t>
            </a:r>
            <a:r>
              <a:rPr lang="en-US" dirty="0"/>
              <a:t>, 10-15 </a:t>
            </a:r>
            <a:r>
              <a:rPr lang="en-US" dirty="0" err="1"/>
              <a:t>Yr</a:t>
            </a:r>
            <a:r>
              <a:rPr lang="en-US" dirty="0"/>
              <a:t>, 15-20 </a:t>
            </a:r>
            <a:r>
              <a:rPr lang="en-US" dirty="0" err="1"/>
              <a:t>Yr</a:t>
            </a:r>
            <a:r>
              <a:rPr lang="en-US" dirty="0"/>
              <a:t>, 20-25 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Bike related purchase Groups were Created for Analysis :  0-20, 20-40, 40-60, 60-80, 80-100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728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Gender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171700" y="338202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D3262-B5BC-4148-8A15-9AF4B551408C}"/>
              </a:ext>
            </a:extLst>
          </p:cNvPr>
          <p:cNvSpPr txBox="1"/>
          <p:nvPr/>
        </p:nvSpPr>
        <p:spPr>
          <a:xfrm>
            <a:off x="715108" y="2391425"/>
            <a:ext cx="2532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have slightly more % of purchasing over males.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72498-D1AF-C043-AF70-6EAE2D1F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70" y="1900977"/>
            <a:ext cx="3761967" cy="25079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Age Group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B95ED-8A8A-FF42-BD62-4879EB03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4346" y="1476565"/>
            <a:ext cx="2497830" cy="166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CA375-7A0F-1540-8934-D2BF2E50C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4346" y="3258473"/>
            <a:ext cx="2494800" cy="166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BF535-F3F3-D344-9E44-9ACB27EEF1CE}"/>
              </a:ext>
            </a:extLst>
          </p:cNvPr>
          <p:cNvSpPr txBox="1"/>
          <p:nvPr/>
        </p:nvSpPr>
        <p:spPr>
          <a:xfrm>
            <a:off x="658765" y="2601575"/>
            <a:ext cx="5025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see the most %of customers  are </a:t>
            </a:r>
          </a:p>
          <a:p>
            <a:r>
              <a:rPr lang="en-US" dirty="0"/>
              <a:t>    from age group 40-60 &amp; 20-40 years.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of both these categories of age</a:t>
            </a:r>
          </a:p>
          <a:p>
            <a:r>
              <a:rPr lang="en-US" dirty="0"/>
              <a:t>    form the major part of the share.</a:t>
            </a:r>
          </a:p>
        </p:txBody>
      </p:sp>
    </p:spTree>
    <p:extLst>
      <p:ext uri="{BB962C8B-B14F-4D97-AF65-F5344CB8AC3E}">
        <p14:creationId xmlns:p14="http://schemas.microsoft.com/office/powerpoint/2010/main" val="42450731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Industry Type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1F725-C986-574D-AA82-EF2F22D0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29" y="1806785"/>
            <a:ext cx="3288622" cy="3018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D2F68-B42E-E94D-8A7C-F001F1BEE9C9}"/>
              </a:ext>
            </a:extLst>
          </p:cNvPr>
          <p:cNvSpPr txBox="1"/>
          <p:nvPr/>
        </p:nvSpPr>
        <p:spPr>
          <a:xfrm>
            <a:off x="863600" y="2571749"/>
            <a:ext cx="3589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3 customer categories from specific industry are: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Manufacturing (24%)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Services (23%)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Health (18%)</a:t>
            </a:r>
          </a:p>
        </p:txBody>
      </p:sp>
    </p:spTree>
    <p:extLst>
      <p:ext uri="{BB962C8B-B14F-4D97-AF65-F5344CB8AC3E}">
        <p14:creationId xmlns:p14="http://schemas.microsoft.com/office/powerpoint/2010/main" val="30411943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171700" y="573279"/>
            <a:ext cx="6457950" cy="969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Exploring How Tenure affects the amount of Purchases.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Aft>
                <a:spcPts val="600"/>
              </a:spcAft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B95ED-8A8A-FF42-BD62-4879EB03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5322" y="1543050"/>
            <a:ext cx="2356337" cy="1570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25088-B85B-5C4D-9B2A-6FB7F14F3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5322" y="3278065"/>
            <a:ext cx="2356337" cy="1570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02324-71D6-7046-9BDC-104087096CA5}"/>
              </a:ext>
            </a:extLst>
          </p:cNvPr>
          <p:cNvSpPr txBox="1"/>
          <p:nvPr/>
        </p:nvSpPr>
        <p:spPr>
          <a:xfrm>
            <a:off x="739975" y="2519779"/>
            <a:ext cx="4684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see all tenure groups are more or less have equal contributions except 20-25 years of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again tend to dominate as a customer bracket from tenure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4812830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617</Words>
  <Application>Microsoft Macintosh PowerPoint</Application>
  <PresentationFormat>On-screen Show (16:9)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Open Sans</vt:lpstr>
      <vt:lpstr>Open Sans Extrabold</vt:lpstr>
      <vt:lpstr>Open Sans Light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Debojjal Bagchi</dc:creator>
  <cp:lastModifiedBy>Debojjal Bagchi</cp:lastModifiedBy>
  <cp:revision>9</cp:revision>
  <dcterms:created xsi:type="dcterms:W3CDTF">2020-06-11T18:23:06Z</dcterms:created>
  <dcterms:modified xsi:type="dcterms:W3CDTF">2020-06-12T10:24:49Z</dcterms:modified>
</cp:coreProperties>
</file>