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20104100" cy="10052050"/>
  <p:notesSz cx="20104100" cy="10052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93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116135"/>
            <a:ext cx="17088486" cy="211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EBF0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5629148"/>
            <a:ext cx="14072870" cy="25130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EBF0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EBF0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311971"/>
            <a:ext cx="8745284" cy="6634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311971"/>
            <a:ext cx="8745284" cy="6634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EBF0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894683" y="1256506"/>
            <a:ext cx="209550" cy="7539355"/>
          </a:xfrm>
          <a:custGeom>
            <a:avLst/>
            <a:gdLst/>
            <a:ahLst/>
            <a:cxnLst/>
            <a:rect l="l" t="t" r="r" b="b"/>
            <a:pathLst>
              <a:path w="209550" h="7539355">
                <a:moveTo>
                  <a:pt x="0" y="7539036"/>
                </a:moveTo>
                <a:lnTo>
                  <a:pt x="209417" y="7539036"/>
                </a:lnTo>
                <a:lnTo>
                  <a:pt x="209417" y="0"/>
                </a:lnTo>
                <a:lnTo>
                  <a:pt x="0" y="0"/>
                </a:lnTo>
                <a:lnTo>
                  <a:pt x="0" y="7539036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56506"/>
            <a:ext cx="209550" cy="7539355"/>
          </a:xfrm>
          <a:custGeom>
            <a:avLst/>
            <a:gdLst/>
            <a:ahLst/>
            <a:cxnLst/>
            <a:rect l="l" t="t" r="r" b="b"/>
            <a:pathLst>
              <a:path w="209550" h="7539355">
                <a:moveTo>
                  <a:pt x="0" y="7539036"/>
                </a:moveTo>
                <a:lnTo>
                  <a:pt x="209417" y="7539036"/>
                </a:lnTo>
                <a:lnTo>
                  <a:pt x="209417" y="0"/>
                </a:lnTo>
                <a:lnTo>
                  <a:pt x="0" y="0"/>
                </a:lnTo>
                <a:lnTo>
                  <a:pt x="0" y="7539036"/>
                </a:lnTo>
                <a:close/>
              </a:path>
            </a:pathLst>
          </a:custGeom>
          <a:solidFill>
            <a:srgbClr val="D6E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0104100" cy="1256665"/>
          </a:xfrm>
          <a:custGeom>
            <a:avLst/>
            <a:gdLst/>
            <a:ahLst/>
            <a:cxnLst/>
            <a:rect l="l" t="t" r="r" b="b"/>
            <a:pathLst>
              <a:path w="20104100" h="1256665">
                <a:moveTo>
                  <a:pt x="20104100" y="0"/>
                </a:moveTo>
                <a:lnTo>
                  <a:pt x="0" y="0"/>
                </a:lnTo>
                <a:lnTo>
                  <a:pt x="0" y="1256506"/>
                </a:lnTo>
                <a:lnTo>
                  <a:pt x="20104100" y="1256506"/>
                </a:lnTo>
                <a:lnTo>
                  <a:pt x="20104100" y="0"/>
                </a:lnTo>
                <a:close/>
              </a:path>
            </a:pathLst>
          </a:custGeom>
          <a:solidFill>
            <a:srgbClr val="375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8795542"/>
            <a:ext cx="20104100" cy="621665"/>
          </a:xfrm>
          <a:custGeom>
            <a:avLst/>
            <a:gdLst/>
            <a:ahLst/>
            <a:cxnLst/>
            <a:rect l="l" t="t" r="r" b="b"/>
            <a:pathLst>
              <a:path w="20104100" h="621665">
                <a:moveTo>
                  <a:pt x="0" y="621273"/>
                </a:moveTo>
                <a:lnTo>
                  <a:pt x="20104100" y="621273"/>
                </a:lnTo>
                <a:lnTo>
                  <a:pt x="20104100" y="0"/>
                </a:lnTo>
                <a:lnTo>
                  <a:pt x="0" y="0"/>
                </a:lnTo>
                <a:lnTo>
                  <a:pt x="0" y="621273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9714189"/>
            <a:ext cx="20104100" cy="338455"/>
          </a:xfrm>
          <a:custGeom>
            <a:avLst/>
            <a:gdLst/>
            <a:ahLst/>
            <a:cxnLst/>
            <a:rect l="l" t="t" r="r" b="b"/>
            <a:pathLst>
              <a:path w="20104100" h="338454">
                <a:moveTo>
                  <a:pt x="0" y="337859"/>
                </a:moveTo>
                <a:lnTo>
                  <a:pt x="20104100" y="337859"/>
                </a:lnTo>
                <a:lnTo>
                  <a:pt x="20104100" y="0"/>
                </a:lnTo>
                <a:lnTo>
                  <a:pt x="0" y="0"/>
                </a:lnTo>
                <a:lnTo>
                  <a:pt x="0" y="337859"/>
                </a:lnTo>
                <a:close/>
              </a:path>
            </a:pathLst>
          </a:custGeom>
          <a:solidFill>
            <a:srgbClr val="B8CD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5990" y="9931982"/>
            <a:ext cx="2426453" cy="851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5130" y="271700"/>
            <a:ext cx="8295005" cy="528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EBF0D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311971"/>
            <a:ext cx="18093690" cy="6634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9348407"/>
            <a:ext cx="6433312" cy="502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9348407"/>
            <a:ext cx="4623943" cy="502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9348407"/>
            <a:ext cx="4623943" cy="502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084" y="220332"/>
            <a:ext cx="8295005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Detection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Sleep</a:t>
            </a:r>
            <a:r>
              <a:rPr spc="-70" dirty="0"/>
              <a:t> </a:t>
            </a:r>
            <a:r>
              <a:rPr dirty="0"/>
              <a:t>Apnea</a:t>
            </a:r>
            <a:r>
              <a:rPr spc="-95" dirty="0"/>
              <a:t> </a:t>
            </a:r>
            <a:r>
              <a:rPr dirty="0"/>
              <a:t>using</a:t>
            </a:r>
            <a:r>
              <a:rPr spc="-75" dirty="0"/>
              <a:t> </a:t>
            </a:r>
            <a:r>
              <a:rPr dirty="0"/>
              <a:t>1D</a:t>
            </a:r>
            <a:r>
              <a:rPr spc="-80" dirty="0"/>
              <a:t> </a:t>
            </a:r>
            <a:r>
              <a:rPr spc="-25" dirty="0"/>
              <a:t>CNN-</a:t>
            </a:r>
            <a:r>
              <a:rPr spc="-10" dirty="0"/>
              <a:t>BiLSTM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65466" y="244398"/>
            <a:ext cx="6274435" cy="785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0043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solidFill>
                  <a:srgbClr val="EBF0DE"/>
                </a:solidFill>
                <a:latin typeface="Arial MT"/>
                <a:cs typeface="Arial MT"/>
              </a:rPr>
              <a:t>STUDENT</a:t>
            </a:r>
            <a:r>
              <a:rPr sz="1650" spc="-75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EBF0DE"/>
                </a:solidFill>
                <a:latin typeface="Arial MT"/>
                <a:cs typeface="Arial MT"/>
              </a:rPr>
              <a:t>NAME:SAMPURNAA</a:t>
            </a:r>
            <a:r>
              <a:rPr sz="1650" spc="-110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EBF0DE"/>
                </a:solidFill>
                <a:latin typeface="Arial MT"/>
                <a:cs typeface="Arial MT"/>
              </a:rPr>
              <a:t>NAG</a:t>
            </a:r>
            <a:r>
              <a:rPr sz="1650" spc="-45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EBF0DE"/>
                </a:solidFill>
                <a:latin typeface="Arial MT"/>
                <a:cs typeface="Arial MT"/>
              </a:rPr>
              <a:t>(12024052016005) </a:t>
            </a:r>
            <a:r>
              <a:rPr sz="1650" dirty="0">
                <a:solidFill>
                  <a:srgbClr val="EBF0DE"/>
                </a:solidFill>
                <a:latin typeface="Arial MT"/>
                <a:cs typeface="Arial MT"/>
              </a:rPr>
              <a:t>STUDENT</a:t>
            </a:r>
            <a:r>
              <a:rPr sz="1650" spc="-85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EBF0DE"/>
                </a:solidFill>
                <a:latin typeface="Arial MT"/>
                <a:cs typeface="Arial MT"/>
              </a:rPr>
              <a:t>NAME:</a:t>
            </a:r>
            <a:r>
              <a:rPr sz="1650" spc="-20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spc="-35" dirty="0">
                <a:solidFill>
                  <a:srgbClr val="EBF0DE"/>
                </a:solidFill>
                <a:latin typeface="Arial MT"/>
                <a:cs typeface="Arial MT"/>
              </a:rPr>
              <a:t>SYLVIA</a:t>
            </a:r>
            <a:r>
              <a:rPr sz="1650" spc="-95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EBF0DE"/>
                </a:solidFill>
                <a:latin typeface="Arial MT"/>
                <a:cs typeface="Arial MT"/>
              </a:rPr>
              <a:t>BARICK</a:t>
            </a:r>
            <a:r>
              <a:rPr sz="1650" spc="-20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EBF0DE"/>
                </a:solidFill>
                <a:latin typeface="Arial MT"/>
                <a:cs typeface="Arial MT"/>
              </a:rPr>
              <a:t>(12024052016009}</a:t>
            </a:r>
            <a:endParaRPr sz="16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650" dirty="0">
                <a:solidFill>
                  <a:srgbClr val="EBF0DE"/>
                </a:solidFill>
                <a:latin typeface="Arial MT"/>
                <a:cs typeface="Arial MT"/>
              </a:rPr>
              <a:t>STUDENT</a:t>
            </a:r>
            <a:r>
              <a:rPr sz="1650" spc="-75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EBF0DE"/>
                </a:solidFill>
                <a:latin typeface="Arial MT"/>
                <a:cs typeface="Arial MT"/>
              </a:rPr>
              <a:t>NAME:DEBOJYOTI</a:t>
            </a:r>
            <a:r>
              <a:rPr sz="1650" spc="-50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EBF0DE"/>
                </a:solidFill>
                <a:latin typeface="Arial MT"/>
                <a:cs typeface="Arial MT"/>
              </a:rPr>
              <a:t>DE</a:t>
            </a:r>
            <a:r>
              <a:rPr sz="1650" spc="-40" dirty="0">
                <a:solidFill>
                  <a:srgbClr val="EBF0DE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EBF0DE"/>
                </a:solidFill>
                <a:latin typeface="Arial MT"/>
                <a:cs typeface="Arial MT"/>
              </a:rPr>
              <a:t>MAJUMDER(12024052020010)</a:t>
            </a:r>
            <a:endParaRPr sz="16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340" y="1509203"/>
            <a:ext cx="4963795" cy="2326005"/>
          </a:xfrm>
          <a:custGeom>
            <a:avLst/>
            <a:gdLst/>
            <a:ahLst/>
            <a:cxnLst/>
            <a:rect l="l" t="t" r="r" b="b"/>
            <a:pathLst>
              <a:path w="4963795" h="2326004">
                <a:moveTo>
                  <a:pt x="0" y="2325932"/>
                </a:moveTo>
                <a:lnTo>
                  <a:pt x="4963199" y="2325932"/>
                </a:lnTo>
                <a:lnTo>
                  <a:pt x="4963199" y="0"/>
                </a:lnTo>
                <a:lnTo>
                  <a:pt x="0" y="0"/>
                </a:lnTo>
                <a:lnTo>
                  <a:pt x="0" y="2325932"/>
                </a:lnTo>
                <a:close/>
              </a:path>
            </a:pathLst>
          </a:custGeom>
          <a:ln w="5584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8163" y="1555838"/>
            <a:ext cx="4806950" cy="219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Sleep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apnea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serious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sleep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disorder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excessive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pauses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dirty="0">
                <a:latin typeface="Arial MT"/>
                <a:cs typeface="Arial MT"/>
              </a:rPr>
              <a:t>breathing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leads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disrupted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sleep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low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levels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blood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oxygen.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 </a:t>
            </a:r>
            <a:r>
              <a:rPr sz="1100" dirty="0">
                <a:latin typeface="Arial MT"/>
                <a:cs typeface="Arial MT"/>
              </a:rPr>
              <a:t>typically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diagnosed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polysomnography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(PSG)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procedure,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however,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limited </a:t>
            </a:r>
            <a:r>
              <a:rPr sz="1100" dirty="0">
                <a:latin typeface="Arial MT"/>
                <a:cs typeface="Arial MT"/>
              </a:rPr>
              <a:t>access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ECG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clinical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settings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presents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barrier.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Recent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advances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deep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learning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have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allowed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automated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non-invasive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methods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detect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sleep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apnea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physiological </a:t>
            </a:r>
            <a:r>
              <a:rPr sz="1100" dirty="0">
                <a:latin typeface="Arial MT"/>
                <a:cs typeface="Arial MT"/>
              </a:rPr>
              <a:t>signals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electrocardiogram </a:t>
            </a:r>
            <a:r>
              <a:rPr sz="1100" dirty="0">
                <a:latin typeface="Arial MT"/>
                <a:cs typeface="Arial MT"/>
              </a:rPr>
              <a:t>(ECG)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recording.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ECG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signals being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complex</a:t>
            </a:r>
            <a:r>
              <a:rPr sz="1100" spc="-10" dirty="0">
                <a:latin typeface="Arial MT"/>
                <a:cs typeface="Arial MT"/>
              </a:rPr>
              <a:t> high-dimensional,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non- </a:t>
            </a:r>
            <a:r>
              <a:rPr sz="1100" dirty="0">
                <a:latin typeface="Arial MT"/>
                <a:cs typeface="Arial MT"/>
              </a:rPr>
              <a:t>stationary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signals,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hybrid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deep-learning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detection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sleep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apnea.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1D-</a:t>
            </a:r>
            <a:r>
              <a:rPr sz="1100" dirty="0">
                <a:latin typeface="Arial MT"/>
                <a:cs typeface="Arial MT"/>
              </a:rPr>
              <a:t>CNN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layers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extract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local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spatial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features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well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BILSTM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layers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capture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long-</a:t>
            </a:r>
            <a:r>
              <a:rPr sz="1100" dirty="0">
                <a:latin typeface="Arial MT"/>
                <a:cs typeface="Arial MT"/>
              </a:rPr>
              <a:t>term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temporal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dependencies,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utilize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 </a:t>
            </a:r>
            <a:r>
              <a:rPr sz="1100" dirty="0">
                <a:latin typeface="Arial MT"/>
                <a:cs typeface="Arial MT"/>
              </a:rPr>
              <a:t>attention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mechanism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improvements.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Overall,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does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improve</a:t>
            </a:r>
            <a:r>
              <a:rPr sz="1100" spc="50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accuracy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detection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provides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interpretable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clinical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settings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making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applicable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real-</a:t>
            </a:r>
            <a:r>
              <a:rPr sz="1100" dirty="0">
                <a:latin typeface="Arial MT"/>
                <a:cs typeface="Arial MT"/>
              </a:rPr>
              <a:t>world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context.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34482" y="1315077"/>
            <a:ext cx="4969510" cy="177800"/>
            <a:chOff x="234482" y="1315077"/>
            <a:chExt cx="4969510" cy="177800"/>
          </a:xfrm>
        </p:grpSpPr>
        <p:sp>
          <p:nvSpPr>
            <p:cNvPr id="7" name="object 7"/>
            <p:cNvSpPr/>
            <p:nvPr/>
          </p:nvSpPr>
          <p:spPr>
            <a:xfrm>
              <a:off x="237340" y="1317935"/>
              <a:ext cx="4963795" cy="172085"/>
            </a:xfrm>
            <a:custGeom>
              <a:avLst/>
              <a:gdLst/>
              <a:ahLst/>
              <a:cxnLst/>
              <a:rect l="l" t="t" r="r" b="b"/>
              <a:pathLst>
                <a:path w="4963795" h="172084">
                  <a:moveTo>
                    <a:pt x="4963199" y="0"/>
                  </a:moveTo>
                  <a:lnTo>
                    <a:pt x="0" y="0"/>
                  </a:lnTo>
                  <a:lnTo>
                    <a:pt x="0" y="171722"/>
                  </a:lnTo>
                  <a:lnTo>
                    <a:pt x="4963199" y="171722"/>
                  </a:lnTo>
                  <a:lnTo>
                    <a:pt x="4963199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7340" y="1317935"/>
              <a:ext cx="4963795" cy="172085"/>
            </a:xfrm>
            <a:custGeom>
              <a:avLst/>
              <a:gdLst/>
              <a:ahLst/>
              <a:cxnLst/>
              <a:rect l="l" t="t" r="r" b="b"/>
              <a:pathLst>
                <a:path w="4963795" h="172084">
                  <a:moveTo>
                    <a:pt x="0" y="171722"/>
                  </a:moveTo>
                  <a:lnTo>
                    <a:pt x="4963199" y="171722"/>
                  </a:lnTo>
                  <a:lnTo>
                    <a:pt x="4963199" y="0"/>
                  </a:lnTo>
                  <a:lnTo>
                    <a:pt x="0" y="0"/>
                  </a:lnTo>
                  <a:lnTo>
                    <a:pt x="0" y="171722"/>
                  </a:lnTo>
                  <a:close/>
                </a:path>
              </a:pathLst>
            </a:custGeom>
            <a:ln w="55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17776" y="1236825"/>
            <a:ext cx="120269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4482" y="6244770"/>
            <a:ext cx="4969510" cy="219710"/>
            <a:chOff x="234482" y="6244770"/>
            <a:chExt cx="4969510" cy="219710"/>
          </a:xfrm>
        </p:grpSpPr>
        <p:sp>
          <p:nvSpPr>
            <p:cNvPr id="11" name="object 11"/>
            <p:cNvSpPr/>
            <p:nvPr/>
          </p:nvSpPr>
          <p:spPr>
            <a:xfrm>
              <a:off x="237340" y="6247628"/>
              <a:ext cx="4963795" cy="213995"/>
            </a:xfrm>
            <a:custGeom>
              <a:avLst/>
              <a:gdLst/>
              <a:ahLst/>
              <a:cxnLst/>
              <a:rect l="l" t="t" r="r" b="b"/>
              <a:pathLst>
                <a:path w="4963795" h="213995">
                  <a:moveTo>
                    <a:pt x="4963199" y="0"/>
                  </a:moveTo>
                  <a:lnTo>
                    <a:pt x="0" y="0"/>
                  </a:lnTo>
                  <a:lnTo>
                    <a:pt x="0" y="213606"/>
                  </a:lnTo>
                  <a:lnTo>
                    <a:pt x="4963199" y="213606"/>
                  </a:lnTo>
                  <a:lnTo>
                    <a:pt x="4963199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340" y="6247628"/>
              <a:ext cx="4963795" cy="213995"/>
            </a:xfrm>
            <a:custGeom>
              <a:avLst/>
              <a:gdLst/>
              <a:ahLst/>
              <a:cxnLst/>
              <a:rect l="l" t="t" r="r" b="b"/>
              <a:pathLst>
                <a:path w="4963795" h="213995">
                  <a:moveTo>
                    <a:pt x="0" y="213606"/>
                  </a:moveTo>
                  <a:lnTo>
                    <a:pt x="4963199" y="213606"/>
                  </a:lnTo>
                  <a:lnTo>
                    <a:pt x="4963199" y="0"/>
                  </a:lnTo>
                  <a:lnTo>
                    <a:pt x="0" y="0"/>
                  </a:lnTo>
                  <a:lnTo>
                    <a:pt x="0" y="213606"/>
                  </a:lnTo>
                  <a:close/>
                </a:path>
              </a:pathLst>
            </a:custGeom>
            <a:ln w="55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51307" y="6173906"/>
            <a:ext cx="273558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Objectives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59176" y="1570632"/>
            <a:ext cx="4700905" cy="4314190"/>
          </a:xfrm>
          <a:custGeom>
            <a:avLst/>
            <a:gdLst/>
            <a:ahLst/>
            <a:cxnLst/>
            <a:rect l="l" t="t" r="r" b="b"/>
            <a:pathLst>
              <a:path w="4700905" h="4314190">
                <a:moveTo>
                  <a:pt x="0" y="4314004"/>
                </a:moveTo>
                <a:lnTo>
                  <a:pt x="4700729" y="4314004"/>
                </a:lnTo>
                <a:lnTo>
                  <a:pt x="4700729" y="0"/>
                </a:lnTo>
                <a:lnTo>
                  <a:pt x="0" y="0"/>
                </a:lnTo>
                <a:lnTo>
                  <a:pt x="0" y="4314004"/>
                </a:lnTo>
                <a:close/>
              </a:path>
            </a:pathLst>
          </a:custGeom>
          <a:ln w="5584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10116" y="1616860"/>
            <a:ext cx="4486910" cy="12547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Methodology</a:t>
            </a:r>
            <a:r>
              <a:rPr sz="1000" spc="-1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Data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Preprocessing: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processed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Apnea-ECG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dataset,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which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ECG </a:t>
            </a:r>
            <a:r>
              <a:rPr sz="1000" dirty="0">
                <a:latin typeface="Arial MT"/>
                <a:cs typeface="Arial MT"/>
              </a:rPr>
              <a:t>signals </a:t>
            </a:r>
            <a:r>
              <a:rPr sz="1000" spc="-10" dirty="0">
                <a:latin typeface="Arial MT"/>
                <a:cs typeface="Arial MT"/>
              </a:rPr>
              <a:t>underwent</a:t>
            </a:r>
            <a:endParaRPr sz="1000">
              <a:latin typeface="Arial MT"/>
              <a:cs typeface="Arial MT"/>
            </a:endParaRPr>
          </a:p>
          <a:p>
            <a:pPr marL="12700" marR="7620">
              <a:lnSpc>
                <a:spcPct val="1008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preprocessing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 Chebyshev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bandpass filter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(0.5-48 Hz)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minimize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noise.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signals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divided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windows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minute,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segments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 </a:t>
            </a:r>
            <a:r>
              <a:rPr sz="1000" spc="-20" dirty="0">
                <a:latin typeface="Arial MT"/>
                <a:cs typeface="Arial MT"/>
              </a:rPr>
              <a:t>were </a:t>
            </a:r>
            <a:r>
              <a:rPr sz="1000" dirty="0">
                <a:latin typeface="Arial MT"/>
                <a:cs typeface="Arial MT"/>
              </a:rPr>
              <a:t>categorized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noisy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(approximately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5% 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data)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were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discarded </a:t>
            </a:r>
            <a:r>
              <a:rPr sz="1000" dirty="0">
                <a:latin typeface="Arial MT"/>
                <a:cs typeface="Arial MT"/>
              </a:rPr>
              <a:t>automatically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 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measure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similarity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autocorrelation.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Model</a:t>
            </a:r>
            <a:r>
              <a:rPr sz="1000" u="sng" spc="-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Architecture</a:t>
            </a:r>
            <a:r>
              <a:rPr sz="1000" b="1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10116" y="2845560"/>
            <a:ext cx="4598670" cy="2023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7640" marR="179070" indent="-155575">
              <a:lnSpc>
                <a:spcPct val="100000"/>
              </a:lnSpc>
              <a:spcBef>
                <a:spcPts val="11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CNN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Layers: Three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10 convolution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blocks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ReLU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activation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batch 	</a:t>
            </a:r>
            <a:r>
              <a:rPr sz="1000" dirty="0">
                <a:latin typeface="Arial MT"/>
                <a:cs typeface="Arial MT"/>
              </a:rPr>
              <a:t>normalization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pull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hierarchical spatial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features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 the </a:t>
            </a:r>
            <a:r>
              <a:rPr sz="1000" spc="-25" dirty="0">
                <a:latin typeface="Arial MT"/>
                <a:cs typeface="Arial MT"/>
              </a:rPr>
              <a:t>raw 	</a:t>
            </a:r>
            <a:r>
              <a:rPr sz="1000" dirty="0">
                <a:latin typeface="Arial MT"/>
                <a:cs typeface="Arial MT"/>
              </a:rPr>
              <a:t>ECG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signals.</a:t>
            </a:r>
            <a:endParaRPr sz="1000">
              <a:latin typeface="Arial MT"/>
              <a:cs typeface="Arial MT"/>
            </a:endParaRPr>
          </a:p>
          <a:p>
            <a:pPr marL="167640" marR="135255" indent="-155575" algn="just">
              <a:lnSpc>
                <a:spcPct val="100000"/>
              </a:lnSpc>
              <a:spcBef>
                <a:spcPts val="3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BILSTM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Layers: 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includes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two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BiLSTM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containing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128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and 	</a:t>
            </a:r>
            <a:r>
              <a:rPr sz="1000" dirty="0">
                <a:latin typeface="Arial MT"/>
                <a:cs typeface="Arial MT"/>
              </a:rPr>
              <a:t>64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units, respectively.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capture geospatial dependencies 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time </a:t>
            </a:r>
            <a:r>
              <a:rPr sz="1000" spc="-10" dirty="0">
                <a:latin typeface="Arial MT"/>
                <a:cs typeface="Arial MT"/>
              </a:rPr>
              <a:t>series 	</a:t>
            </a:r>
            <a:r>
              <a:rPr sz="1000" dirty="0">
                <a:latin typeface="Arial MT"/>
                <a:cs typeface="Arial MT"/>
              </a:rPr>
              <a:t>across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past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future </a:t>
            </a:r>
            <a:r>
              <a:rPr sz="1000" spc="-10" dirty="0">
                <a:latin typeface="Arial MT"/>
                <a:cs typeface="Arial MT"/>
              </a:rPr>
              <a:t>context.</a:t>
            </a:r>
            <a:endParaRPr sz="1000">
              <a:latin typeface="Arial MT"/>
              <a:cs typeface="Arial MT"/>
            </a:endParaRPr>
          </a:p>
          <a:p>
            <a:pPr marL="167640" marR="5080" indent="-155575">
              <a:lnSpc>
                <a:spcPct val="100000"/>
              </a:lnSpc>
              <a:spcBef>
                <a:spcPts val="25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Attention Mechanism: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attention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was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added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weight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the 	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steps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order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preferentially highlight 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segments with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most 	</a:t>
            </a:r>
            <a:r>
              <a:rPr sz="1000" dirty="0">
                <a:latin typeface="Arial MT"/>
                <a:cs typeface="Arial MT"/>
              </a:rPr>
              <a:t>relevance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events.</a:t>
            </a:r>
            <a:endParaRPr sz="1000">
              <a:latin typeface="Arial MT"/>
              <a:cs typeface="Arial MT"/>
            </a:endParaRPr>
          </a:p>
          <a:p>
            <a:pPr marL="167640" marR="177165" indent="-155575">
              <a:lnSpc>
                <a:spcPct val="100000"/>
              </a:lnSpc>
              <a:spcBef>
                <a:spcPts val="3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Fully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Connected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Layers: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feature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representations were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provided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to 	</a:t>
            </a:r>
            <a:r>
              <a:rPr sz="1000" dirty="0">
                <a:latin typeface="Arial MT"/>
                <a:cs typeface="Arial MT"/>
              </a:rPr>
              <a:t>one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dense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before 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final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output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produced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the 	</a:t>
            </a:r>
            <a:r>
              <a:rPr sz="1000" dirty="0">
                <a:latin typeface="Arial MT"/>
                <a:cs typeface="Arial MT"/>
              </a:rPr>
              <a:t>classifications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 normal 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 utilizing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sigmoid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activation 	function.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10116" y="4842300"/>
            <a:ext cx="5219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Training</a:t>
            </a:r>
            <a:r>
              <a:rPr sz="1000" spc="-10" dirty="0">
                <a:latin typeface="Arial MT"/>
                <a:cs typeface="Arial MT"/>
              </a:rPr>
              <a:t>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10116" y="4995873"/>
            <a:ext cx="4500880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We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 using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Adam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optimizer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over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150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epachs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(with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learning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rate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0.0011 Incorporated gradient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clipping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loss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function,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along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dropout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range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20%-40% 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regularization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reduce </a:t>
            </a:r>
            <a:r>
              <a:rPr sz="1000" dirty="0">
                <a:latin typeface="Arial MT"/>
                <a:cs typeface="Arial MT"/>
              </a:rPr>
              <a:t>overfitting,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where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performance was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tracked by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binary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cross-entropy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loss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and </a:t>
            </a:r>
            <a:r>
              <a:rPr sz="1000" spc="-10" dirty="0">
                <a:latin typeface="Arial MT"/>
                <a:cs typeface="Arial MT"/>
              </a:rPr>
              <a:t>accuracy.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32585" y="1319266"/>
            <a:ext cx="4730750" cy="215265"/>
            <a:chOff x="5232585" y="1319266"/>
            <a:chExt cx="4730750" cy="215265"/>
          </a:xfrm>
        </p:grpSpPr>
        <p:sp>
          <p:nvSpPr>
            <p:cNvPr id="20" name="object 20"/>
            <p:cNvSpPr/>
            <p:nvPr/>
          </p:nvSpPr>
          <p:spPr>
            <a:xfrm>
              <a:off x="5235442" y="1322123"/>
              <a:ext cx="4725035" cy="209550"/>
            </a:xfrm>
            <a:custGeom>
              <a:avLst/>
              <a:gdLst/>
              <a:ahLst/>
              <a:cxnLst/>
              <a:rect l="l" t="t" r="r" b="b"/>
              <a:pathLst>
                <a:path w="4725034" h="209550">
                  <a:moveTo>
                    <a:pt x="4724463" y="0"/>
                  </a:moveTo>
                  <a:lnTo>
                    <a:pt x="0" y="0"/>
                  </a:lnTo>
                  <a:lnTo>
                    <a:pt x="0" y="209417"/>
                  </a:lnTo>
                  <a:lnTo>
                    <a:pt x="4724463" y="209417"/>
                  </a:lnTo>
                  <a:lnTo>
                    <a:pt x="4724463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5442" y="1322123"/>
              <a:ext cx="4725035" cy="209550"/>
            </a:xfrm>
            <a:custGeom>
              <a:avLst/>
              <a:gdLst/>
              <a:ahLst/>
              <a:cxnLst/>
              <a:rect l="l" t="t" r="r" b="b"/>
              <a:pathLst>
                <a:path w="4725034" h="209550">
                  <a:moveTo>
                    <a:pt x="0" y="209417"/>
                  </a:moveTo>
                  <a:lnTo>
                    <a:pt x="4724463" y="209417"/>
                  </a:lnTo>
                  <a:lnTo>
                    <a:pt x="4724463" y="0"/>
                  </a:lnTo>
                  <a:lnTo>
                    <a:pt x="0" y="0"/>
                  </a:lnTo>
                  <a:lnTo>
                    <a:pt x="0" y="209417"/>
                  </a:lnTo>
                  <a:close/>
                </a:path>
              </a:pathLst>
            </a:custGeom>
            <a:ln w="55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58702" y="1246016"/>
            <a:ext cx="147764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5022230" y="1562255"/>
            <a:ext cx="4794885" cy="2453005"/>
          </a:xfrm>
          <a:custGeom>
            <a:avLst/>
            <a:gdLst/>
            <a:ahLst/>
            <a:cxnLst/>
            <a:rect l="l" t="t" r="r" b="b"/>
            <a:pathLst>
              <a:path w="4794884" h="2453004">
                <a:moveTo>
                  <a:pt x="0" y="2452979"/>
                </a:moveTo>
                <a:lnTo>
                  <a:pt x="4794269" y="2452979"/>
                </a:lnTo>
                <a:lnTo>
                  <a:pt x="4794269" y="0"/>
                </a:lnTo>
                <a:lnTo>
                  <a:pt x="0" y="0"/>
                </a:lnTo>
                <a:lnTo>
                  <a:pt x="0" y="2452979"/>
                </a:lnTo>
                <a:close/>
              </a:path>
            </a:pathLst>
          </a:custGeom>
          <a:ln w="5584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5074042" y="1607902"/>
            <a:ext cx="4630420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z="1000" dirty="0">
                <a:latin typeface="Arial MT"/>
                <a:cs typeface="Arial MT"/>
              </a:rPr>
              <a:t>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summary,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suggested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1D-</a:t>
            </a:r>
            <a:r>
              <a:rPr sz="1000" spc="-10" dirty="0">
                <a:latin typeface="Arial MT"/>
                <a:cs typeface="Arial MT"/>
              </a:rPr>
              <a:t>CNN-</a:t>
            </a:r>
            <a:r>
              <a:rPr sz="1000" dirty="0">
                <a:latin typeface="Arial MT"/>
                <a:cs typeface="Arial MT"/>
              </a:rPr>
              <a:t>BILSTM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attention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mechanism </a:t>
            </a:r>
            <a:r>
              <a:rPr sz="1000" dirty="0">
                <a:latin typeface="Arial MT"/>
                <a:cs typeface="Arial MT"/>
              </a:rPr>
              <a:t>has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proven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highly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accurate 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identifying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ECG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signals, </a:t>
            </a:r>
            <a:r>
              <a:rPr sz="1000" dirty="0">
                <a:latin typeface="Arial MT"/>
                <a:cs typeface="Arial MT"/>
              </a:rPr>
              <a:t>achieving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training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accuracy 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95.79%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validation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accuracy 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93.62%.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This </a:t>
            </a:r>
            <a:r>
              <a:rPr sz="1000" dirty="0">
                <a:latin typeface="Arial MT"/>
                <a:cs typeface="Arial MT"/>
              </a:rPr>
              <a:t>research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opens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door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deeper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learning-based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installed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in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real-</a:t>
            </a:r>
            <a:r>
              <a:rPr sz="1000" dirty="0">
                <a:latin typeface="Arial MT"/>
                <a:cs typeface="Arial MT"/>
              </a:rPr>
              <a:t>time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systems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hope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early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identification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apnea.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Future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Scope: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074042" y="2529514"/>
            <a:ext cx="4686300" cy="14084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8275" indent="-155575">
              <a:lnSpc>
                <a:spcPct val="100000"/>
              </a:lnSpc>
              <a:spcBef>
                <a:spcPts val="110"/>
              </a:spcBef>
              <a:buChar char="•"/>
              <a:tabLst>
                <a:tab pos="168275" algn="l"/>
              </a:tabLst>
            </a:pPr>
            <a:r>
              <a:rPr sz="1000" spc="-10" dirty="0">
                <a:latin typeface="Arial MT"/>
                <a:cs typeface="Arial MT"/>
              </a:rPr>
              <a:t>Multi-</a:t>
            </a:r>
            <a:r>
              <a:rPr sz="1000" dirty="0">
                <a:latin typeface="Arial MT"/>
                <a:cs typeface="Arial MT"/>
              </a:rPr>
              <a:t>Signal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integration: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physiological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signals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(eg.,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respiration,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SpO</a:t>
            </a:r>
            <a:r>
              <a:rPr sz="1000" dirty="0">
                <a:latin typeface="Cambria Math"/>
                <a:cs typeface="Cambria Math"/>
              </a:rPr>
              <a:t>₂</a:t>
            </a:r>
            <a:r>
              <a:rPr sz="1000" dirty="0">
                <a:latin typeface="Arial MT"/>
                <a:cs typeface="Arial MT"/>
              </a:rPr>
              <a:t>)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can</a:t>
            </a:r>
            <a:endParaRPr sz="1000">
              <a:latin typeface="Arial MT"/>
              <a:cs typeface="Arial MT"/>
            </a:endParaRPr>
          </a:p>
          <a:p>
            <a:pPr marL="17018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be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incorporated to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enhance accuracy,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well.</a:t>
            </a:r>
            <a:endParaRPr sz="1000">
              <a:latin typeface="Arial MT"/>
              <a:cs typeface="Arial MT"/>
            </a:endParaRPr>
          </a:p>
          <a:p>
            <a:pPr marL="167640" marR="184150" indent="-155575">
              <a:lnSpc>
                <a:spcPct val="100000"/>
              </a:lnSpc>
              <a:spcBef>
                <a:spcPts val="1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Optimization: transformer-based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advanced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ensemble 	</a:t>
            </a:r>
            <a:r>
              <a:rPr sz="1000" dirty="0">
                <a:latin typeface="Arial MT"/>
                <a:cs typeface="Arial MT"/>
              </a:rPr>
              <a:t>approaches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explored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enhance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performance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utilize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lower 	power.</a:t>
            </a:r>
            <a:endParaRPr sz="1000">
              <a:latin typeface="Arial MT"/>
              <a:cs typeface="Arial MT"/>
            </a:endParaRPr>
          </a:p>
          <a:p>
            <a:pPr marL="167640" marR="196215" indent="-155575">
              <a:lnSpc>
                <a:spcPct val="100000"/>
              </a:lnSpc>
              <a:spcBef>
                <a:spcPts val="25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Clinical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Validation: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testing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should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expanded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clinical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trials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 apply </a:t>
            </a:r>
            <a:r>
              <a:rPr sz="1000" spc="-25" dirty="0">
                <a:latin typeface="Arial MT"/>
                <a:cs typeface="Arial MT"/>
              </a:rPr>
              <a:t>the 	</a:t>
            </a: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portable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monitoring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devices.</a:t>
            </a:r>
            <a:endParaRPr sz="1000">
              <a:latin typeface="Arial MT"/>
              <a:cs typeface="Arial MT"/>
            </a:endParaRPr>
          </a:p>
          <a:p>
            <a:pPr marL="167640" marR="394335" indent="-155575">
              <a:lnSpc>
                <a:spcPct val="100800"/>
              </a:lnSpc>
              <a:spcBef>
                <a:spcPts val="1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Explainability: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 further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support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clinical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practitioners, we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should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advance 	</a:t>
            </a:r>
            <a:r>
              <a:rPr sz="1000" dirty="0">
                <a:latin typeface="Arial MT"/>
                <a:cs typeface="Arial MT"/>
              </a:rPr>
              <a:t>explainability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techniques.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999827" y="1326246"/>
            <a:ext cx="4800600" cy="186055"/>
            <a:chOff x="14999827" y="1326246"/>
            <a:chExt cx="4800600" cy="186055"/>
          </a:xfrm>
        </p:grpSpPr>
        <p:sp>
          <p:nvSpPr>
            <p:cNvPr id="27" name="object 27"/>
            <p:cNvSpPr/>
            <p:nvPr/>
          </p:nvSpPr>
          <p:spPr>
            <a:xfrm>
              <a:off x="15002684" y="1329104"/>
              <a:ext cx="4794885" cy="180340"/>
            </a:xfrm>
            <a:custGeom>
              <a:avLst/>
              <a:gdLst/>
              <a:ahLst/>
              <a:cxnLst/>
              <a:rect l="l" t="t" r="r" b="b"/>
              <a:pathLst>
                <a:path w="4794884" h="180340">
                  <a:moveTo>
                    <a:pt x="4794269" y="0"/>
                  </a:moveTo>
                  <a:lnTo>
                    <a:pt x="0" y="0"/>
                  </a:lnTo>
                  <a:lnTo>
                    <a:pt x="0" y="180099"/>
                  </a:lnTo>
                  <a:lnTo>
                    <a:pt x="4794269" y="180099"/>
                  </a:lnTo>
                  <a:lnTo>
                    <a:pt x="4794269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002684" y="1329104"/>
              <a:ext cx="4794885" cy="180340"/>
            </a:xfrm>
            <a:custGeom>
              <a:avLst/>
              <a:gdLst/>
              <a:ahLst/>
              <a:cxnLst/>
              <a:rect l="l" t="t" r="r" b="b"/>
              <a:pathLst>
                <a:path w="4794884" h="180340">
                  <a:moveTo>
                    <a:pt x="0" y="180099"/>
                  </a:moveTo>
                  <a:lnTo>
                    <a:pt x="4794269" y="180099"/>
                  </a:lnTo>
                  <a:lnTo>
                    <a:pt x="4794269" y="0"/>
                  </a:lnTo>
                  <a:lnTo>
                    <a:pt x="0" y="0"/>
                  </a:lnTo>
                  <a:lnTo>
                    <a:pt x="0" y="180099"/>
                  </a:lnTo>
                  <a:close/>
                </a:path>
              </a:pathLst>
            </a:custGeom>
            <a:ln w="55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6020319" y="1251891"/>
            <a:ext cx="276161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r>
              <a:rPr sz="18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18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Scope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4999892" y="4341926"/>
            <a:ext cx="4861560" cy="4629785"/>
            <a:chOff x="14999892" y="4341926"/>
            <a:chExt cx="4861560" cy="4629785"/>
          </a:xfrm>
        </p:grpSpPr>
        <p:sp>
          <p:nvSpPr>
            <p:cNvPr id="31" name="object 31"/>
            <p:cNvSpPr/>
            <p:nvPr/>
          </p:nvSpPr>
          <p:spPr>
            <a:xfrm>
              <a:off x="15002684" y="4344719"/>
              <a:ext cx="4855845" cy="4624070"/>
            </a:xfrm>
            <a:custGeom>
              <a:avLst/>
              <a:gdLst/>
              <a:ahLst/>
              <a:cxnLst/>
              <a:rect l="l" t="t" r="r" b="b"/>
              <a:pathLst>
                <a:path w="4855844" h="4624070">
                  <a:moveTo>
                    <a:pt x="4855698" y="0"/>
                  </a:moveTo>
                  <a:lnTo>
                    <a:pt x="0" y="0"/>
                  </a:lnTo>
                  <a:lnTo>
                    <a:pt x="0" y="4623943"/>
                  </a:lnTo>
                  <a:lnTo>
                    <a:pt x="4855698" y="4623943"/>
                  </a:lnTo>
                  <a:lnTo>
                    <a:pt x="4855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002684" y="4344719"/>
              <a:ext cx="4855845" cy="4624070"/>
            </a:xfrm>
            <a:custGeom>
              <a:avLst/>
              <a:gdLst/>
              <a:ahLst/>
              <a:cxnLst/>
              <a:rect l="l" t="t" r="r" b="b"/>
              <a:pathLst>
                <a:path w="4855844" h="4624070">
                  <a:moveTo>
                    <a:pt x="0" y="4623943"/>
                  </a:moveTo>
                  <a:lnTo>
                    <a:pt x="4855698" y="4623943"/>
                  </a:lnTo>
                  <a:lnTo>
                    <a:pt x="4855698" y="0"/>
                  </a:lnTo>
                  <a:lnTo>
                    <a:pt x="0" y="0"/>
                  </a:lnTo>
                  <a:lnTo>
                    <a:pt x="0" y="4623943"/>
                  </a:lnTo>
                  <a:close/>
                </a:path>
              </a:pathLst>
            </a:custGeom>
            <a:ln w="558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5053507" y="4391761"/>
            <a:ext cx="4750435" cy="4480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7640" marR="34925" indent="-155575">
              <a:lnSpc>
                <a:spcPct val="100000"/>
              </a:lnSpc>
              <a:spcBef>
                <a:spcPts val="11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Zarei,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A.,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Beheshti,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H., 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Asl,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(2022).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Detection of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deep 	</a:t>
            </a:r>
            <a:r>
              <a:rPr sz="1000" dirty="0">
                <a:latin typeface="Arial MT"/>
                <a:cs typeface="Arial MT"/>
              </a:rPr>
              <a:t>neural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networks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single-lead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signals.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Biomedical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Signal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Processing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and 	</a:t>
            </a:r>
            <a:r>
              <a:rPr sz="1000" dirty="0">
                <a:latin typeface="Arial MT"/>
                <a:cs typeface="Arial MT"/>
              </a:rPr>
              <a:t>Control,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71,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103125.</a:t>
            </a:r>
            <a:endParaRPr sz="1000">
              <a:latin typeface="Arial MT"/>
              <a:cs typeface="Arial MT"/>
            </a:endParaRPr>
          </a:p>
          <a:p>
            <a:pPr marL="167640" marR="89535" indent="-155575">
              <a:lnSpc>
                <a:spcPct val="100800"/>
              </a:lnSpc>
              <a:spcBef>
                <a:spcPts val="2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Bahrami, M.,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Forouzanfar, M.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(2022).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detection from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single-</a:t>
            </a:r>
            <a:r>
              <a:rPr sz="1000" spc="-20" dirty="0">
                <a:latin typeface="Arial MT"/>
                <a:cs typeface="Arial MT"/>
              </a:rPr>
              <a:t>lead 	</a:t>
            </a:r>
            <a:r>
              <a:rPr sz="1000" dirty="0">
                <a:latin typeface="Arial MT"/>
                <a:cs typeface="Arial MT"/>
              </a:rPr>
              <a:t>ECG: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comprehensive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analysis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machine learning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deep </a:t>
            </a:r>
            <a:r>
              <a:rPr sz="1000" spc="-10" dirty="0">
                <a:latin typeface="Arial MT"/>
                <a:cs typeface="Arial MT"/>
              </a:rPr>
              <a:t>learning 	</a:t>
            </a:r>
            <a:r>
              <a:rPr sz="1000" dirty="0">
                <a:latin typeface="Arial MT"/>
                <a:cs typeface="Arial MT"/>
              </a:rPr>
              <a:t>algorithms. IEEE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Transactions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Instrumentation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Measurement,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71,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1–9.</a:t>
            </a:r>
            <a:endParaRPr sz="1000">
              <a:latin typeface="Arial MT"/>
              <a:cs typeface="Arial MT"/>
            </a:endParaRPr>
          </a:p>
          <a:p>
            <a:pPr marL="167640" marR="116839" indent="-155575">
              <a:lnSpc>
                <a:spcPct val="100000"/>
              </a:lnSpc>
              <a:spcBef>
                <a:spcPts val="5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Mendonça,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F.,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Mostafa,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S.,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Ravelo-</a:t>
            </a:r>
            <a:r>
              <a:rPr sz="1000" dirty="0">
                <a:latin typeface="Arial MT"/>
                <a:cs typeface="Arial MT"/>
              </a:rPr>
              <a:t>García,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G.,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Morgado,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E.,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Penzel,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T.,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&amp; 	</a:t>
            </a:r>
            <a:r>
              <a:rPr sz="1000" dirty="0">
                <a:latin typeface="Arial MT"/>
                <a:cs typeface="Arial MT"/>
              </a:rPr>
              <a:t>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Torre </a:t>
            </a:r>
            <a:r>
              <a:rPr sz="1000" dirty="0">
                <a:latin typeface="Arial MT"/>
                <a:cs typeface="Arial MT"/>
              </a:rPr>
              <a:t>Díez,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I.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(2018).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review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 obstructive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detection 	</a:t>
            </a:r>
            <a:r>
              <a:rPr sz="1000" dirty="0">
                <a:latin typeface="Arial MT"/>
                <a:cs typeface="Arial MT"/>
              </a:rPr>
              <a:t>approaches.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IEEE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Journal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Biomedical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Health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Informatics,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23(2),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825– 	837.</a:t>
            </a:r>
            <a:endParaRPr sz="1000">
              <a:latin typeface="Arial MT"/>
              <a:cs typeface="Arial MT"/>
            </a:endParaRPr>
          </a:p>
          <a:p>
            <a:pPr marL="167640" marR="172720" indent="-155575">
              <a:lnSpc>
                <a:spcPct val="100800"/>
              </a:lnSpc>
              <a:spcBef>
                <a:spcPts val="3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Zarei,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A.,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6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Asl,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B. M.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(2020).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Automatic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classification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normal 	</a:t>
            </a:r>
            <a:r>
              <a:rPr sz="1000" dirty="0">
                <a:latin typeface="Arial MT"/>
                <a:cs typeface="Arial MT"/>
              </a:rPr>
              <a:t>subjects using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new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features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extracted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HRV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ECG-derived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respiration 	</a:t>
            </a:r>
            <a:r>
              <a:rPr sz="1000" dirty="0">
                <a:latin typeface="Arial MT"/>
                <a:cs typeface="Arial MT"/>
              </a:rPr>
              <a:t>signals.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Biomedical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Signal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Processing 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Control,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59,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101927.</a:t>
            </a:r>
            <a:endParaRPr sz="1000">
              <a:latin typeface="Arial MT"/>
              <a:cs typeface="Arial MT"/>
            </a:endParaRPr>
          </a:p>
          <a:p>
            <a:pPr marL="167640" marR="129539" indent="-155575">
              <a:lnSpc>
                <a:spcPct val="100000"/>
              </a:lnSpc>
              <a:spcBef>
                <a:spcPts val="1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Nguyen,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D.,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Nguyen,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H. </a:t>
            </a:r>
            <a:r>
              <a:rPr sz="1000" spc="-35" dirty="0">
                <a:latin typeface="Arial MT"/>
                <a:cs typeface="Arial MT"/>
              </a:rPr>
              <a:t>T.,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Andrew,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M.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(2013).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online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apnea 	</a:t>
            </a:r>
            <a:r>
              <a:rPr sz="1000" dirty="0">
                <a:latin typeface="Arial MT"/>
                <a:cs typeface="Arial MT"/>
              </a:rPr>
              <a:t>detection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based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recurrence quantification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analysis.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IEEE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Journal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of 	</a:t>
            </a:r>
            <a:r>
              <a:rPr sz="1000" dirty="0">
                <a:latin typeface="Arial MT"/>
                <a:cs typeface="Arial MT"/>
              </a:rPr>
              <a:t>Biomedical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Health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Informatics,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18(4),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1285–1293.</a:t>
            </a:r>
            <a:endParaRPr sz="1000">
              <a:latin typeface="Arial MT"/>
              <a:cs typeface="Arial MT"/>
            </a:endParaRPr>
          </a:p>
          <a:p>
            <a:pPr marL="167640" marR="97155" indent="-155575">
              <a:lnSpc>
                <a:spcPct val="100800"/>
              </a:lnSpc>
              <a:spcBef>
                <a:spcPts val="15"/>
              </a:spcBef>
              <a:buChar char="•"/>
              <a:tabLst>
                <a:tab pos="170180" algn="l"/>
              </a:tabLst>
            </a:pPr>
            <a:r>
              <a:rPr sz="1000" spc="-10" dirty="0">
                <a:latin typeface="Arial MT"/>
                <a:cs typeface="Arial MT"/>
              </a:rPr>
              <a:t>Khandoker,</a:t>
            </a:r>
            <a:r>
              <a:rPr sz="1000" spc="-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H., Palaniswami,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M.,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Karmakar,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(2008).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Support </a:t>
            </a:r>
            <a:r>
              <a:rPr sz="1000" spc="-10" dirty="0">
                <a:latin typeface="Arial MT"/>
                <a:cs typeface="Arial MT"/>
              </a:rPr>
              <a:t>vector 	</a:t>
            </a:r>
            <a:r>
              <a:rPr sz="1000" dirty="0">
                <a:latin typeface="Arial MT"/>
                <a:cs typeface="Arial MT"/>
              </a:rPr>
              <a:t>machines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automated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recognition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obstructive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syndrome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from 	</a:t>
            </a:r>
            <a:r>
              <a:rPr sz="1000" dirty="0">
                <a:latin typeface="Arial MT"/>
                <a:cs typeface="Arial MT"/>
              </a:rPr>
              <a:t>ECG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recordings.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IEEE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Transactions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 Information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Technology</a:t>
            </a:r>
            <a:r>
              <a:rPr sz="1000" dirty="0">
                <a:latin typeface="Arial MT"/>
                <a:cs typeface="Arial MT"/>
              </a:rPr>
              <a:t> 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Biomedicine, 	</a:t>
            </a:r>
            <a:r>
              <a:rPr sz="1000" dirty="0">
                <a:latin typeface="Arial MT"/>
                <a:cs typeface="Arial MT"/>
              </a:rPr>
              <a:t>13(1),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37–48.</a:t>
            </a:r>
            <a:endParaRPr sz="1000">
              <a:latin typeface="Arial MT"/>
              <a:cs typeface="Arial MT"/>
            </a:endParaRPr>
          </a:p>
          <a:p>
            <a:pPr marL="167640" marR="43815" indent="-155575">
              <a:lnSpc>
                <a:spcPct val="100000"/>
              </a:lnSpc>
              <a:spcBef>
                <a:spcPts val="1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Mendez,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O.,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Bianchi,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A. M.,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Matteucci, M.,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Cerutti,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S.,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Penzel, </a:t>
            </a:r>
            <a:r>
              <a:rPr sz="1000" spc="-50" dirty="0">
                <a:latin typeface="Arial MT"/>
                <a:cs typeface="Arial MT"/>
              </a:rPr>
              <a:t>T.</a:t>
            </a:r>
            <a:r>
              <a:rPr sz="1000" spc="-10" dirty="0">
                <a:latin typeface="Arial MT"/>
                <a:cs typeface="Arial MT"/>
              </a:rPr>
              <a:t> (2009). 	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screening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autoregressive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single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ECG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lead.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IEEE 	</a:t>
            </a:r>
            <a:r>
              <a:rPr sz="1000" dirty="0">
                <a:latin typeface="Arial MT"/>
                <a:cs typeface="Arial MT"/>
              </a:rPr>
              <a:t>Transactions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Biomedical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Engineering,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56(12),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2838–2850.</a:t>
            </a:r>
            <a:endParaRPr sz="1000">
              <a:latin typeface="Arial MT"/>
              <a:cs typeface="Arial MT"/>
            </a:endParaRPr>
          </a:p>
          <a:p>
            <a:pPr marL="167640" marR="5080" indent="-155575">
              <a:lnSpc>
                <a:spcPct val="100000"/>
              </a:lnSpc>
              <a:spcBef>
                <a:spcPts val="3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Erdenebayar,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U.,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Lee,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H.,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Kim,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Y.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(2019).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Deep learning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approaches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for 	</a:t>
            </a:r>
            <a:r>
              <a:rPr sz="1000" dirty="0">
                <a:latin typeface="Arial MT"/>
                <a:cs typeface="Arial MT"/>
              </a:rPr>
              <a:t>automatic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detection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events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from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electrocardiogram.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Computer 	</a:t>
            </a:r>
            <a:r>
              <a:rPr sz="1000" dirty="0">
                <a:latin typeface="Arial MT"/>
                <a:cs typeface="Arial MT"/>
              </a:rPr>
              <a:t>Methods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Programs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Biomedicine,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180,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105001.</a:t>
            </a:r>
            <a:endParaRPr sz="1000">
              <a:latin typeface="Arial MT"/>
              <a:cs typeface="Arial MT"/>
            </a:endParaRPr>
          </a:p>
          <a:p>
            <a:pPr marL="167640" marR="17145" indent="-155575">
              <a:lnSpc>
                <a:spcPct val="100000"/>
              </a:lnSpc>
              <a:spcBef>
                <a:spcPts val="30"/>
              </a:spcBef>
              <a:buChar char="•"/>
              <a:tabLst>
                <a:tab pos="170180" algn="l"/>
              </a:tabLst>
            </a:pPr>
            <a:r>
              <a:rPr sz="1000" spc="-10" dirty="0">
                <a:latin typeface="Arial MT"/>
                <a:cs typeface="Arial MT"/>
              </a:rPr>
              <a:t>Dey,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D.,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Chaudhuri,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S.,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&amp; Munshi,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S.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(2018).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Obstructive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apnoea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detection 	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convolutional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neural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network-based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deep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learning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framework.</a:t>
            </a:r>
            <a:r>
              <a:rPr sz="1000" spc="-10" dirty="0">
                <a:latin typeface="Arial MT"/>
                <a:cs typeface="Arial MT"/>
              </a:rPr>
              <a:t> Biomedical 	</a:t>
            </a:r>
            <a:r>
              <a:rPr sz="1000" dirty="0">
                <a:latin typeface="Arial MT"/>
                <a:cs typeface="Arial MT"/>
              </a:rPr>
              <a:t>Engineering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Letters,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8(1),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95–100.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5015184" y="4064034"/>
            <a:ext cx="4804410" cy="232410"/>
            <a:chOff x="15015184" y="4064034"/>
            <a:chExt cx="4804410" cy="232410"/>
          </a:xfrm>
        </p:grpSpPr>
        <p:sp>
          <p:nvSpPr>
            <p:cNvPr id="35" name="object 35"/>
            <p:cNvSpPr/>
            <p:nvPr/>
          </p:nvSpPr>
          <p:spPr>
            <a:xfrm>
              <a:off x="15018041" y="4066891"/>
              <a:ext cx="4798695" cy="226695"/>
            </a:xfrm>
            <a:custGeom>
              <a:avLst/>
              <a:gdLst/>
              <a:ahLst/>
              <a:cxnLst/>
              <a:rect l="l" t="t" r="r" b="b"/>
              <a:pathLst>
                <a:path w="4798694" h="226695">
                  <a:moveTo>
                    <a:pt x="4798457" y="0"/>
                  </a:moveTo>
                  <a:lnTo>
                    <a:pt x="0" y="0"/>
                  </a:lnTo>
                  <a:lnTo>
                    <a:pt x="0" y="226171"/>
                  </a:lnTo>
                  <a:lnTo>
                    <a:pt x="4798457" y="226171"/>
                  </a:lnTo>
                  <a:lnTo>
                    <a:pt x="4798457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018041" y="4066891"/>
              <a:ext cx="4798695" cy="226695"/>
            </a:xfrm>
            <a:custGeom>
              <a:avLst/>
              <a:gdLst/>
              <a:ahLst/>
              <a:cxnLst/>
              <a:rect l="l" t="t" r="r" b="b"/>
              <a:pathLst>
                <a:path w="4798694" h="226695">
                  <a:moveTo>
                    <a:pt x="0" y="226171"/>
                  </a:moveTo>
                  <a:lnTo>
                    <a:pt x="4798457" y="226171"/>
                  </a:lnTo>
                  <a:lnTo>
                    <a:pt x="4798457" y="0"/>
                  </a:lnTo>
                  <a:lnTo>
                    <a:pt x="0" y="0"/>
                  </a:lnTo>
                  <a:lnTo>
                    <a:pt x="0" y="226171"/>
                  </a:lnTo>
                  <a:close/>
                </a:path>
              </a:pathLst>
            </a:custGeom>
            <a:ln w="55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6884225" y="4012889"/>
            <a:ext cx="1067435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References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4482" y="6489091"/>
            <a:ext cx="2526030" cy="2613660"/>
            <a:chOff x="234482" y="6489091"/>
            <a:chExt cx="2526030" cy="2613660"/>
          </a:xfrm>
        </p:grpSpPr>
        <p:sp>
          <p:nvSpPr>
            <p:cNvPr id="39" name="object 39"/>
            <p:cNvSpPr/>
            <p:nvPr/>
          </p:nvSpPr>
          <p:spPr>
            <a:xfrm>
              <a:off x="237340" y="6491949"/>
              <a:ext cx="2520315" cy="2607945"/>
            </a:xfrm>
            <a:custGeom>
              <a:avLst/>
              <a:gdLst/>
              <a:ahLst/>
              <a:cxnLst/>
              <a:rect l="l" t="t" r="r" b="b"/>
              <a:pathLst>
                <a:path w="2520315" h="2607945">
                  <a:moveTo>
                    <a:pt x="2519993" y="0"/>
                  </a:moveTo>
                  <a:lnTo>
                    <a:pt x="0" y="0"/>
                  </a:lnTo>
                  <a:lnTo>
                    <a:pt x="0" y="2607948"/>
                  </a:lnTo>
                  <a:lnTo>
                    <a:pt x="2519993" y="2607948"/>
                  </a:lnTo>
                  <a:lnTo>
                    <a:pt x="2519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7340" y="6491949"/>
              <a:ext cx="2520315" cy="2607945"/>
            </a:xfrm>
            <a:custGeom>
              <a:avLst/>
              <a:gdLst/>
              <a:ahLst/>
              <a:cxnLst/>
              <a:rect l="l" t="t" r="r" b="b"/>
              <a:pathLst>
                <a:path w="2520315" h="2607945">
                  <a:moveTo>
                    <a:pt x="0" y="2607948"/>
                  </a:moveTo>
                  <a:lnTo>
                    <a:pt x="2519993" y="2607948"/>
                  </a:lnTo>
                  <a:lnTo>
                    <a:pt x="2519993" y="0"/>
                  </a:lnTo>
                  <a:lnTo>
                    <a:pt x="0" y="0"/>
                  </a:lnTo>
                  <a:lnTo>
                    <a:pt x="0" y="2607948"/>
                  </a:lnTo>
                  <a:close/>
                </a:path>
              </a:pathLst>
            </a:custGeom>
            <a:ln w="558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88163" y="6538875"/>
            <a:ext cx="2398395" cy="2330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9955">
              <a:lnSpc>
                <a:spcPct val="100000"/>
              </a:lnSpc>
              <a:spcBef>
                <a:spcPts val="110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Objectives</a:t>
            </a:r>
            <a:endParaRPr sz="1000">
              <a:latin typeface="Arial MT"/>
              <a:cs typeface="Arial MT"/>
            </a:endParaRPr>
          </a:p>
          <a:p>
            <a:pPr marL="167640" marR="6350" indent="-155575">
              <a:lnSpc>
                <a:spcPct val="100000"/>
              </a:lnSpc>
              <a:spcBef>
                <a:spcPts val="1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Automated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Detection: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Create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strong 	</a:t>
            </a: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automatically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detecting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sleep 	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ECG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signals.</a:t>
            </a:r>
            <a:endParaRPr sz="1000">
              <a:latin typeface="Arial MT"/>
              <a:cs typeface="Arial MT"/>
            </a:endParaRPr>
          </a:p>
          <a:p>
            <a:pPr marL="167640" marR="137160" indent="-155575">
              <a:lnSpc>
                <a:spcPct val="100000"/>
              </a:lnSpc>
              <a:spcBef>
                <a:spcPts val="3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Feature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Extraction: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Efficiently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extract 	</a:t>
            </a:r>
            <a:r>
              <a:rPr sz="1000" dirty="0">
                <a:latin typeface="Arial MT"/>
                <a:cs typeface="Arial MT"/>
              </a:rPr>
              <a:t>spatial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(using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CNN)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temporal 	</a:t>
            </a:r>
            <a:r>
              <a:rPr sz="1000" dirty="0">
                <a:latin typeface="Arial MT"/>
                <a:cs typeface="Arial MT"/>
              </a:rPr>
              <a:t>(using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BILSTM)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features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capture 	</a:t>
            </a:r>
            <a:r>
              <a:rPr sz="1000" dirty="0">
                <a:latin typeface="Arial MT"/>
                <a:cs typeface="Arial MT"/>
              </a:rPr>
              <a:t>subtle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changes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related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apnea.</a:t>
            </a:r>
            <a:endParaRPr sz="1000">
              <a:latin typeface="Arial MT"/>
              <a:cs typeface="Arial MT"/>
            </a:endParaRPr>
          </a:p>
          <a:p>
            <a:pPr marL="167640" marR="5080" indent="-155575">
              <a:lnSpc>
                <a:spcPct val="100800"/>
              </a:lnSpc>
              <a:spcBef>
                <a:spcPts val="25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Generalization: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high 	</a:t>
            </a:r>
            <a:r>
              <a:rPr sz="1000" dirty="0">
                <a:latin typeface="Arial MT"/>
                <a:cs typeface="Arial MT"/>
              </a:rPr>
              <a:t>accuracy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reliability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 unseen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data 	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dropout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regularization </a:t>
            </a:r>
            <a:r>
              <a:rPr sz="1000" spc="-25" dirty="0">
                <a:latin typeface="Arial MT"/>
                <a:cs typeface="Arial MT"/>
              </a:rPr>
              <a:t>and 	</a:t>
            </a:r>
            <a:r>
              <a:rPr sz="1000" spc="-10" dirty="0">
                <a:latin typeface="Arial MT"/>
                <a:cs typeface="Arial MT"/>
              </a:rPr>
              <a:t>attention</a:t>
            </a:r>
            <a:endParaRPr sz="1000">
              <a:latin typeface="Arial MT"/>
              <a:cs typeface="Arial MT"/>
            </a:endParaRPr>
          </a:p>
          <a:p>
            <a:pPr marL="167640" marR="85090" indent="-155575">
              <a:lnSpc>
                <a:spcPct val="100000"/>
              </a:lnSpc>
              <a:spcBef>
                <a:spcPts val="10"/>
              </a:spcBef>
              <a:buChar char="•"/>
              <a:tabLst>
                <a:tab pos="170180" algn="l"/>
              </a:tabLst>
            </a:pPr>
            <a:r>
              <a:rPr sz="1000" spc="-10" dirty="0">
                <a:latin typeface="Arial MT"/>
                <a:cs typeface="Arial MT"/>
              </a:rPr>
              <a:t>Real-Time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Application: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Begin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the 	</a:t>
            </a:r>
            <a:r>
              <a:rPr sz="1000" dirty="0">
                <a:latin typeface="Arial MT"/>
                <a:cs typeface="Arial MT"/>
              </a:rPr>
              <a:t>integration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portable,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non-</a:t>
            </a:r>
            <a:r>
              <a:rPr sz="1000" spc="-10" dirty="0">
                <a:latin typeface="Arial MT"/>
                <a:cs typeface="Arial MT"/>
              </a:rPr>
              <a:t>invasive 	</a:t>
            </a:r>
            <a:r>
              <a:rPr sz="1000" dirty="0">
                <a:latin typeface="Arial MT"/>
                <a:cs typeface="Arial MT"/>
              </a:rPr>
              <a:t>devices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continuous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sleep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5924" y="8842760"/>
            <a:ext cx="6616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Arial MT"/>
                <a:cs typeface="Arial MT"/>
              </a:rPr>
              <a:t>monitoring.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990621" y="1541314"/>
            <a:ext cx="5012690" cy="2607945"/>
          </a:xfrm>
          <a:custGeom>
            <a:avLst/>
            <a:gdLst/>
            <a:ahLst/>
            <a:cxnLst/>
            <a:rect l="l" t="t" r="r" b="b"/>
            <a:pathLst>
              <a:path w="5012690" h="2607945">
                <a:moveTo>
                  <a:pt x="0" y="2607948"/>
                </a:moveTo>
                <a:lnTo>
                  <a:pt x="5012063" y="2607948"/>
                </a:lnTo>
                <a:lnTo>
                  <a:pt x="5012063" y="0"/>
                </a:lnTo>
                <a:lnTo>
                  <a:pt x="0" y="0"/>
                </a:lnTo>
                <a:lnTo>
                  <a:pt x="0" y="2607948"/>
                </a:lnTo>
                <a:close/>
              </a:path>
            </a:pathLst>
          </a:custGeom>
          <a:ln w="5584">
            <a:solidFill>
              <a:srgbClr val="375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0041735" y="1587658"/>
            <a:ext cx="4787265" cy="333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 combination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 CNN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BiLSTM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attention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mechanism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was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a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factor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increasing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accuracy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detection. Discussion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below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includes: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41735" y="1894978"/>
            <a:ext cx="4878070" cy="18694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7640" marR="5080" indent="-155575">
              <a:lnSpc>
                <a:spcPct val="100000"/>
              </a:lnSpc>
              <a:spcBef>
                <a:spcPts val="11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Hierarchy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Feature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Extraction: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multi-</a:t>
            </a:r>
            <a:r>
              <a:rPr sz="1000" dirty="0">
                <a:latin typeface="Arial MT"/>
                <a:cs typeface="Arial MT"/>
              </a:rPr>
              <a:t>layered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CNN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strategy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captures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low-level 	</a:t>
            </a:r>
            <a:r>
              <a:rPr sz="1000" dirty="0">
                <a:latin typeface="Arial MT"/>
                <a:cs typeface="Arial MT"/>
              </a:rPr>
              <a:t>features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high-level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features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progressively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through 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CNN 	</a:t>
            </a:r>
            <a:r>
              <a:rPr sz="1000" dirty="0">
                <a:latin typeface="Arial MT"/>
                <a:cs typeface="Arial MT"/>
              </a:rPr>
              <a:t>architecture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components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ECG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waveform.</a:t>
            </a:r>
            <a:endParaRPr sz="1000">
              <a:latin typeface="Arial MT"/>
              <a:cs typeface="Arial MT"/>
            </a:endParaRPr>
          </a:p>
          <a:p>
            <a:pPr marL="167640" marR="5715" indent="-155575">
              <a:lnSpc>
                <a:spcPct val="100000"/>
              </a:lnSpc>
              <a:spcBef>
                <a:spcPts val="3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Transactional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Dependence: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BILSTM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both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past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future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timesteps 	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capture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key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information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that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is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essential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capturing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gradual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onset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of</a:t>
            </a:r>
            <a:r>
              <a:rPr sz="1000" spc="500" dirty="0">
                <a:latin typeface="Arial MT"/>
                <a:cs typeface="Arial MT"/>
              </a:rPr>
              <a:t> 	</a:t>
            </a:r>
            <a:r>
              <a:rPr sz="1000" spc="-10" dirty="0">
                <a:latin typeface="Arial MT"/>
                <a:cs typeface="Arial MT"/>
              </a:rPr>
              <a:t>apnea.</a:t>
            </a:r>
            <a:endParaRPr sz="1000">
              <a:latin typeface="Arial MT"/>
              <a:cs typeface="Arial MT"/>
            </a:endParaRPr>
          </a:p>
          <a:p>
            <a:pPr marL="167640" marR="424815" indent="-155575">
              <a:lnSpc>
                <a:spcPct val="100000"/>
              </a:lnSpc>
              <a:spcBef>
                <a:spcPts val="25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Overfitting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Generalization: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Strategies such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Dropout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adaption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for 	</a:t>
            </a:r>
            <a:r>
              <a:rPr sz="1000" dirty="0">
                <a:latin typeface="Arial MT"/>
                <a:cs typeface="Arial MT"/>
              </a:rPr>
              <a:t>learning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rates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prevent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overfitting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subsequently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allow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10" dirty="0">
                <a:latin typeface="Arial MT"/>
                <a:cs typeface="Arial MT"/>
              </a:rPr>
              <a:t>improved 	</a:t>
            </a:r>
            <a:r>
              <a:rPr sz="1000" dirty="0">
                <a:latin typeface="Arial MT"/>
                <a:cs typeface="Arial MT"/>
              </a:rPr>
              <a:t>generalization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 validation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data.</a:t>
            </a:r>
            <a:endParaRPr sz="1000">
              <a:latin typeface="Arial MT"/>
              <a:cs typeface="Arial MT"/>
            </a:endParaRPr>
          </a:p>
          <a:p>
            <a:pPr marL="167640" marR="100330" indent="-155575">
              <a:lnSpc>
                <a:spcPct val="100000"/>
              </a:lnSpc>
              <a:spcBef>
                <a:spcPts val="3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Interpreting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Model: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attention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layer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improves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accuracy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classification 	</a:t>
            </a:r>
            <a:r>
              <a:rPr sz="1000" dirty="0">
                <a:latin typeface="Arial MT"/>
                <a:cs typeface="Arial MT"/>
              </a:rPr>
              <a:t>but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also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elucidates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what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parts 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ECG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signal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have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greatest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weight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on 	</a:t>
            </a:r>
            <a:r>
              <a:rPr sz="1000" dirty="0">
                <a:latin typeface="Arial MT"/>
                <a:cs typeface="Arial MT"/>
              </a:rPr>
              <a:t>detecting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apnea.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041735" y="3738087"/>
            <a:ext cx="4692650" cy="3333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Arial MT"/>
                <a:cs typeface="Arial MT"/>
              </a:rPr>
              <a:t>The findings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substantiate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 model's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applicability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within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clinics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low-</a:t>
            </a:r>
            <a:r>
              <a:rPr sz="1000" dirty="0">
                <a:latin typeface="Arial MT"/>
                <a:cs typeface="Arial MT"/>
              </a:rPr>
              <a:t>cost,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non- </a:t>
            </a:r>
            <a:r>
              <a:rPr sz="1000" dirty="0">
                <a:latin typeface="Arial MT"/>
                <a:cs typeface="Arial MT"/>
              </a:rPr>
              <a:t>invasive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screening 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apnea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014289" y="1317869"/>
            <a:ext cx="4969510" cy="226695"/>
            <a:chOff x="10014289" y="1317869"/>
            <a:chExt cx="4969510" cy="226695"/>
          </a:xfrm>
        </p:grpSpPr>
        <p:sp>
          <p:nvSpPr>
            <p:cNvPr id="48" name="object 48"/>
            <p:cNvSpPr/>
            <p:nvPr/>
          </p:nvSpPr>
          <p:spPr>
            <a:xfrm>
              <a:off x="10017147" y="1320727"/>
              <a:ext cx="4963795" cy="220979"/>
            </a:xfrm>
            <a:custGeom>
              <a:avLst/>
              <a:gdLst/>
              <a:ahLst/>
              <a:cxnLst/>
              <a:rect l="l" t="t" r="r" b="b"/>
              <a:pathLst>
                <a:path w="4963794" h="220980">
                  <a:moveTo>
                    <a:pt x="4963199" y="0"/>
                  </a:moveTo>
                  <a:lnTo>
                    <a:pt x="0" y="0"/>
                  </a:lnTo>
                  <a:lnTo>
                    <a:pt x="0" y="220586"/>
                  </a:lnTo>
                  <a:lnTo>
                    <a:pt x="4963199" y="220586"/>
                  </a:lnTo>
                  <a:lnTo>
                    <a:pt x="4963199" y="0"/>
                  </a:lnTo>
                  <a:close/>
                </a:path>
              </a:pathLst>
            </a:custGeom>
            <a:solidFill>
              <a:srgbClr val="375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17147" y="1320727"/>
              <a:ext cx="4963795" cy="220979"/>
            </a:xfrm>
            <a:custGeom>
              <a:avLst/>
              <a:gdLst/>
              <a:ahLst/>
              <a:cxnLst/>
              <a:rect l="l" t="t" r="r" b="b"/>
              <a:pathLst>
                <a:path w="4963794" h="220980">
                  <a:moveTo>
                    <a:pt x="0" y="220586"/>
                  </a:moveTo>
                  <a:lnTo>
                    <a:pt x="4963199" y="220586"/>
                  </a:lnTo>
                  <a:lnTo>
                    <a:pt x="4963199" y="0"/>
                  </a:lnTo>
                  <a:lnTo>
                    <a:pt x="0" y="0"/>
                  </a:lnTo>
                  <a:lnTo>
                    <a:pt x="0" y="220586"/>
                  </a:lnTo>
                  <a:close/>
                </a:path>
              </a:pathLst>
            </a:custGeom>
            <a:ln w="55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942374" y="1249274"/>
            <a:ext cx="111252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Discussion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34930" y="6489091"/>
            <a:ext cx="2468880" cy="2613660"/>
            <a:chOff x="2734930" y="6489091"/>
            <a:chExt cx="2468880" cy="2613660"/>
          </a:xfrm>
        </p:grpSpPr>
        <p:sp>
          <p:nvSpPr>
            <p:cNvPr id="52" name="object 52"/>
            <p:cNvSpPr/>
            <p:nvPr/>
          </p:nvSpPr>
          <p:spPr>
            <a:xfrm>
              <a:off x="2737787" y="6491949"/>
              <a:ext cx="2463165" cy="2607945"/>
            </a:xfrm>
            <a:custGeom>
              <a:avLst/>
              <a:gdLst/>
              <a:ahLst/>
              <a:cxnLst/>
              <a:rect l="l" t="t" r="r" b="b"/>
              <a:pathLst>
                <a:path w="2463165" h="2607945">
                  <a:moveTo>
                    <a:pt x="2462752" y="0"/>
                  </a:moveTo>
                  <a:lnTo>
                    <a:pt x="0" y="0"/>
                  </a:lnTo>
                  <a:lnTo>
                    <a:pt x="0" y="2607948"/>
                  </a:lnTo>
                  <a:lnTo>
                    <a:pt x="2462752" y="2607948"/>
                  </a:lnTo>
                  <a:lnTo>
                    <a:pt x="2462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37787" y="6491949"/>
              <a:ext cx="2463165" cy="2607945"/>
            </a:xfrm>
            <a:custGeom>
              <a:avLst/>
              <a:gdLst/>
              <a:ahLst/>
              <a:cxnLst/>
              <a:rect l="l" t="t" r="r" b="b"/>
              <a:pathLst>
                <a:path w="2463165" h="2607945">
                  <a:moveTo>
                    <a:pt x="0" y="2607948"/>
                  </a:moveTo>
                  <a:lnTo>
                    <a:pt x="2462752" y="2607948"/>
                  </a:lnTo>
                  <a:lnTo>
                    <a:pt x="2462752" y="0"/>
                  </a:lnTo>
                  <a:lnTo>
                    <a:pt x="0" y="0"/>
                  </a:lnTo>
                  <a:lnTo>
                    <a:pt x="0" y="2607948"/>
                  </a:lnTo>
                  <a:close/>
                </a:path>
              </a:pathLst>
            </a:custGeom>
            <a:ln w="5584">
              <a:solidFill>
                <a:srgbClr val="375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787912" y="6538875"/>
            <a:ext cx="2334260" cy="23304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80744">
              <a:lnSpc>
                <a:spcPct val="100000"/>
              </a:lnSpc>
              <a:spcBef>
                <a:spcPts val="110"/>
              </a:spcBef>
            </a:pP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Objectives</a:t>
            </a:r>
            <a:endParaRPr sz="1000">
              <a:latin typeface="Arial MT"/>
              <a:cs typeface="Arial MT"/>
            </a:endParaRPr>
          </a:p>
          <a:p>
            <a:pPr marL="167640" marR="5080" indent="-155575">
              <a:lnSpc>
                <a:spcPct val="100000"/>
              </a:lnSpc>
              <a:spcBef>
                <a:spcPts val="1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Automated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Detection: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Create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strong 	</a:t>
            </a: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automatically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detecting</a:t>
            </a:r>
            <a:r>
              <a:rPr sz="1000" spc="500" dirty="0">
                <a:latin typeface="Arial MT"/>
                <a:cs typeface="Arial MT"/>
              </a:rPr>
              <a:t> 	</a:t>
            </a:r>
            <a:r>
              <a:rPr sz="1000" dirty="0">
                <a:latin typeface="Arial MT"/>
                <a:cs typeface="Arial MT"/>
              </a:rPr>
              <a:t>sleep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apnea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raw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ECG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signals.</a:t>
            </a:r>
            <a:endParaRPr sz="1000">
              <a:latin typeface="Arial MT"/>
              <a:cs typeface="Arial MT"/>
            </a:endParaRPr>
          </a:p>
          <a:p>
            <a:pPr marL="167640" marR="72390" indent="-155575">
              <a:lnSpc>
                <a:spcPct val="100000"/>
              </a:lnSpc>
              <a:spcBef>
                <a:spcPts val="30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Feature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Extraction: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Efficiently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extract 	</a:t>
            </a:r>
            <a:r>
              <a:rPr sz="1000" dirty="0">
                <a:latin typeface="Arial MT"/>
                <a:cs typeface="Arial MT"/>
              </a:rPr>
              <a:t>spatial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(using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CNN)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temporal 	</a:t>
            </a:r>
            <a:r>
              <a:rPr sz="1000" dirty="0">
                <a:latin typeface="Arial MT"/>
                <a:cs typeface="Arial MT"/>
              </a:rPr>
              <a:t>(using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BILSTM)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features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capture 	</a:t>
            </a:r>
            <a:r>
              <a:rPr sz="1000" dirty="0">
                <a:latin typeface="Arial MT"/>
                <a:cs typeface="Arial MT"/>
              </a:rPr>
              <a:t>subtle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changes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related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to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apnea.</a:t>
            </a:r>
            <a:endParaRPr sz="1000">
              <a:latin typeface="Arial MT"/>
              <a:cs typeface="Arial MT"/>
            </a:endParaRPr>
          </a:p>
          <a:p>
            <a:pPr marL="167640" marR="40005" indent="-155575">
              <a:lnSpc>
                <a:spcPct val="100800"/>
              </a:lnSpc>
              <a:spcBef>
                <a:spcPts val="25"/>
              </a:spcBef>
              <a:buChar char="•"/>
              <a:tabLst>
                <a:tab pos="170180" algn="l"/>
              </a:tabLst>
            </a:pPr>
            <a:r>
              <a:rPr sz="1000" dirty="0">
                <a:latin typeface="Arial MT"/>
                <a:cs typeface="Arial MT"/>
              </a:rPr>
              <a:t>Model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Generalization: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Show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high 	</a:t>
            </a:r>
            <a:r>
              <a:rPr sz="1000" dirty="0">
                <a:latin typeface="Arial MT"/>
                <a:cs typeface="Arial MT"/>
              </a:rPr>
              <a:t>accuracy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and reliability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unseen 	</a:t>
            </a:r>
            <a:r>
              <a:rPr sz="1000" dirty="0">
                <a:latin typeface="Arial MT"/>
                <a:cs typeface="Arial MT"/>
              </a:rPr>
              <a:t>data using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dropout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regularization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and 	</a:t>
            </a:r>
            <a:r>
              <a:rPr sz="1000" spc="-10" dirty="0">
                <a:latin typeface="Arial MT"/>
                <a:cs typeface="Arial MT"/>
              </a:rPr>
              <a:t>attention</a:t>
            </a:r>
            <a:endParaRPr sz="1000">
              <a:latin typeface="Arial MT"/>
              <a:cs typeface="Arial MT"/>
            </a:endParaRPr>
          </a:p>
          <a:p>
            <a:pPr marL="167640" marR="20955" indent="-155575">
              <a:lnSpc>
                <a:spcPct val="100000"/>
              </a:lnSpc>
              <a:spcBef>
                <a:spcPts val="10"/>
              </a:spcBef>
              <a:buChar char="•"/>
              <a:tabLst>
                <a:tab pos="170180" algn="l"/>
              </a:tabLst>
            </a:pPr>
            <a:r>
              <a:rPr sz="1000" spc="-10" dirty="0">
                <a:latin typeface="Arial MT"/>
                <a:cs typeface="Arial MT"/>
              </a:rPr>
              <a:t>Real-Time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Application: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Begin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the 	</a:t>
            </a:r>
            <a:r>
              <a:rPr sz="1000" dirty="0">
                <a:latin typeface="Arial MT"/>
                <a:cs typeface="Arial MT"/>
              </a:rPr>
              <a:t>integration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Into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portable,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non-</a:t>
            </a:r>
            <a:r>
              <a:rPr sz="1000" spc="-10" dirty="0">
                <a:latin typeface="Arial MT"/>
                <a:cs typeface="Arial MT"/>
              </a:rPr>
              <a:t>invasive 	</a:t>
            </a:r>
            <a:r>
              <a:rPr sz="1000" dirty="0">
                <a:latin typeface="Arial MT"/>
                <a:cs typeface="Arial MT"/>
              </a:rPr>
              <a:t>devices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use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continuous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sleep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945674" y="8842760"/>
            <a:ext cx="66167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0" dirty="0">
                <a:latin typeface="Arial MT"/>
                <a:cs typeface="Arial MT"/>
              </a:rPr>
              <a:t>monitoring.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56" name="object 5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76" y="88689"/>
            <a:ext cx="1518976" cy="1041504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47657" y="144184"/>
            <a:ext cx="1591574" cy="975886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-5584" y="9411231"/>
            <a:ext cx="20115530" cy="308610"/>
            <a:chOff x="-5584" y="9411231"/>
            <a:chExt cx="20115530" cy="308610"/>
          </a:xfrm>
        </p:grpSpPr>
        <p:sp>
          <p:nvSpPr>
            <p:cNvPr id="59" name="object 59"/>
            <p:cNvSpPr/>
            <p:nvPr/>
          </p:nvSpPr>
          <p:spPr>
            <a:xfrm>
              <a:off x="0" y="9416816"/>
              <a:ext cx="20104100" cy="297815"/>
            </a:xfrm>
            <a:custGeom>
              <a:avLst/>
              <a:gdLst/>
              <a:ahLst/>
              <a:cxnLst/>
              <a:rect l="l" t="t" r="r" b="b"/>
              <a:pathLst>
                <a:path w="20104100" h="297815">
                  <a:moveTo>
                    <a:pt x="20104100" y="0"/>
                  </a:moveTo>
                  <a:lnTo>
                    <a:pt x="0" y="0"/>
                  </a:lnTo>
                  <a:lnTo>
                    <a:pt x="0" y="297373"/>
                  </a:lnTo>
                  <a:lnTo>
                    <a:pt x="20104100" y="297373"/>
                  </a:lnTo>
                  <a:lnTo>
                    <a:pt x="201041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0" y="9416816"/>
              <a:ext cx="20104100" cy="297815"/>
            </a:xfrm>
            <a:custGeom>
              <a:avLst/>
              <a:gdLst/>
              <a:ahLst/>
              <a:cxnLst/>
              <a:rect l="l" t="t" r="r" b="b"/>
              <a:pathLst>
                <a:path w="20104100" h="297815">
                  <a:moveTo>
                    <a:pt x="0" y="297373"/>
                  </a:moveTo>
                  <a:lnTo>
                    <a:pt x="20104100" y="297373"/>
                  </a:lnTo>
                  <a:lnTo>
                    <a:pt x="20104100" y="0"/>
                  </a:lnTo>
                  <a:lnTo>
                    <a:pt x="0" y="0"/>
                  </a:lnTo>
                  <a:lnTo>
                    <a:pt x="0" y="297373"/>
                  </a:lnTo>
                  <a:close/>
                </a:path>
              </a:pathLst>
            </a:custGeom>
            <a:ln w="11168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216568" y="3910698"/>
            <a:ext cx="14413311" cy="5328810"/>
            <a:chOff x="216568" y="3910698"/>
            <a:chExt cx="14413311" cy="5328810"/>
          </a:xfrm>
        </p:grpSpPr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568" y="3910698"/>
              <a:ext cx="2576078" cy="2306624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963" y="3923091"/>
              <a:ext cx="2528369" cy="225891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26869" y="3920997"/>
              <a:ext cx="2533015" cy="2263140"/>
            </a:xfrm>
            <a:custGeom>
              <a:avLst/>
              <a:gdLst/>
              <a:ahLst/>
              <a:cxnLst/>
              <a:rect l="l" t="t" r="r" b="b"/>
              <a:pathLst>
                <a:path w="2533015" h="2263140">
                  <a:moveTo>
                    <a:pt x="0" y="2263107"/>
                  </a:moveTo>
                  <a:lnTo>
                    <a:pt x="2532558" y="2263107"/>
                  </a:lnTo>
                  <a:lnTo>
                    <a:pt x="2532558" y="0"/>
                  </a:lnTo>
                  <a:lnTo>
                    <a:pt x="0" y="0"/>
                  </a:lnTo>
                  <a:lnTo>
                    <a:pt x="0" y="2263107"/>
                  </a:lnTo>
                  <a:close/>
                </a:path>
              </a:pathLst>
            </a:custGeom>
            <a:ln w="4188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1173" y="3911634"/>
              <a:ext cx="2060774" cy="2211694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17293" y="5873468"/>
              <a:ext cx="4725859" cy="336604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60595" y="4187434"/>
              <a:ext cx="2136243" cy="15088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22303" y="4048742"/>
              <a:ext cx="1872194" cy="165719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92082" y="5757856"/>
              <a:ext cx="2379724" cy="1891242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63452" y="5756722"/>
              <a:ext cx="2066427" cy="1827750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13291723" y="8107239"/>
            <a:ext cx="122555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95"/>
              </a:spcBef>
            </a:pPr>
            <a:r>
              <a:rPr sz="1650" spc="-35" dirty="0">
                <a:latin typeface="Calibri"/>
                <a:cs typeface="Calibri"/>
              </a:rPr>
              <a:t>Test</a:t>
            </a:r>
            <a:r>
              <a:rPr sz="1650" spc="-55" dirty="0">
                <a:latin typeface="Calibri"/>
                <a:cs typeface="Calibri"/>
              </a:rPr>
              <a:t> </a:t>
            </a:r>
            <a:r>
              <a:rPr sz="1650" spc="-10" dirty="0">
                <a:latin typeface="Calibri"/>
                <a:cs typeface="Calibri"/>
              </a:rPr>
              <a:t>Accuracy: 97.18%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285D3EF-14CF-0204-3B09-2794EFE0333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567" y="94810"/>
            <a:ext cx="1056107" cy="1074635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7DC3735C-0E3F-2136-0AE1-A8CB56F8B939}"/>
              </a:ext>
            </a:extLst>
          </p:cNvPr>
          <p:cNvSpPr/>
          <p:nvPr/>
        </p:nvSpPr>
        <p:spPr>
          <a:xfrm>
            <a:off x="3079328" y="713010"/>
            <a:ext cx="331693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Name: </a:t>
            </a:r>
            <a:r>
              <a:rPr lang="en-US" sz="24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CodeTrio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E3B3ADFE-4A89-2E84-A30A-0E41ED45719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6431" y="7701472"/>
            <a:ext cx="2853496" cy="1598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1383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Cambria Math</vt:lpstr>
      <vt:lpstr>Office Theme</vt:lpstr>
      <vt:lpstr>Detection of Sleep Apnea using 1D CNN-BiLSTM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Sujit barick</cp:lastModifiedBy>
  <cp:revision>1</cp:revision>
  <dcterms:created xsi:type="dcterms:W3CDTF">2025-08-01T19:03:14Z</dcterms:created>
  <dcterms:modified xsi:type="dcterms:W3CDTF">2025-08-01T19:10:26Z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2025-08-01T00:00:00Z</vt:filetime>
  </property>
  <property fmtid="{D5CDD505-2E9C-101B-9397-08002B2CF9AE}" pid="5" name="Producer">
    <vt:lpwstr>www.ilovepdf.com</vt:lpwstr>
  </property>
</Properties>
</file>