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5"/>
  </p:notesMasterIdLst>
  <p:sldIdLst>
    <p:sldId id="256" r:id="rId2"/>
    <p:sldId id="271" r:id="rId3"/>
    <p:sldId id="266" r:id="rId4"/>
    <p:sldId id="260" r:id="rId5"/>
    <p:sldId id="261" r:id="rId6"/>
    <p:sldId id="268" r:id="rId7"/>
    <p:sldId id="263" r:id="rId8"/>
    <p:sldId id="262" r:id="rId9"/>
    <p:sldId id="264" r:id="rId10"/>
    <p:sldId id="265" r:id="rId11"/>
    <p:sldId id="269" r:id="rId12"/>
    <p:sldId id="27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7"/>
    <p:restoredTop sz="77831"/>
  </p:normalViewPr>
  <p:slideViewPr>
    <p:cSldViewPr snapToGrid="0" snapToObjects="1">
      <p:cViewPr>
        <p:scale>
          <a:sx n="83" d="100"/>
          <a:sy n="83" d="100"/>
        </p:scale>
        <p:origin x="1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FFEE9-3AE9-4FCB-8851-7C93947F114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EB88988-4019-4B8A-8F26-9FD6D710E454}">
      <dgm:prSet/>
      <dgm:spPr/>
      <dgm:t>
        <a:bodyPr/>
        <a:lstStyle/>
        <a:p>
          <a:pPr>
            <a:lnSpc>
              <a:spcPct val="100000"/>
            </a:lnSpc>
          </a:pPr>
          <a:r>
            <a:rPr lang="en-US"/>
            <a:t>As investors, we wanted to do a look back at this time period and create a portfolio mix consisting of four market sectors with an allocation of $2500 each.</a:t>
          </a:r>
        </a:p>
      </dgm:t>
    </dgm:pt>
    <dgm:pt modelId="{1BD21EB3-40B7-493E-B87F-38F44FF06042}" type="parTrans" cxnId="{4E39C04C-93F2-47CD-861B-5C02EE6AB6F2}">
      <dgm:prSet/>
      <dgm:spPr/>
      <dgm:t>
        <a:bodyPr/>
        <a:lstStyle/>
        <a:p>
          <a:endParaRPr lang="en-US"/>
        </a:p>
      </dgm:t>
    </dgm:pt>
    <dgm:pt modelId="{1B07A79E-1DA1-4466-965B-AAB85697F2B2}" type="sibTrans" cxnId="{4E39C04C-93F2-47CD-861B-5C02EE6AB6F2}">
      <dgm:prSet/>
      <dgm:spPr/>
      <dgm:t>
        <a:bodyPr/>
        <a:lstStyle/>
        <a:p>
          <a:pPr>
            <a:lnSpc>
              <a:spcPct val="100000"/>
            </a:lnSpc>
          </a:pPr>
          <a:endParaRPr lang="en-US"/>
        </a:p>
      </dgm:t>
    </dgm:pt>
    <dgm:pt modelId="{91757E67-134C-4D99-891F-4C6022354AA1}">
      <dgm:prSet/>
      <dgm:spPr/>
      <dgm:t>
        <a:bodyPr/>
        <a:lstStyle/>
        <a:p>
          <a:pPr>
            <a:lnSpc>
              <a:spcPct val="100000"/>
            </a:lnSpc>
          </a:pPr>
          <a:r>
            <a:rPr lang="en-US" dirty="0"/>
            <a:t>We chose to focus on Pharmaceuticals, Consumer Goods, Automobiles, and Technology. </a:t>
          </a:r>
        </a:p>
      </dgm:t>
    </dgm:pt>
    <dgm:pt modelId="{2357B13F-0131-410E-BF9C-F66127C97918}" type="parTrans" cxnId="{94C3C8D3-D09E-4A06-BBA3-506CD20E51DD}">
      <dgm:prSet/>
      <dgm:spPr/>
      <dgm:t>
        <a:bodyPr/>
        <a:lstStyle/>
        <a:p>
          <a:endParaRPr lang="en-US"/>
        </a:p>
      </dgm:t>
    </dgm:pt>
    <dgm:pt modelId="{DD2E68EB-389C-4175-951D-98547F6EC6B1}" type="sibTrans" cxnId="{94C3C8D3-D09E-4A06-BBA3-506CD20E51DD}">
      <dgm:prSet/>
      <dgm:spPr/>
      <dgm:t>
        <a:bodyPr/>
        <a:lstStyle/>
        <a:p>
          <a:pPr>
            <a:lnSpc>
              <a:spcPct val="100000"/>
            </a:lnSpc>
          </a:pPr>
          <a:endParaRPr lang="en-US"/>
        </a:p>
      </dgm:t>
    </dgm:pt>
    <dgm:pt modelId="{5E399ADF-6D98-43DA-ADC9-5DE22B34EA1D}">
      <dgm:prSet/>
      <dgm:spPr/>
      <dgm:t>
        <a:bodyPr/>
        <a:lstStyle/>
        <a:p>
          <a:pPr>
            <a:lnSpc>
              <a:spcPct val="100000"/>
            </a:lnSpc>
          </a:pPr>
          <a:r>
            <a:rPr lang="en-US"/>
            <a:t>Within the sectors we analyzed three well-known companies in order to gather snapshot data on each sector’s performance. </a:t>
          </a:r>
        </a:p>
      </dgm:t>
    </dgm:pt>
    <dgm:pt modelId="{29B548ED-2194-4BF1-A59D-F9398E21CDCB}" type="parTrans" cxnId="{69B388B0-AD05-4153-B2EA-3DEC3B06EE69}">
      <dgm:prSet/>
      <dgm:spPr/>
      <dgm:t>
        <a:bodyPr/>
        <a:lstStyle/>
        <a:p>
          <a:endParaRPr lang="en-US"/>
        </a:p>
      </dgm:t>
    </dgm:pt>
    <dgm:pt modelId="{A04C134A-BCF3-491C-883E-57BE0C0093B1}" type="sibTrans" cxnId="{69B388B0-AD05-4153-B2EA-3DEC3B06EE69}">
      <dgm:prSet/>
      <dgm:spPr/>
      <dgm:t>
        <a:bodyPr/>
        <a:lstStyle/>
        <a:p>
          <a:pPr>
            <a:lnSpc>
              <a:spcPct val="100000"/>
            </a:lnSpc>
          </a:pPr>
          <a:endParaRPr lang="en-US"/>
        </a:p>
      </dgm:t>
    </dgm:pt>
    <dgm:pt modelId="{331913D5-487D-4F3B-9EC5-AA21DF419187}">
      <dgm:prSet/>
      <dgm:spPr/>
      <dgm:t>
        <a:bodyPr/>
        <a:lstStyle/>
        <a:p>
          <a:pPr>
            <a:lnSpc>
              <a:spcPct val="100000"/>
            </a:lnSpc>
          </a:pPr>
          <a:r>
            <a:rPr lang="en-US" dirty="0"/>
            <a:t>Overall, through visual data analysis we were able to find a result that satisfied our initial question.</a:t>
          </a:r>
        </a:p>
      </dgm:t>
    </dgm:pt>
    <dgm:pt modelId="{E29DCDA6-88D7-468A-BBB4-C16E347D3C8E}" type="parTrans" cxnId="{95BE1334-92AC-40DF-A814-22A5C3A3A82F}">
      <dgm:prSet/>
      <dgm:spPr/>
      <dgm:t>
        <a:bodyPr/>
        <a:lstStyle/>
        <a:p>
          <a:endParaRPr lang="en-US"/>
        </a:p>
      </dgm:t>
    </dgm:pt>
    <dgm:pt modelId="{8E2E7B62-CC87-4931-A523-B98E2DD4AFDB}" type="sibTrans" cxnId="{95BE1334-92AC-40DF-A814-22A5C3A3A82F}">
      <dgm:prSet/>
      <dgm:spPr/>
      <dgm:t>
        <a:bodyPr/>
        <a:lstStyle/>
        <a:p>
          <a:endParaRPr lang="en-US"/>
        </a:p>
      </dgm:t>
    </dgm:pt>
    <dgm:pt modelId="{16B1EB87-17FA-45A8-A9FC-A3AC6400951C}" type="pres">
      <dgm:prSet presAssocID="{597FFEE9-3AE9-4FCB-8851-7C93947F1146}" presName="root" presStyleCnt="0">
        <dgm:presLayoutVars>
          <dgm:dir/>
          <dgm:resizeHandles val="exact"/>
        </dgm:presLayoutVars>
      </dgm:prSet>
      <dgm:spPr/>
    </dgm:pt>
    <dgm:pt modelId="{A5D61F71-DF42-464C-8FCA-1867231F34D2}" type="pres">
      <dgm:prSet presAssocID="{597FFEE9-3AE9-4FCB-8851-7C93947F1146}" presName="container" presStyleCnt="0">
        <dgm:presLayoutVars>
          <dgm:dir/>
          <dgm:resizeHandles val="exact"/>
        </dgm:presLayoutVars>
      </dgm:prSet>
      <dgm:spPr/>
    </dgm:pt>
    <dgm:pt modelId="{E73EC580-026E-4199-987A-9A3539BFEEB0}" type="pres">
      <dgm:prSet presAssocID="{3EB88988-4019-4B8A-8F26-9FD6D710E454}" presName="compNode" presStyleCnt="0"/>
      <dgm:spPr/>
    </dgm:pt>
    <dgm:pt modelId="{9041A093-4CE4-4539-9C95-C0E29C34010D}" type="pres">
      <dgm:prSet presAssocID="{3EB88988-4019-4B8A-8F26-9FD6D710E454}" presName="iconBgRect" presStyleLbl="bgShp" presStyleIdx="0" presStyleCnt="4"/>
      <dgm:spPr/>
    </dgm:pt>
    <dgm:pt modelId="{AD0E13D3-29F5-4767-BA3C-4D4389862517}" type="pres">
      <dgm:prSet presAssocID="{3EB88988-4019-4B8A-8F26-9FD6D710E4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62E42D59-CFA1-4A9C-95ED-65162A8D1394}" type="pres">
      <dgm:prSet presAssocID="{3EB88988-4019-4B8A-8F26-9FD6D710E454}" presName="spaceRect" presStyleCnt="0"/>
      <dgm:spPr/>
    </dgm:pt>
    <dgm:pt modelId="{A5D65BD4-1899-4BCE-96E0-08CB67AACDF1}" type="pres">
      <dgm:prSet presAssocID="{3EB88988-4019-4B8A-8F26-9FD6D710E454}" presName="textRect" presStyleLbl="revTx" presStyleIdx="0" presStyleCnt="4">
        <dgm:presLayoutVars>
          <dgm:chMax val="1"/>
          <dgm:chPref val="1"/>
        </dgm:presLayoutVars>
      </dgm:prSet>
      <dgm:spPr/>
    </dgm:pt>
    <dgm:pt modelId="{5E4D8F17-5B38-4284-9393-3D896EA034B2}" type="pres">
      <dgm:prSet presAssocID="{1B07A79E-1DA1-4466-965B-AAB85697F2B2}" presName="sibTrans" presStyleLbl="sibTrans2D1" presStyleIdx="0" presStyleCnt="0"/>
      <dgm:spPr/>
    </dgm:pt>
    <dgm:pt modelId="{CF0E518A-6B56-4428-B7DD-47EB305F9194}" type="pres">
      <dgm:prSet presAssocID="{91757E67-134C-4D99-891F-4C6022354AA1}" presName="compNode" presStyleCnt="0"/>
      <dgm:spPr/>
    </dgm:pt>
    <dgm:pt modelId="{CA05B431-6F89-4006-9276-35B53B7F095D}" type="pres">
      <dgm:prSet presAssocID="{91757E67-134C-4D99-891F-4C6022354AA1}" presName="iconBgRect" presStyleLbl="bgShp" presStyleIdx="1" presStyleCnt="4"/>
      <dgm:spPr/>
    </dgm:pt>
    <dgm:pt modelId="{BC0094AD-FDD4-4376-B9CC-D7DB33E8BBC2}" type="pres">
      <dgm:prSet presAssocID="{91757E67-134C-4D99-891F-4C6022354A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0D372CE0-8622-4068-A536-6793E33064CE}" type="pres">
      <dgm:prSet presAssocID="{91757E67-134C-4D99-891F-4C6022354AA1}" presName="spaceRect" presStyleCnt="0"/>
      <dgm:spPr/>
    </dgm:pt>
    <dgm:pt modelId="{E0BBD144-3F4F-4EA2-A824-153F0AD1915B}" type="pres">
      <dgm:prSet presAssocID="{91757E67-134C-4D99-891F-4C6022354AA1}" presName="textRect" presStyleLbl="revTx" presStyleIdx="1" presStyleCnt="4">
        <dgm:presLayoutVars>
          <dgm:chMax val="1"/>
          <dgm:chPref val="1"/>
        </dgm:presLayoutVars>
      </dgm:prSet>
      <dgm:spPr/>
    </dgm:pt>
    <dgm:pt modelId="{C5335967-196B-410A-8323-5D87868A7D6F}" type="pres">
      <dgm:prSet presAssocID="{DD2E68EB-389C-4175-951D-98547F6EC6B1}" presName="sibTrans" presStyleLbl="sibTrans2D1" presStyleIdx="0" presStyleCnt="0"/>
      <dgm:spPr/>
    </dgm:pt>
    <dgm:pt modelId="{7F8D2301-355F-4D75-8F00-028595D445B7}" type="pres">
      <dgm:prSet presAssocID="{5E399ADF-6D98-43DA-ADC9-5DE22B34EA1D}" presName="compNode" presStyleCnt="0"/>
      <dgm:spPr/>
    </dgm:pt>
    <dgm:pt modelId="{6EF5277B-28D9-4E81-BB83-46A928DEF6CF}" type="pres">
      <dgm:prSet presAssocID="{5E399ADF-6D98-43DA-ADC9-5DE22B34EA1D}" presName="iconBgRect" presStyleLbl="bgShp" presStyleIdx="2" presStyleCnt="4"/>
      <dgm:spPr/>
    </dgm:pt>
    <dgm:pt modelId="{02D82855-6DF7-47D0-9F93-422076F4F228}" type="pres">
      <dgm:prSet presAssocID="{5E399ADF-6D98-43DA-ADC9-5DE22B34EA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328D0F9-F71C-4A7E-A406-4365EE1C93A9}" type="pres">
      <dgm:prSet presAssocID="{5E399ADF-6D98-43DA-ADC9-5DE22B34EA1D}" presName="spaceRect" presStyleCnt="0"/>
      <dgm:spPr/>
    </dgm:pt>
    <dgm:pt modelId="{3C5E3382-C34F-4FE5-9107-945F3B19A298}" type="pres">
      <dgm:prSet presAssocID="{5E399ADF-6D98-43DA-ADC9-5DE22B34EA1D}" presName="textRect" presStyleLbl="revTx" presStyleIdx="2" presStyleCnt="4">
        <dgm:presLayoutVars>
          <dgm:chMax val="1"/>
          <dgm:chPref val="1"/>
        </dgm:presLayoutVars>
      </dgm:prSet>
      <dgm:spPr/>
    </dgm:pt>
    <dgm:pt modelId="{22FAFDF6-B406-4CCF-B407-2B5FC1F482E3}" type="pres">
      <dgm:prSet presAssocID="{A04C134A-BCF3-491C-883E-57BE0C0093B1}" presName="sibTrans" presStyleLbl="sibTrans2D1" presStyleIdx="0" presStyleCnt="0"/>
      <dgm:spPr/>
    </dgm:pt>
    <dgm:pt modelId="{9830E411-0FE0-418A-B989-C08AC445F4C2}" type="pres">
      <dgm:prSet presAssocID="{331913D5-487D-4F3B-9EC5-AA21DF419187}" presName="compNode" presStyleCnt="0"/>
      <dgm:spPr/>
    </dgm:pt>
    <dgm:pt modelId="{403E700B-AFA0-45F4-B124-9019F55B617F}" type="pres">
      <dgm:prSet presAssocID="{331913D5-487D-4F3B-9EC5-AA21DF419187}" presName="iconBgRect" presStyleLbl="bgShp" presStyleIdx="3" presStyleCnt="4"/>
      <dgm:spPr/>
    </dgm:pt>
    <dgm:pt modelId="{E8A6AD5D-29B7-4E46-AFDC-C579A9A86468}" type="pres">
      <dgm:prSet presAssocID="{331913D5-487D-4F3B-9EC5-AA21DF419187}"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miling face with solid fill with solid fill"/>
        </a:ext>
      </dgm:extLst>
    </dgm:pt>
    <dgm:pt modelId="{E95F4C3D-1EDA-435D-B42C-1FD0DB85D110}" type="pres">
      <dgm:prSet presAssocID="{331913D5-487D-4F3B-9EC5-AA21DF419187}" presName="spaceRect" presStyleCnt="0"/>
      <dgm:spPr/>
    </dgm:pt>
    <dgm:pt modelId="{9283D27B-2689-45BC-895E-45558F616AAD}" type="pres">
      <dgm:prSet presAssocID="{331913D5-487D-4F3B-9EC5-AA21DF419187}" presName="textRect" presStyleLbl="revTx" presStyleIdx="3" presStyleCnt="4">
        <dgm:presLayoutVars>
          <dgm:chMax val="1"/>
          <dgm:chPref val="1"/>
        </dgm:presLayoutVars>
      </dgm:prSet>
      <dgm:spPr/>
    </dgm:pt>
  </dgm:ptLst>
  <dgm:cxnLst>
    <dgm:cxn modelId="{1EA1C105-6913-4499-B233-00A404D56DAB}" type="presOf" srcId="{91757E67-134C-4D99-891F-4C6022354AA1}" destId="{E0BBD144-3F4F-4EA2-A824-153F0AD1915B}" srcOrd="0" destOrd="0" presId="urn:microsoft.com/office/officeart/2018/2/layout/IconCircleList"/>
    <dgm:cxn modelId="{FAD2B70A-801B-40AA-B578-DA98782ECDA5}" type="presOf" srcId="{5E399ADF-6D98-43DA-ADC9-5DE22B34EA1D}" destId="{3C5E3382-C34F-4FE5-9107-945F3B19A298}" srcOrd="0" destOrd="0" presId="urn:microsoft.com/office/officeart/2018/2/layout/IconCircleList"/>
    <dgm:cxn modelId="{478E0316-856C-4091-A73D-536A1DBB8ABB}" type="presOf" srcId="{1B07A79E-1DA1-4466-965B-AAB85697F2B2}" destId="{5E4D8F17-5B38-4284-9393-3D896EA034B2}" srcOrd="0" destOrd="0" presId="urn:microsoft.com/office/officeart/2018/2/layout/IconCircleList"/>
    <dgm:cxn modelId="{71F5AC18-310B-4895-9413-9CD981CA5511}" type="presOf" srcId="{DD2E68EB-389C-4175-951D-98547F6EC6B1}" destId="{C5335967-196B-410A-8323-5D87868A7D6F}" srcOrd="0" destOrd="0" presId="urn:microsoft.com/office/officeart/2018/2/layout/IconCircleList"/>
    <dgm:cxn modelId="{95BE1334-92AC-40DF-A814-22A5C3A3A82F}" srcId="{597FFEE9-3AE9-4FCB-8851-7C93947F1146}" destId="{331913D5-487D-4F3B-9EC5-AA21DF419187}" srcOrd="3" destOrd="0" parTransId="{E29DCDA6-88D7-468A-BBB4-C16E347D3C8E}" sibTransId="{8E2E7B62-CC87-4931-A523-B98E2DD4AFDB}"/>
    <dgm:cxn modelId="{68A4D43A-29E0-4590-8659-B13299C841C9}" type="presOf" srcId="{A04C134A-BCF3-491C-883E-57BE0C0093B1}" destId="{22FAFDF6-B406-4CCF-B407-2B5FC1F482E3}" srcOrd="0" destOrd="0" presId="urn:microsoft.com/office/officeart/2018/2/layout/IconCircleList"/>
    <dgm:cxn modelId="{4E39C04C-93F2-47CD-861B-5C02EE6AB6F2}" srcId="{597FFEE9-3AE9-4FCB-8851-7C93947F1146}" destId="{3EB88988-4019-4B8A-8F26-9FD6D710E454}" srcOrd="0" destOrd="0" parTransId="{1BD21EB3-40B7-493E-B87F-38F44FF06042}" sibTransId="{1B07A79E-1DA1-4466-965B-AAB85697F2B2}"/>
    <dgm:cxn modelId="{69B388B0-AD05-4153-B2EA-3DEC3B06EE69}" srcId="{597FFEE9-3AE9-4FCB-8851-7C93947F1146}" destId="{5E399ADF-6D98-43DA-ADC9-5DE22B34EA1D}" srcOrd="2" destOrd="0" parTransId="{29B548ED-2194-4BF1-A59D-F9398E21CDCB}" sibTransId="{A04C134A-BCF3-491C-883E-57BE0C0093B1}"/>
    <dgm:cxn modelId="{DB2581C4-5D99-4E63-A210-5FBE080CC2B9}" type="presOf" srcId="{3EB88988-4019-4B8A-8F26-9FD6D710E454}" destId="{A5D65BD4-1899-4BCE-96E0-08CB67AACDF1}" srcOrd="0" destOrd="0" presId="urn:microsoft.com/office/officeart/2018/2/layout/IconCircleList"/>
    <dgm:cxn modelId="{94C3C8D3-D09E-4A06-BBA3-506CD20E51DD}" srcId="{597FFEE9-3AE9-4FCB-8851-7C93947F1146}" destId="{91757E67-134C-4D99-891F-4C6022354AA1}" srcOrd="1" destOrd="0" parTransId="{2357B13F-0131-410E-BF9C-F66127C97918}" sibTransId="{DD2E68EB-389C-4175-951D-98547F6EC6B1}"/>
    <dgm:cxn modelId="{D7C87FE0-262C-4033-A8E9-007CDC197318}" type="presOf" srcId="{597FFEE9-3AE9-4FCB-8851-7C93947F1146}" destId="{16B1EB87-17FA-45A8-A9FC-A3AC6400951C}" srcOrd="0" destOrd="0" presId="urn:microsoft.com/office/officeart/2018/2/layout/IconCircleList"/>
    <dgm:cxn modelId="{C168B6EA-E376-42D5-B4F6-D4738925BE13}" type="presOf" srcId="{331913D5-487D-4F3B-9EC5-AA21DF419187}" destId="{9283D27B-2689-45BC-895E-45558F616AAD}" srcOrd="0" destOrd="0" presId="urn:microsoft.com/office/officeart/2018/2/layout/IconCircleList"/>
    <dgm:cxn modelId="{A8363B3F-F90A-41DB-A62A-D3E3B7E58825}" type="presParOf" srcId="{16B1EB87-17FA-45A8-A9FC-A3AC6400951C}" destId="{A5D61F71-DF42-464C-8FCA-1867231F34D2}" srcOrd="0" destOrd="0" presId="urn:microsoft.com/office/officeart/2018/2/layout/IconCircleList"/>
    <dgm:cxn modelId="{853BB881-A306-47EA-B109-DF99156F7D00}" type="presParOf" srcId="{A5D61F71-DF42-464C-8FCA-1867231F34D2}" destId="{E73EC580-026E-4199-987A-9A3539BFEEB0}" srcOrd="0" destOrd="0" presId="urn:microsoft.com/office/officeart/2018/2/layout/IconCircleList"/>
    <dgm:cxn modelId="{002B3389-BA3E-4F0A-A789-30BA7B62CF01}" type="presParOf" srcId="{E73EC580-026E-4199-987A-9A3539BFEEB0}" destId="{9041A093-4CE4-4539-9C95-C0E29C34010D}" srcOrd="0" destOrd="0" presId="urn:microsoft.com/office/officeart/2018/2/layout/IconCircleList"/>
    <dgm:cxn modelId="{20B01CD1-E57A-4696-BA78-AF028906A133}" type="presParOf" srcId="{E73EC580-026E-4199-987A-9A3539BFEEB0}" destId="{AD0E13D3-29F5-4767-BA3C-4D4389862517}" srcOrd="1" destOrd="0" presId="urn:microsoft.com/office/officeart/2018/2/layout/IconCircleList"/>
    <dgm:cxn modelId="{84C451B3-9B04-4B7D-B69C-44B2F36B2289}" type="presParOf" srcId="{E73EC580-026E-4199-987A-9A3539BFEEB0}" destId="{62E42D59-CFA1-4A9C-95ED-65162A8D1394}" srcOrd="2" destOrd="0" presId="urn:microsoft.com/office/officeart/2018/2/layout/IconCircleList"/>
    <dgm:cxn modelId="{BEF19669-CED7-409E-9786-1D12165BDD97}" type="presParOf" srcId="{E73EC580-026E-4199-987A-9A3539BFEEB0}" destId="{A5D65BD4-1899-4BCE-96E0-08CB67AACDF1}" srcOrd="3" destOrd="0" presId="urn:microsoft.com/office/officeart/2018/2/layout/IconCircleList"/>
    <dgm:cxn modelId="{EF7C70CC-C1E4-4F53-8E52-900BF5AFF131}" type="presParOf" srcId="{A5D61F71-DF42-464C-8FCA-1867231F34D2}" destId="{5E4D8F17-5B38-4284-9393-3D896EA034B2}" srcOrd="1" destOrd="0" presId="urn:microsoft.com/office/officeart/2018/2/layout/IconCircleList"/>
    <dgm:cxn modelId="{73D14330-C850-43F2-BE9B-8B1E2E298662}" type="presParOf" srcId="{A5D61F71-DF42-464C-8FCA-1867231F34D2}" destId="{CF0E518A-6B56-4428-B7DD-47EB305F9194}" srcOrd="2" destOrd="0" presId="urn:microsoft.com/office/officeart/2018/2/layout/IconCircleList"/>
    <dgm:cxn modelId="{DAC21EEF-896A-4358-8861-83F8F020A829}" type="presParOf" srcId="{CF0E518A-6B56-4428-B7DD-47EB305F9194}" destId="{CA05B431-6F89-4006-9276-35B53B7F095D}" srcOrd="0" destOrd="0" presId="urn:microsoft.com/office/officeart/2018/2/layout/IconCircleList"/>
    <dgm:cxn modelId="{E80A434B-F8A7-4151-92A4-DE4A004F7996}" type="presParOf" srcId="{CF0E518A-6B56-4428-B7DD-47EB305F9194}" destId="{BC0094AD-FDD4-4376-B9CC-D7DB33E8BBC2}" srcOrd="1" destOrd="0" presId="urn:microsoft.com/office/officeart/2018/2/layout/IconCircleList"/>
    <dgm:cxn modelId="{AD3AA6C9-50C3-44D7-BD39-65D8B5F51751}" type="presParOf" srcId="{CF0E518A-6B56-4428-B7DD-47EB305F9194}" destId="{0D372CE0-8622-4068-A536-6793E33064CE}" srcOrd="2" destOrd="0" presId="urn:microsoft.com/office/officeart/2018/2/layout/IconCircleList"/>
    <dgm:cxn modelId="{24D67591-C6C4-407A-A88C-AB00941A608B}" type="presParOf" srcId="{CF0E518A-6B56-4428-B7DD-47EB305F9194}" destId="{E0BBD144-3F4F-4EA2-A824-153F0AD1915B}" srcOrd="3" destOrd="0" presId="urn:microsoft.com/office/officeart/2018/2/layout/IconCircleList"/>
    <dgm:cxn modelId="{62BB3880-FAD9-4252-9437-331B81D2E62A}" type="presParOf" srcId="{A5D61F71-DF42-464C-8FCA-1867231F34D2}" destId="{C5335967-196B-410A-8323-5D87868A7D6F}" srcOrd="3" destOrd="0" presId="urn:microsoft.com/office/officeart/2018/2/layout/IconCircleList"/>
    <dgm:cxn modelId="{4E300578-BA27-4DB6-BBD4-7B228FC1B567}" type="presParOf" srcId="{A5D61F71-DF42-464C-8FCA-1867231F34D2}" destId="{7F8D2301-355F-4D75-8F00-028595D445B7}" srcOrd="4" destOrd="0" presId="urn:microsoft.com/office/officeart/2018/2/layout/IconCircleList"/>
    <dgm:cxn modelId="{3DBEF871-6E87-4FF3-AC28-AC850EC23525}" type="presParOf" srcId="{7F8D2301-355F-4D75-8F00-028595D445B7}" destId="{6EF5277B-28D9-4E81-BB83-46A928DEF6CF}" srcOrd="0" destOrd="0" presId="urn:microsoft.com/office/officeart/2018/2/layout/IconCircleList"/>
    <dgm:cxn modelId="{DDFEF400-EF6A-4178-A7E7-8A29E9297DDF}" type="presParOf" srcId="{7F8D2301-355F-4D75-8F00-028595D445B7}" destId="{02D82855-6DF7-47D0-9F93-422076F4F228}" srcOrd="1" destOrd="0" presId="urn:microsoft.com/office/officeart/2018/2/layout/IconCircleList"/>
    <dgm:cxn modelId="{D7106D57-CD76-47F6-936D-0CD7903FF4E8}" type="presParOf" srcId="{7F8D2301-355F-4D75-8F00-028595D445B7}" destId="{C328D0F9-F71C-4A7E-A406-4365EE1C93A9}" srcOrd="2" destOrd="0" presId="urn:microsoft.com/office/officeart/2018/2/layout/IconCircleList"/>
    <dgm:cxn modelId="{59FDEC1B-127C-43AC-A554-0906AF27335C}" type="presParOf" srcId="{7F8D2301-355F-4D75-8F00-028595D445B7}" destId="{3C5E3382-C34F-4FE5-9107-945F3B19A298}" srcOrd="3" destOrd="0" presId="urn:microsoft.com/office/officeart/2018/2/layout/IconCircleList"/>
    <dgm:cxn modelId="{63B6BE2C-64E3-42CD-BDC9-FF663D57A59B}" type="presParOf" srcId="{A5D61F71-DF42-464C-8FCA-1867231F34D2}" destId="{22FAFDF6-B406-4CCF-B407-2B5FC1F482E3}" srcOrd="5" destOrd="0" presId="urn:microsoft.com/office/officeart/2018/2/layout/IconCircleList"/>
    <dgm:cxn modelId="{6CA9F93D-32D1-4582-9D92-B19D6A2C5912}" type="presParOf" srcId="{A5D61F71-DF42-464C-8FCA-1867231F34D2}" destId="{9830E411-0FE0-418A-B989-C08AC445F4C2}" srcOrd="6" destOrd="0" presId="urn:microsoft.com/office/officeart/2018/2/layout/IconCircleList"/>
    <dgm:cxn modelId="{E5E81452-D93C-46ED-99CC-98D820F8E446}" type="presParOf" srcId="{9830E411-0FE0-418A-B989-C08AC445F4C2}" destId="{403E700B-AFA0-45F4-B124-9019F55B617F}" srcOrd="0" destOrd="0" presId="urn:microsoft.com/office/officeart/2018/2/layout/IconCircleList"/>
    <dgm:cxn modelId="{46201CD0-B1BC-4E2A-9573-1604405C0308}" type="presParOf" srcId="{9830E411-0FE0-418A-B989-C08AC445F4C2}" destId="{E8A6AD5D-29B7-4E46-AFDC-C579A9A86468}" srcOrd="1" destOrd="0" presId="urn:microsoft.com/office/officeart/2018/2/layout/IconCircleList"/>
    <dgm:cxn modelId="{C221D621-DC76-49D7-82D8-A4D4CDA24135}" type="presParOf" srcId="{9830E411-0FE0-418A-B989-C08AC445F4C2}" destId="{E95F4C3D-1EDA-435D-B42C-1FD0DB85D110}" srcOrd="2" destOrd="0" presId="urn:microsoft.com/office/officeart/2018/2/layout/IconCircleList"/>
    <dgm:cxn modelId="{43B8C63B-14AF-4ADF-B7D2-26D51150D94F}" type="presParOf" srcId="{9830E411-0FE0-418A-B989-C08AC445F4C2}" destId="{9283D27B-2689-45BC-895E-45558F616AA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1A093-4CE4-4539-9C95-C0E29C34010D}">
      <dsp:nvSpPr>
        <dsp:cNvPr id="0" name=""/>
        <dsp:cNvSpPr/>
      </dsp:nvSpPr>
      <dsp:spPr>
        <a:xfrm>
          <a:off x="92816" y="563704"/>
          <a:ext cx="1274227" cy="1274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E13D3-29F5-4767-BA3C-4D4389862517}">
      <dsp:nvSpPr>
        <dsp:cNvPr id="0" name=""/>
        <dsp:cNvSpPr/>
      </dsp:nvSpPr>
      <dsp:spPr>
        <a:xfrm>
          <a:off x="360404" y="831292"/>
          <a:ext cx="739052" cy="7390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65BD4-1899-4BCE-96E0-08CB67AACDF1}">
      <dsp:nvSpPr>
        <dsp:cNvPr id="0" name=""/>
        <dsp:cNvSpPr/>
      </dsp:nvSpPr>
      <dsp:spPr>
        <a:xfrm>
          <a:off x="1640093" y="563704"/>
          <a:ext cx="3003537" cy="127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As investors, we wanted to do a look back at this time period and create a portfolio mix consisting of four market sectors with an allocation of $2500 each.</a:t>
          </a:r>
        </a:p>
      </dsp:txBody>
      <dsp:txXfrm>
        <a:off x="1640093" y="563704"/>
        <a:ext cx="3003537" cy="1274227"/>
      </dsp:txXfrm>
    </dsp:sp>
    <dsp:sp modelId="{CA05B431-6F89-4006-9276-35B53B7F095D}">
      <dsp:nvSpPr>
        <dsp:cNvPr id="0" name=""/>
        <dsp:cNvSpPr/>
      </dsp:nvSpPr>
      <dsp:spPr>
        <a:xfrm>
          <a:off x="5166973" y="563704"/>
          <a:ext cx="1274227" cy="1274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094AD-FDD4-4376-B9CC-D7DB33E8BBC2}">
      <dsp:nvSpPr>
        <dsp:cNvPr id="0" name=""/>
        <dsp:cNvSpPr/>
      </dsp:nvSpPr>
      <dsp:spPr>
        <a:xfrm>
          <a:off x="5434561" y="831292"/>
          <a:ext cx="739052" cy="7390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BBD144-3F4F-4EA2-A824-153F0AD1915B}">
      <dsp:nvSpPr>
        <dsp:cNvPr id="0" name=""/>
        <dsp:cNvSpPr/>
      </dsp:nvSpPr>
      <dsp:spPr>
        <a:xfrm>
          <a:off x="6714250" y="563704"/>
          <a:ext cx="3003537" cy="127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We chose to focus on Pharmaceuticals, Consumer Goods, Automobiles, and Technology. </a:t>
          </a:r>
        </a:p>
      </dsp:txBody>
      <dsp:txXfrm>
        <a:off x="6714250" y="563704"/>
        <a:ext cx="3003537" cy="1274227"/>
      </dsp:txXfrm>
    </dsp:sp>
    <dsp:sp modelId="{6EF5277B-28D9-4E81-BB83-46A928DEF6CF}">
      <dsp:nvSpPr>
        <dsp:cNvPr id="0" name=""/>
        <dsp:cNvSpPr/>
      </dsp:nvSpPr>
      <dsp:spPr>
        <a:xfrm>
          <a:off x="92816" y="2590820"/>
          <a:ext cx="1274227" cy="1274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D82855-6DF7-47D0-9F93-422076F4F228}">
      <dsp:nvSpPr>
        <dsp:cNvPr id="0" name=""/>
        <dsp:cNvSpPr/>
      </dsp:nvSpPr>
      <dsp:spPr>
        <a:xfrm>
          <a:off x="360404" y="2858408"/>
          <a:ext cx="739052" cy="7390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5E3382-C34F-4FE5-9107-945F3B19A298}">
      <dsp:nvSpPr>
        <dsp:cNvPr id="0" name=""/>
        <dsp:cNvSpPr/>
      </dsp:nvSpPr>
      <dsp:spPr>
        <a:xfrm>
          <a:off x="1640093" y="2590820"/>
          <a:ext cx="3003537" cy="127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Within the sectors we analyzed three well-known companies in order to gather snapshot data on each sector’s performance. </a:t>
          </a:r>
        </a:p>
      </dsp:txBody>
      <dsp:txXfrm>
        <a:off x="1640093" y="2590820"/>
        <a:ext cx="3003537" cy="1274227"/>
      </dsp:txXfrm>
    </dsp:sp>
    <dsp:sp modelId="{403E700B-AFA0-45F4-B124-9019F55B617F}">
      <dsp:nvSpPr>
        <dsp:cNvPr id="0" name=""/>
        <dsp:cNvSpPr/>
      </dsp:nvSpPr>
      <dsp:spPr>
        <a:xfrm>
          <a:off x="5166973" y="2590820"/>
          <a:ext cx="1274227" cy="12742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6AD5D-29B7-4E46-AFDC-C579A9A86468}">
      <dsp:nvSpPr>
        <dsp:cNvPr id="0" name=""/>
        <dsp:cNvSpPr/>
      </dsp:nvSpPr>
      <dsp:spPr>
        <a:xfrm>
          <a:off x="5434561" y="2858408"/>
          <a:ext cx="739052" cy="73905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83D27B-2689-45BC-895E-45558F616AAD}">
      <dsp:nvSpPr>
        <dsp:cNvPr id="0" name=""/>
        <dsp:cNvSpPr/>
      </dsp:nvSpPr>
      <dsp:spPr>
        <a:xfrm>
          <a:off x="6714250" y="2590820"/>
          <a:ext cx="3003537" cy="127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Overall, through visual data analysis we were able to find a result that satisfied our initial question.</a:t>
          </a:r>
        </a:p>
      </dsp:txBody>
      <dsp:txXfrm>
        <a:off x="6714250" y="2590820"/>
        <a:ext cx="3003537" cy="127422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12T02:02:44.606"/>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5C8738-0774-DB47-9797-4B2F7E29BF15}" type="datetimeFigureOut">
              <a:rPr lang="en-US" smtClean="0"/>
              <a:t>10/11/21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E437-9DBE-5E45-84DF-9321950A31A2}" type="slidenum">
              <a:rPr lang="en-US" smtClean="0"/>
              <a:t>‹#›</a:t>
            </a:fld>
            <a:endParaRPr lang="en-US"/>
          </a:p>
        </p:txBody>
      </p:sp>
    </p:spTree>
    <p:extLst>
      <p:ext uri="{BB962C8B-B14F-4D97-AF65-F5344CB8AC3E}">
        <p14:creationId xmlns:p14="http://schemas.microsoft.com/office/powerpoint/2010/main" val="118850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4E437-9DBE-5E45-84DF-9321950A31A2}" type="slidenum">
              <a:rPr lang="en-US" smtClean="0"/>
              <a:t>1</a:t>
            </a:fld>
            <a:endParaRPr lang="en-US"/>
          </a:p>
        </p:txBody>
      </p:sp>
    </p:spTree>
    <p:extLst>
      <p:ext uri="{BB962C8B-B14F-4D97-AF65-F5344CB8AC3E}">
        <p14:creationId xmlns:p14="http://schemas.microsoft.com/office/powerpoint/2010/main" val="2500536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0D44E437-9DBE-5E45-84DF-9321950A31A2}" type="slidenum">
              <a:rPr lang="en-US" smtClean="0"/>
              <a:t>10</a:t>
            </a:fld>
            <a:endParaRPr lang="en-US"/>
          </a:p>
        </p:txBody>
      </p:sp>
    </p:spTree>
    <p:extLst>
      <p:ext uri="{BB962C8B-B14F-4D97-AF65-F5344CB8AC3E}">
        <p14:creationId xmlns:p14="http://schemas.microsoft.com/office/powerpoint/2010/main" val="307789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p:txBody>
      </p:sp>
      <p:sp>
        <p:nvSpPr>
          <p:cNvPr id="4" name="Slide Number Placeholder 3"/>
          <p:cNvSpPr>
            <a:spLocks noGrp="1"/>
          </p:cNvSpPr>
          <p:nvPr>
            <p:ph type="sldNum" sz="quarter" idx="5"/>
          </p:nvPr>
        </p:nvSpPr>
        <p:spPr/>
        <p:txBody>
          <a:bodyPr/>
          <a:lstStyle/>
          <a:p>
            <a:fld id="{0D44E437-9DBE-5E45-84DF-9321950A31A2}" type="slidenum">
              <a:rPr lang="en-US" smtClean="0"/>
              <a:t>11</a:t>
            </a:fld>
            <a:endParaRPr lang="en-US"/>
          </a:p>
        </p:txBody>
      </p:sp>
    </p:spTree>
    <p:extLst>
      <p:ext uri="{BB962C8B-B14F-4D97-AF65-F5344CB8AC3E}">
        <p14:creationId xmlns:p14="http://schemas.microsoft.com/office/powerpoint/2010/main" val="35543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Brittany</a:t>
            </a:r>
          </a:p>
        </p:txBody>
      </p:sp>
      <p:sp>
        <p:nvSpPr>
          <p:cNvPr id="4" name="Slide Number Placeholder 3"/>
          <p:cNvSpPr>
            <a:spLocks noGrp="1"/>
          </p:cNvSpPr>
          <p:nvPr>
            <p:ph type="sldNum" sz="quarter" idx="5"/>
          </p:nvPr>
        </p:nvSpPr>
        <p:spPr/>
        <p:txBody>
          <a:bodyPr/>
          <a:lstStyle/>
          <a:p>
            <a:fld id="{0D44E437-9DBE-5E45-84DF-9321950A31A2}" type="slidenum">
              <a:rPr lang="en-US" smtClean="0"/>
              <a:t>2</a:t>
            </a:fld>
            <a:endParaRPr lang="en-US"/>
          </a:p>
        </p:txBody>
      </p:sp>
    </p:spTree>
    <p:extLst>
      <p:ext uri="{BB962C8B-B14F-4D97-AF65-F5344CB8AC3E}">
        <p14:creationId xmlns:p14="http://schemas.microsoft.com/office/powerpoint/2010/main" val="123776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Brittany</a:t>
            </a:r>
          </a:p>
        </p:txBody>
      </p:sp>
      <p:sp>
        <p:nvSpPr>
          <p:cNvPr id="4" name="Slide Number Placeholder 3"/>
          <p:cNvSpPr>
            <a:spLocks noGrp="1"/>
          </p:cNvSpPr>
          <p:nvPr>
            <p:ph type="sldNum" sz="quarter" idx="5"/>
          </p:nvPr>
        </p:nvSpPr>
        <p:spPr/>
        <p:txBody>
          <a:bodyPr/>
          <a:lstStyle/>
          <a:p>
            <a:fld id="{0D44E437-9DBE-5E45-84DF-9321950A31A2}" type="slidenum">
              <a:rPr lang="en-US" smtClean="0"/>
              <a:t>3</a:t>
            </a:fld>
            <a:endParaRPr lang="en-US"/>
          </a:p>
        </p:txBody>
      </p:sp>
    </p:spTree>
    <p:extLst>
      <p:ext uri="{BB962C8B-B14F-4D97-AF65-F5344CB8AC3E}">
        <p14:creationId xmlns:p14="http://schemas.microsoft.com/office/powerpoint/2010/main" val="170527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Brittany</a:t>
            </a:r>
          </a:p>
        </p:txBody>
      </p:sp>
      <p:sp>
        <p:nvSpPr>
          <p:cNvPr id="4" name="Slide Number Placeholder 3"/>
          <p:cNvSpPr>
            <a:spLocks noGrp="1"/>
          </p:cNvSpPr>
          <p:nvPr>
            <p:ph type="sldNum" sz="quarter" idx="5"/>
          </p:nvPr>
        </p:nvSpPr>
        <p:spPr/>
        <p:txBody>
          <a:bodyPr/>
          <a:lstStyle/>
          <a:p>
            <a:fld id="{0D44E437-9DBE-5E45-84DF-9321950A31A2}" type="slidenum">
              <a:rPr lang="en-US" smtClean="0"/>
              <a:t>4</a:t>
            </a:fld>
            <a:endParaRPr lang="en-US"/>
          </a:p>
        </p:txBody>
      </p:sp>
    </p:spTree>
    <p:extLst>
      <p:ext uri="{BB962C8B-B14F-4D97-AF65-F5344CB8AC3E}">
        <p14:creationId xmlns:p14="http://schemas.microsoft.com/office/powerpoint/2010/main" val="3009189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Brittany</a:t>
            </a:r>
          </a:p>
        </p:txBody>
      </p:sp>
      <p:sp>
        <p:nvSpPr>
          <p:cNvPr id="4" name="Slide Number Placeholder 3"/>
          <p:cNvSpPr>
            <a:spLocks noGrp="1"/>
          </p:cNvSpPr>
          <p:nvPr>
            <p:ph type="sldNum" sz="quarter" idx="5"/>
          </p:nvPr>
        </p:nvSpPr>
        <p:spPr/>
        <p:txBody>
          <a:bodyPr/>
          <a:lstStyle/>
          <a:p>
            <a:fld id="{0D44E437-9DBE-5E45-84DF-9321950A31A2}" type="slidenum">
              <a:rPr lang="en-US" smtClean="0"/>
              <a:t>5</a:t>
            </a:fld>
            <a:endParaRPr lang="en-US"/>
          </a:p>
        </p:txBody>
      </p:sp>
    </p:spTree>
    <p:extLst>
      <p:ext uri="{BB962C8B-B14F-4D97-AF65-F5344CB8AC3E}">
        <p14:creationId xmlns:p14="http://schemas.microsoft.com/office/powerpoint/2010/main" val="1884567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a:p>
            <a:endParaRPr lang="en-US" dirty="0"/>
          </a:p>
        </p:txBody>
      </p:sp>
      <p:sp>
        <p:nvSpPr>
          <p:cNvPr id="4" name="Slide Number Placeholder 3"/>
          <p:cNvSpPr>
            <a:spLocks noGrp="1"/>
          </p:cNvSpPr>
          <p:nvPr>
            <p:ph type="sldNum" sz="quarter" idx="5"/>
          </p:nvPr>
        </p:nvSpPr>
        <p:spPr/>
        <p:txBody>
          <a:bodyPr/>
          <a:lstStyle/>
          <a:p>
            <a:fld id="{0D44E437-9DBE-5E45-84DF-9321950A31A2}" type="slidenum">
              <a:rPr lang="en-US" smtClean="0"/>
              <a:t>6</a:t>
            </a:fld>
            <a:endParaRPr lang="en-US"/>
          </a:p>
        </p:txBody>
      </p:sp>
    </p:spTree>
    <p:extLst>
      <p:ext uri="{BB962C8B-B14F-4D97-AF65-F5344CB8AC3E}">
        <p14:creationId xmlns:p14="http://schemas.microsoft.com/office/powerpoint/2010/main" val="232670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a:p>
            <a:endParaRPr lang="en-US" dirty="0"/>
          </a:p>
          <a:p>
            <a:r>
              <a:rPr lang="en-US" dirty="0"/>
              <a:t>Implement things we’ve learned from class</a:t>
            </a:r>
          </a:p>
          <a:p>
            <a:r>
              <a:rPr lang="en-US" dirty="0"/>
              <a:t>The rationale behind this slide was to visualize an analysis of the intra-sector performance of each sector. </a:t>
            </a:r>
          </a:p>
          <a:p>
            <a:r>
              <a:rPr lang="en-US" dirty="0"/>
              <a:t>The evolution of our data collection – we implemented many different types of graphs in our initial process in order to find our end results.</a:t>
            </a:r>
          </a:p>
        </p:txBody>
      </p:sp>
      <p:sp>
        <p:nvSpPr>
          <p:cNvPr id="4" name="Slide Number Placeholder 3"/>
          <p:cNvSpPr>
            <a:spLocks noGrp="1"/>
          </p:cNvSpPr>
          <p:nvPr>
            <p:ph type="sldNum" sz="quarter" idx="5"/>
          </p:nvPr>
        </p:nvSpPr>
        <p:spPr/>
        <p:txBody>
          <a:bodyPr/>
          <a:lstStyle/>
          <a:p>
            <a:fld id="{0D44E437-9DBE-5E45-84DF-9321950A31A2}" type="slidenum">
              <a:rPr lang="en-US" smtClean="0"/>
              <a:t>7</a:t>
            </a:fld>
            <a:endParaRPr lang="en-US"/>
          </a:p>
        </p:txBody>
      </p:sp>
    </p:spTree>
    <p:extLst>
      <p:ext uri="{BB962C8B-B14F-4D97-AF65-F5344CB8AC3E}">
        <p14:creationId xmlns:p14="http://schemas.microsoft.com/office/powerpoint/2010/main" val="42659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Debolina</a:t>
            </a:r>
            <a:endParaRPr lang="en-US" dirty="0"/>
          </a:p>
        </p:txBody>
      </p:sp>
      <p:sp>
        <p:nvSpPr>
          <p:cNvPr id="4" name="Slide Number Placeholder 3"/>
          <p:cNvSpPr>
            <a:spLocks noGrp="1"/>
          </p:cNvSpPr>
          <p:nvPr>
            <p:ph type="sldNum" sz="quarter" idx="5"/>
          </p:nvPr>
        </p:nvSpPr>
        <p:spPr/>
        <p:txBody>
          <a:bodyPr/>
          <a:lstStyle/>
          <a:p>
            <a:fld id="{0D44E437-9DBE-5E45-84DF-9321950A31A2}" type="slidenum">
              <a:rPr lang="en-US" smtClean="0"/>
              <a:t>8</a:t>
            </a:fld>
            <a:endParaRPr lang="en-US"/>
          </a:p>
        </p:txBody>
      </p:sp>
    </p:spTree>
    <p:extLst>
      <p:ext uri="{BB962C8B-B14F-4D97-AF65-F5344CB8AC3E}">
        <p14:creationId xmlns:p14="http://schemas.microsoft.com/office/powerpoint/2010/main" val="137554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Paul</a:t>
            </a:r>
          </a:p>
          <a:p>
            <a:endParaRPr lang="en-US" dirty="0"/>
          </a:p>
          <a:p>
            <a:r>
              <a:rPr lang="en-US" dirty="0"/>
              <a:t>This graph highlights the performance of our 4 chosen sectors from 01/2020 to 09/2021. This covers pre-pandemic, peak, and post-vaccination phase and the market behavior related to it. As shown, initially there was a lot of volatility across all sectors and gradually it settled. However, assessing each individual sector we see that auto was the most volatile in this time period whereas consumers remained stable, followed by Pharma. Lastly it can be deduced that Tech showed a dominant behavior within the market. </a:t>
            </a:r>
          </a:p>
        </p:txBody>
      </p:sp>
      <p:sp>
        <p:nvSpPr>
          <p:cNvPr id="4" name="Slide Number Placeholder 3"/>
          <p:cNvSpPr>
            <a:spLocks noGrp="1"/>
          </p:cNvSpPr>
          <p:nvPr>
            <p:ph type="sldNum" sz="quarter" idx="5"/>
          </p:nvPr>
        </p:nvSpPr>
        <p:spPr/>
        <p:txBody>
          <a:bodyPr/>
          <a:lstStyle/>
          <a:p>
            <a:fld id="{0D44E437-9DBE-5E45-84DF-9321950A31A2}" type="slidenum">
              <a:rPr lang="en-US" smtClean="0"/>
              <a:t>9</a:t>
            </a:fld>
            <a:endParaRPr lang="en-US"/>
          </a:p>
        </p:txBody>
      </p:sp>
    </p:spTree>
    <p:extLst>
      <p:ext uri="{BB962C8B-B14F-4D97-AF65-F5344CB8AC3E}">
        <p14:creationId xmlns:p14="http://schemas.microsoft.com/office/powerpoint/2010/main" val="211595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B68F9198-4762-A94E-9435-A3F95E9348C7}" type="datetime4">
              <a:rPr lang="en-US" smtClean="0"/>
              <a:t>October 11,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7855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8BE04677-85E8-BD40-8944-96D872EDD484}" type="datetime4">
              <a:rPr lang="en-US" smtClean="0"/>
              <a:t>October 11,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153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4290FA97-4E22-1140-850A-2069345098F6}" type="datetime4">
              <a:rPr lang="en-US" smtClean="0"/>
              <a:t>October 11,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5813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BDC8FCB9-4516-5247-A742-BD0AE245FDBB}" type="datetime4">
              <a:rPr lang="en-US" smtClean="0"/>
              <a:t>October 11,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r>
              <a:rPr lang="en-US"/>
              <a:t>ASU-TEM-VIRT-FIN-PT-08-2021</a:t>
            </a:r>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076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535FC39F-938D-E649-8695-79B861B23576}" type="datetime4">
              <a:rPr lang="en-US" smtClean="0"/>
              <a:t>October 11,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r>
              <a:rPr lang="en-US"/>
              <a:t>ASU-TEM-VIRT-FIN-PT-08-2021</a:t>
            </a:r>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79107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60CB1577-1533-3B4A-8B55-9420FAECAC31}" type="datetime4">
              <a:rPr lang="en-US" smtClean="0"/>
              <a:t>October 11,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r>
              <a:rPr lang="en-US"/>
              <a:t>ASU-TEM-VIRT-FIN-PT-08-2021</a:t>
            </a:r>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73555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5FE27BD1-61D5-924C-9E9D-4B8A98C1F9B3}" type="datetime4">
              <a:rPr lang="en-US" smtClean="0"/>
              <a:t>October 11,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r>
              <a:rPr lang="en-US"/>
              <a:t>ASU-TEM-VIRT-FIN-PT-08-2021</a:t>
            </a:r>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625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CE24CE8D-44EF-1947-9487-54B70345C500}" type="datetime4">
              <a:rPr lang="en-US" smtClean="0"/>
              <a:t>October 11,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r>
              <a:rPr lang="en-US"/>
              <a:t>ASU-TEM-VIRT-FIN-PT-08-2021</a:t>
            </a:r>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604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74E02860-91EC-3140-9A77-F76C96627DAD}" type="datetime4">
              <a:rPr lang="en-US" smtClean="0"/>
              <a:t>October 11,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r>
              <a:rPr lang="en-US"/>
              <a:t>ASU-TEM-VIRT-FIN-PT-08-2021</a:t>
            </a:r>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1541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233CCC35-E8DE-1540-8FEB-80211FD1E1ED}" type="datetime4">
              <a:rPr lang="en-US" smtClean="0"/>
              <a:t>October 11,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r>
              <a:rPr lang="en-US"/>
              <a:t>ASU-TEM-VIRT-FIN-PT-08-2021</a:t>
            </a:r>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5026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CE1DCC19-2028-D04C-B959-FFCEE3A19A7E}" type="datetime4">
              <a:rPr lang="en-US" smtClean="0"/>
              <a:t>October 11,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r>
              <a:rPr lang="en-US"/>
              <a:t>ASU-TEM-VIRT-FIN-PT-08-2021</a:t>
            </a:r>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4405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E071620A-6460-274E-8CC5-89075BF0C762}" type="datetime4">
              <a:rPr lang="en-US" smtClean="0"/>
              <a:t>October 11,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r>
              <a:rPr lang="en-US">
                <a:latin typeface="+mn-lt"/>
              </a:rPr>
              <a:t>ASU-TEM-VIRT-FIN-PT-08-2021</a:t>
            </a:r>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24054914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2" r:id="rId8"/>
    <p:sldLayoutId id="2147483703" r:id="rId9"/>
    <p:sldLayoutId id="2147483704" r:id="rId10"/>
    <p:sldLayoutId id="2147483711" r:id="rId11"/>
  </p:sldLayoutIdLst>
  <p:hf sldNum="0" hd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onyxtruth.com/2020/05/21/why-the-hood-doesnt-do-stock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hyperlink" Target="GitHub"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yahoofinance.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 screen shot of a speedometer&#10;&#10;Description automatically generated with low confidence">
            <a:extLst>
              <a:ext uri="{FF2B5EF4-FFF2-40B4-BE49-F238E27FC236}">
                <a16:creationId xmlns:a16="http://schemas.microsoft.com/office/drawing/2014/main" id="{FF13D88C-DB22-4F28-AD5F-CE9F64B9D819}"/>
              </a:ext>
            </a:extLst>
          </p:cNvPr>
          <p:cNvPicPr>
            <a:picLocks noChangeAspect="1"/>
          </p:cNvPicPr>
          <p:nvPr/>
        </p:nvPicPr>
        <p:blipFill>
          <a:blip r:embed="rId3">
            <a:extLst>
              <a:ext uri="{837473B0-CC2E-450A-ABE3-18F120FF3D39}">
                <a1611:picAttrSrcUrl xmlns:a1611="http://schemas.microsoft.com/office/drawing/2016/11/main" r:id="rId4"/>
              </a:ext>
            </a:extLst>
          </a:blip>
          <a:srcRect l="14599" r="14599"/>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4" name="Rectangle 3">
            <a:extLst>
              <a:ext uri="{FF2B5EF4-FFF2-40B4-BE49-F238E27FC236}">
                <a16:creationId xmlns:a16="http://schemas.microsoft.com/office/drawing/2014/main" id="{08878163-FE33-4C44-8518-EB76A6D419D2}"/>
              </a:ext>
            </a:extLst>
          </p:cNvPr>
          <p:cNvSpPr/>
          <p:nvPr/>
        </p:nvSpPr>
        <p:spPr>
          <a:xfrm>
            <a:off x="212968" y="387204"/>
            <a:ext cx="4822485" cy="3664078"/>
          </a:xfrm>
          <a:prstGeom prst="rect">
            <a:avLst/>
          </a:prstGeom>
        </p:spPr>
        <p:txBody>
          <a:bodyPr vert="horz" lIns="91440" tIns="45720" rIns="91440" bIns="45720" rtlCol="0" anchor="b">
            <a:normAutofit/>
          </a:bodyPr>
          <a:lstStyle/>
          <a:p>
            <a:pPr>
              <a:lnSpc>
                <a:spcPct val="110000"/>
              </a:lnSpc>
              <a:spcBef>
                <a:spcPct val="0"/>
              </a:spcBef>
              <a:spcAft>
                <a:spcPts val="600"/>
              </a:spcAft>
            </a:pPr>
            <a:r>
              <a:rPr lang="en-US" sz="4000" cap="all" spc="600" dirty="0">
                <a:solidFill>
                  <a:schemeClr val="tx1">
                    <a:lumMod val="85000"/>
                    <a:lumOff val="15000"/>
                  </a:schemeClr>
                </a:solidFill>
                <a:latin typeface="+mj-lt"/>
                <a:ea typeface="Batang" panose="02030600000101010101" pitchFamily="18" charset="-127"/>
                <a:cs typeface="+mj-cs"/>
              </a:rPr>
              <a:t>Stock Sector Analysis</a:t>
            </a:r>
            <a:endParaRPr lang="en-US" sz="4000" b="0" cap="all" spc="600" dirty="0">
              <a:solidFill>
                <a:schemeClr val="tx1">
                  <a:lumMod val="85000"/>
                  <a:lumOff val="15000"/>
                </a:schemeClr>
              </a:solidFill>
              <a:effectLst/>
              <a:latin typeface="+mj-lt"/>
              <a:ea typeface="Batang" panose="02030600000101010101" pitchFamily="18" charset="-127"/>
              <a:cs typeface="+mj-cs"/>
            </a:endParaRPr>
          </a:p>
          <a:p>
            <a:pPr>
              <a:lnSpc>
                <a:spcPct val="110000"/>
              </a:lnSpc>
              <a:spcBef>
                <a:spcPct val="0"/>
              </a:spcBef>
              <a:spcAft>
                <a:spcPts val="600"/>
              </a:spcAft>
            </a:pPr>
            <a:br>
              <a:rPr lang="en-US" sz="2800" cap="all" spc="600" dirty="0">
                <a:solidFill>
                  <a:schemeClr val="tx1">
                    <a:lumMod val="85000"/>
                    <a:lumOff val="15000"/>
                  </a:schemeClr>
                </a:solidFill>
                <a:latin typeface="+mj-lt"/>
                <a:ea typeface="Batang" panose="02030600000101010101" pitchFamily="18" charset="-127"/>
                <a:cs typeface="+mj-cs"/>
              </a:rPr>
            </a:br>
            <a:endParaRPr lang="en-US" sz="2800" cap="all" spc="600" dirty="0">
              <a:solidFill>
                <a:schemeClr val="tx1">
                  <a:lumMod val="85000"/>
                  <a:lumOff val="15000"/>
                </a:schemeClr>
              </a:solidFill>
              <a:latin typeface="+mj-lt"/>
              <a:ea typeface="Batang" panose="02030600000101010101" pitchFamily="18" charset="-127"/>
              <a:cs typeface="+mj-cs"/>
            </a:endParaRPr>
          </a:p>
        </p:txBody>
      </p:sp>
      <p:sp>
        <p:nvSpPr>
          <p:cNvPr id="7" name="Rectangle 6">
            <a:extLst>
              <a:ext uri="{FF2B5EF4-FFF2-40B4-BE49-F238E27FC236}">
                <a16:creationId xmlns:a16="http://schemas.microsoft.com/office/drawing/2014/main" id="{738DFBA5-CE16-644D-90AE-121B3AB98D67}"/>
              </a:ext>
            </a:extLst>
          </p:cNvPr>
          <p:cNvSpPr/>
          <p:nvPr/>
        </p:nvSpPr>
        <p:spPr>
          <a:xfrm>
            <a:off x="212968" y="3603528"/>
            <a:ext cx="4221236" cy="1384995"/>
          </a:xfrm>
          <a:prstGeom prst="rect">
            <a:avLst/>
          </a:prstGeom>
        </p:spPr>
        <p:txBody>
          <a:bodyPr wrap="square">
            <a:spAutoFit/>
          </a:bodyPr>
          <a:lstStyle/>
          <a:p>
            <a:pPr algn="just"/>
            <a:r>
              <a:rPr lang="en-US" sz="2400" dirty="0"/>
              <a:t>Presenters:</a:t>
            </a:r>
          </a:p>
          <a:p>
            <a:pPr algn="just"/>
            <a:r>
              <a:rPr lang="en-US" sz="2000" dirty="0"/>
              <a:t>Brittany Jacques</a:t>
            </a:r>
          </a:p>
          <a:p>
            <a:pPr algn="just"/>
            <a:r>
              <a:rPr lang="en-US" sz="2000" dirty="0"/>
              <a:t>Debolina Mukherjee </a:t>
            </a:r>
          </a:p>
          <a:p>
            <a:pPr algn="just"/>
            <a:r>
              <a:rPr lang="en-US" sz="2000" dirty="0"/>
              <a:t>Paul Rodriguez</a:t>
            </a:r>
          </a:p>
        </p:txBody>
      </p:sp>
      <p:sp>
        <p:nvSpPr>
          <p:cNvPr id="8" name="Footer Placeholder 7">
            <a:extLst>
              <a:ext uri="{FF2B5EF4-FFF2-40B4-BE49-F238E27FC236}">
                <a16:creationId xmlns:a16="http://schemas.microsoft.com/office/drawing/2014/main" id="{A7B5EEEE-1580-2A45-A482-D7E56BF85DFC}"/>
              </a:ext>
            </a:extLst>
          </p:cNvPr>
          <p:cNvSpPr>
            <a:spLocks noGrp="1"/>
          </p:cNvSpPr>
          <p:nvPr>
            <p:ph type="ftr" sz="quarter" idx="11"/>
          </p:nvPr>
        </p:nvSpPr>
        <p:spPr>
          <a:xfrm>
            <a:off x="63506" y="6506521"/>
            <a:ext cx="3457184" cy="365125"/>
          </a:xfrm>
        </p:spPr>
        <p:txBody>
          <a:bodyPr/>
          <a:lstStyle/>
          <a:p>
            <a:r>
              <a:rPr lang="en-US" sz="1100" dirty="0"/>
              <a:t>ASU-TEM-VIRT-FIN-PT-08-2021</a:t>
            </a:r>
          </a:p>
        </p:txBody>
      </p:sp>
      <p:sp>
        <p:nvSpPr>
          <p:cNvPr id="10" name="TextBox 9">
            <a:extLst>
              <a:ext uri="{FF2B5EF4-FFF2-40B4-BE49-F238E27FC236}">
                <a16:creationId xmlns:a16="http://schemas.microsoft.com/office/drawing/2014/main" id="{3EDB4808-8832-1440-BC66-D2CA5D89A7E3}"/>
              </a:ext>
            </a:extLst>
          </p:cNvPr>
          <p:cNvSpPr txBox="1"/>
          <p:nvPr/>
        </p:nvSpPr>
        <p:spPr>
          <a:xfrm>
            <a:off x="212974" y="5516689"/>
            <a:ext cx="2480122" cy="954107"/>
          </a:xfrm>
          <a:prstGeom prst="rect">
            <a:avLst/>
          </a:prstGeom>
          <a:noFill/>
        </p:spPr>
        <p:txBody>
          <a:bodyPr wrap="square" rtlCol="0">
            <a:spAutoFit/>
          </a:bodyPr>
          <a:lstStyle/>
          <a:p>
            <a:r>
              <a:rPr lang="en-US" sz="2000" dirty="0"/>
              <a:t>Date:</a:t>
            </a:r>
          </a:p>
          <a:p>
            <a:r>
              <a:rPr lang="en-US" dirty="0"/>
              <a:t>10-12-2021</a:t>
            </a:r>
          </a:p>
          <a:p>
            <a:endParaRPr lang="en-US" dirty="0"/>
          </a:p>
        </p:txBody>
      </p:sp>
    </p:spTree>
    <p:extLst>
      <p:ext uri="{BB962C8B-B14F-4D97-AF65-F5344CB8AC3E}">
        <p14:creationId xmlns:p14="http://schemas.microsoft.com/office/powerpoint/2010/main" val="1883103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15E46E1-B54D-4C21-89C1-94645CDF6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4" y="0"/>
            <a:ext cx="1222132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DE9CF6E-A1F6-4A07-8570-7AF44B4EDE65}"/>
              </a:ext>
            </a:extLst>
          </p:cNvPr>
          <p:cNvPicPr>
            <a:picLocks noChangeAspect="1"/>
          </p:cNvPicPr>
          <p:nvPr/>
        </p:nvPicPr>
        <p:blipFill>
          <a:blip r:embed="rId3"/>
          <a:stretch>
            <a:fillRect/>
          </a:stretch>
        </p:blipFill>
        <p:spPr>
          <a:xfrm>
            <a:off x="3602611" y="3872657"/>
            <a:ext cx="4156254" cy="1028671"/>
          </a:xfrm>
          <a:prstGeom prst="rect">
            <a:avLst/>
          </a:prstGeom>
        </p:spPr>
      </p:pic>
      <p:sp>
        <p:nvSpPr>
          <p:cNvPr id="58" name="Freeform: Shape 57">
            <a:extLst>
              <a:ext uri="{FF2B5EF4-FFF2-40B4-BE49-F238E27FC236}">
                <a16:creationId xmlns:a16="http://schemas.microsoft.com/office/drawing/2014/main" id="{508DFA20-FF63-4A3F-BB33-CF2DEA05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0" y="0"/>
            <a:ext cx="12226455" cy="2094438"/>
          </a:xfrm>
          <a:custGeom>
            <a:avLst/>
            <a:gdLst>
              <a:gd name="connsiteX0" fmla="*/ 14660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0 w 12226455"/>
              <a:gd name="connsiteY126" fmla="*/ 457198 h 2094438"/>
              <a:gd name="connsiteX127" fmla="*/ 14660 w 12226455"/>
              <a:gd name="connsiteY127" fmla="*/ 457198 h 2094438"/>
              <a:gd name="connsiteX0" fmla="*/ 14660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0 w 12226455"/>
              <a:gd name="connsiteY126" fmla="*/ 457198 h 2094438"/>
              <a:gd name="connsiteX127" fmla="*/ 14660 w 12226455"/>
              <a:gd name="connsiteY127" fmla="*/ 0 h 2094438"/>
              <a:gd name="connsiteX0" fmla="*/ 14660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14660 w 12226455"/>
              <a:gd name="connsiteY126" fmla="*/ 0 h 2094438"/>
              <a:gd name="connsiteX0" fmla="*/ 1013 w 12226455"/>
              <a:gd name="connsiteY0" fmla="*/ 0 h 2094438"/>
              <a:gd name="connsiteX1" fmla="*/ 12226455 w 12226455"/>
              <a:gd name="connsiteY1" fmla="*/ 0 h 2094438"/>
              <a:gd name="connsiteX2" fmla="*/ 12226455 w 12226455"/>
              <a:gd name="connsiteY2" fmla="*/ 457198 h 2094438"/>
              <a:gd name="connsiteX3" fmla="*/ 12226455 w 12226455"/>
              <a:gd name="connsiteY3" fmla="*/ 1016758 h 2094438"/>
              <a:gd name="connsiteX4" fmla="*/ 12226455 w 12226455"/>
              <a:gd name="connsiteY4" fmla="*/ 1392257 h 2094438"/>
              <a:gd name="connsiteX5" fmla="*/ 12210010 w 12226455"/>
              <a:gd name="connsiteY5" fmla="*/ 1392079 h 2094438"/>
              <a:gd name="connsiteX6" fmla="*/ 12097957 w 12226455"/>
              <a:gd name="connsiteY6" fmla="*/ 1378121 h 2094438"/>
              <a:gd name="connsiteX7" fmla="*/ 11705048 w 12226455"/>
              <a:gd name="connsiteY7" fmla="*/ 1504448 h 2094438"/>
              <a:gd name="connsiteX8" fmla="*/ 11578252 w 12226455"/>
              <a:gd name="connsiteY8" fmla="*/ 1622780 h 2094438"/>
              <a:gd name="connsiteX9" fmla="*/ 11441414 w 12226455"/>
              <a:gd name="connsiteY9" fmla="*/ 1671606 h 2094438"/>
              <a:gd name="connsiteX10" fmla="*/ 11384400 w 12226455"/>
              <a:gd name="connsiteY10" fmla="*/ 1726735 h 2094438"/>
              <a:gd name="connsiteX11" fmla="*/ 11243987 w 12226455"/>
              <a:gd name="connsiteY11" fmla="*/ 1775920 h 2094438"/>
              <a:gd name="connsiteX12" fmla="*/ 11146741 w 12226455"/>
              <a:gd name="connsiteY12" fmla="*/ 1786963 h 2094438"/>
              <a:gd name="connsiteX13" fmla="*/ 10932107 w 12226455"/>
              <a:gd name="connsiteY13" fmla="*/ 1783616 h 2094438"/>
              <a:gd name="connsiteX14" fmla="*/ 10374059 w 12226455"/>
              <a:gd name="connsiteY14" fmla="*/ 1797882 h 2094438"/>
              <a:gd name="connsiteX15" fmla="*/ 10227592 w 12226455"/>
              <a:gd name="connsiteY15" fmla="*/ 1817257 h 2094438"/>
              <a:gd name="connsiteX16" fmla="*/ 10015680 w 12226455"/>
              <a:gd name="connsiteY16" fmla="*/ 1830474 h 2094438"/>
              <a:gd name="connsiteX17" fmla="*/ 9411126 w 12226455"/>
              <a:gd name="connsiteY17" fmla="*/ 1869136 h 2094438"/>
              <a:gd name="connsiteX18" fmla="*/ 9341661 w 12226455"/>
              <a:gd name="connsiteY18" fmla="*/ 1903018 h 2094438"/>
              <a:gd name="connsiteX19" fmla="*/ 9091392 w 12226455"/>
              <a:gd name="connsiteY19" fmla="*/ 1925623 h 2094438"/>
              <a:gd name="connsiteX20" fmla="*/ 9046316 w 12226455"/>
              <a:gd name="connsiteY20" fmla="*/ 1931643 h 2094438"/>
              <a:gd name="connsiteX21" fmla="*/ 8924496 w 12226455"/>
              <a:gd name="connsiteY21" fmla="*/ 1934111 h 2094438"/>
              <a:gd name="connsiteX22" fmla="*/ 8730039 w 12226455"/>
              <a:gd name="connsiteY22" fmla="*/ 1958718 h 2094438"/>
              <a:gd name="connsiteX23" fmla="*/ 8637317 w 12226455"/>
              <a:gd name="connsiteY23" fmla="*/ 1976178 h 2094438"/>
              <a:gd name="connsiteX24" fmla="*/ 8497138 w 12226455"/>
              <a:gd name="connsiteY24" fmla="*/ 2026648 h 2094438"/>
              <a:gd name="connsiteX25" fmla="*/ 8281534 w 12226455"/>
              <a:gd name="connsiteY25" fmla="*/ 2036428 h 2094438"/>
              <a:gd name="connsiteX26" fmla="*/ 8275009 w 12226455"/>
              <a:gd name="connsiteY26" fmla="*/ 2036933 h 2094438"/>
              <a:gd name="connsiteX27" fmla="*/ 8215546 w 12226455"/>
              <a:gd name="connsiteY27" fmla="*/ 2024013 h 2094438"/>
              <a:gd name="connsiteX28" fmla="*/ 8191205 w 12226455"/>
              <a:gd name="connsiteY28" fmla="*/ 2026109 h 2094438"/>
              <a:gd name="connsiteX29" fmla="*/ 8022833 w 12226455"/>
              <a:gd name="connsiteY29" fmla="*/ 2020804 h 2094438"/>
              <a:gd name="connsiteX30" fmla="*/ 7842457 w 12226455"/>
              <a:gd name="connsiteY30" fmla="*/ 2032833 h 2094438"/>
              <a:gd name="connsiteX31" fmla="*/ 7623424 w 12226455"/>
              <a:gd name="connsiteY31" fmla="*/ 2023819 h 2094438"/>
              <a:gd name="connsiteX32" fmla="*/ 7513247 w 12226455"/>
              <a:gd name="connsiteY32" fmla="*/ 2034454 h 2094438"/>
              <a:gd name="connsiteX33" fmla="*/ 7252408 w 12226455"/>
              <a:gd name="connsiteY33" fmla="*/ 2048724 h 2094438"/>
              <a:gd name="connsiteX34" fmla="*/ 7058491 w 12226455"/>
              <a:gd name="connsiteY34" fmla="*/ 2026452 h 2094438"/>
              <a:gd name="connsiteX35" fmla="*/ 7014654 w 12226455"/>
              <a:gd name="connsiteY35" fmla="*/ 2008338 h 2094438"/>
              <a:gd name="connsiteX36" fmla="*/ 6869558 w 12226455"/>
              <a:gd name="connsiteY36" fmla="*/ 2009516 h 2094438"/>
              <a:gd name="connsiteX37" fmla="*/ 6801700 w 12226455"/>
              <a:gd name="connsiteY37" fmla="*/ 1992683 h 2094438"/>
              <a:gd name="connsiteX38" fmla="*/ 6630448 w 12226455"/>
              <a:gd name="connsiteY38" fmla="*/ 1990539 h 2094438"/>
              <a:gd name="connsiteX39" fmla="*/ 6343083 w 12226455"/>
              <a:gd name="connsiteY39" fmla="*/ 1975132 h 2094438"/>
              <a:gd name="connsiteX40" fmla="*/ 6118325 w 12226455"/>
              <a:gd name="connsiteY40" fmla="*/ 1977815 h 2094438"/>
              <a:gd name="connsiteX41" fmla="*/ 5951117 w 12226455"/>
              <a:gd name="connsiteY41" fmla="*/ 1980301 h 2094438"/>
              <a:gd name="connsiteX42" fmla="*/ 5899039 w 12226455"/>
              <a:gd name="connsiteY42" fmla="*/ 1970051 h 2094438"/>
              <a:gd name="connsiteX43" fmla="*/ 5826960 w 12226455"/>
              <a:gd name="connsiteY43" fmla="*/ 1971340 h 2094438"/>
              <a:gd name="connsiteX44" fmla="*/ 5750590 w 12226455"/>
              <a:gd name="connsiteY44" fmla="*/ 1974055 h 2094438"/>
              <a:gd name="connsiteX45" fmla="*/ 5692650 w 12226455"/>
              <a:gd name="connsiteY45" fmla="*/ 1973132 h 2094438"/>
              <a:gd name="connsiteX46" fmla="*/ 5707621 w 12226455"/>
              <a:gd name="connsiteY46" fmla="*/ 1971397 h 2094438"/>
              <a:gd name="connsiteX47" fmla="*/ 5678447 w 12226455"/>
              <a:gd name="connsiteY47" fmla="*/ 1972906 h 2094438"/>
              <a:gd name="connsiteX48" fmla="*/ 5692650 w 12226455"/>
              <a:gd name="connsiteY48" fmla="*/ 1973132 h 2094438"/>
              <a:gd name="connsiteX49" fmla="*/ 5624294 w 12226455"/>
              <a:gd name="connsiteY49" fmla="*/ 1981056 h 2094438"/>
              <a:gd name="connsiteX50" fmla="*/ 5554110 w 12226455"/>
              <a:gd name="connsiteY50" fmla="*/ 1965114 h 2094438"/>
              <a:gd name="connsiteX51" fmla="*/ 5488422 w 12226455"/>
              <a:gd name="connsiteY51" fmla="*/ 1963610 h 2094438"/>
              <a:gd name="connsiteX52" fmla="*/ 5234009 w 12226455"/>
              <a:gd name="connsiteY52" fmla="*/ 1945946 h 2094438"/>
              <a:gd name="connsiteX53" fmla="*/ 5054956 w 12226455"/>
              <a:gd name="connsiteY53" fmla="*/ 1961326 h 2094438"/>
              <a:gd name="connsiteX54" fmla="*/ 4968494 w 12226455"/>
              <a:gd name="connsiteY54" fmla="*/ 1980959 h 2094438"/>
              <a:gd name="connsiteX55" fmla="*/ 4887159 w 12226455"/>
              <a:gd name="connsiteY55" fmla="*/ 1987230 h 2094438"/>
              <a:gd name="connsiteX56" fmla="*/ 4823752 w 12226455"/>
              <a:gd name="connsiteY56" fmla="*/ 2010623 h 2094438"/>
              <a:gd name="connsiteX57" fmla="*/ 4763730 w 12226455"/>
              <a:gd name="connsiteY57" fmla="*/ 2037027 h 2094438"/>
              <a:gd name="connsiteX58" fmla="*/ 4758100 w 12226455"/>
              <a:gd name="connsiteY58" fmla="*/ 2037626 h 2094438"/>
              <a:gd name="connsiteX59" fmla="*/ 4753293 w 12226455"/>
              <a:gd name="connsiteY59" fmla="*/ 2034727 h 2094438"/>
              <a:gd name="connsiteX60" fmla="*/ 4738854 w 12226455"/>
              <a:gd name="connsiteY60" fmla="*/ 2040382 h 2094438"/>
              <a:gd name="connsiteX61" fmla="*/ 4679090 w 12226455"/>
              <a:gd name="connsiteY61" fmla="*/ 2049175 h 2094438"/>
              <a:gd name="connsiteX62" fmla="*/ 4670823 w 12226455"/>
              <a:gd name="connsiteY62" fmla="*/ 2060199 h 2094438"/>
              <a:gd name="connsiteX63" fmla="*/ 4652693 w 12226455"/>
              <a:gd name="connsiteY63" fmla="*/ 2068081 h 2094438"/>
              <a:gd name="connsiteX64" fmla="*/ 4596668 w 12226455"/>
              <a:gd name="connsiteY64" fmla="*/ 2066844 h 2094438"/>
              <a:gd name="connsiteX65" fmla="*/ 4515079 w 12226455"/>
              <a:gd name="connsiteY65" fmla="*/ 2093488 h 2094438"/>
              <a:gd name="connsiteX66" fmla="*/ 4359987 w 12226455"/>
              <a:gd name="connsiteY66" fmla="*/ 2087091 h 2094438"/>
              <a:gd name="connsiteX67" fmla="*/ 4299514 w 12226455"/>
              <a:gd name="connsiteY67" fmla="*/ 2072092 h 2094438"/>
              <a:gd name="connsiteX68" fmla="*/ 4215049 w 12226455"/>
              <a:gd name="connsiteY68" fmla="*/ 2078442 h 2094438"/>
              <a:gd name="connsiteX69" fmla="*/ 4182398 w 12226455"/>
              <a:gd name="connsiteY69" fmla="*/ 2068549 h 2094438"/>
              <a:gd name="connsiteX70" fmla="*/ 4148880 w 12226455"/>
              <a:gd name="connsiteY70" fmla="*/ 2087980 h 2094438"/>
              <a:gd name="connsiteX71" fmla="*/ 4132217 w 12226455"/>
              <a:gd name="connsiteY71" fmla="*/ 2074087 h 2094438"/>
              <a:gd name="connsiteX72" fmla="*/ 4073825 w 12226455"/>
              <a:gd name="connsiteY72" fmla="*/ 2078770 h 2094438"/>
              <a:gd name="connsiteX73" fmla="*/ 3997663 w 12226455"/>
              <a:gd name="connsiteY73" fmla="*/ 2084777 h 2094438"/>
              <a:gd name="connsiteX74" fmla="*/ 4004645 w 12226455"/>
              <a:gd name="connsiteY74" fmla="*/ 2091682 h 2094438"/>
              <a:gd name="connsiteX75" fmla="*/ 3969056 w 12226455"/>
              <a:gd name="connsiteY75" fmla="*/ 2094067 h 2094438"/>
              <a:gd name="connsiteX76" fmla="*/ 3959847 w 12226455"/>
              <a:gd name="connsiteY76" fmla="*/ 2091531 h 2094438"/>
              <a:gd name="connsiteX77" fmla="*/ 3925749 w 12226455"/>
              <a:gd name="connsiteY77" fmla="*/ 2090653 h 2094438"/>
              <a:gd name="connsiteX78" fmla="*/ 3860022 w 12226455"/>
              <a:gd name="connsiteY78" fmla="*/ 2080934 h 2094438"/>
              <a:gd name="connsiteX79" fmla="*/ 3741602 w 12226455"/>
              <a:gd name="connsiteY79" fmla="*/ 2071656 h 2094438"/>
              <a:gd name="connsiteX80" fmla="*/ 3608325 w 12226455"/>
              <a:gd name="connsiteY80" fmla="*/ 2079355 h 2094438"/>
              <a:gd name="connsiteX81" fmla="*/ 3491740 w 12226455"/>
              <a:gd name="connsiteY81" fmla="*/ 2092551 h 2094438"/>
              <a:gd name="connsiteX82" fmla="*/ 3381317 w 12226455"/>
              <a:gd name="connsiteY82" fmla="*/ 2072555 h 2094438"/>
              <a:gd name="connsiteX83" fmla="*/ 3248436 w 12226455"/>
              <a:gd name="connsiteY83" fmla="*/ 2062278 h 2094438"/>
              <a:gd name="connsiteX84" fmla="*/ 3028186 w 12226455"/>
              <a:gd name="connsiteY84" fmla="*/ 2060434 h 2094438"/>
              <a:gd name="connsiteX85" fmla="*/ 2637295 w 12226455"/>
              <a:gd name="connsiteY85" fmla="*/ 2026539 h 2094438"/>
              <a:gd name="connsiteX86" fmla="*/ 2222596 w 12226455"/>
              <a:gd name="connsiteY86" fmla="*/ 1936508 h 2094438"/>
              <a:gd name="connsiteX87" fmla="*/ 2139456 w 12226455"/>
              <a:gd name="connsiteY87" fmla="*/ 1911826 h 2094438"/>
              <a:gd name="connsiteX88" fmla="*/ 1981598 w 12226455"/>
              <a:gd name="connsiteY88" fmla="*/ 1886446 h 2094438"/>
              <a:gd name="connsiteX89" fmla="*/ 1980797 w 12226455"/>
              <a:gd name="connsiteY89" fmla="*/ 1886431 h 2094438"/>
              <a:gd name="connsiteX90" fmla="*/ 1980797 w 12226455"/>
              <a:gd name="connsiteY90" fmla="*/ 1871257 h 2094438"/>
              <a:gd name="connsiteX91" fmla="*/ 1849717 w 12226455"/>
              <a:gd name="connsiteY91" fmla="*/ 1881890 h 2094438"/>
              <a:gd name="connsiteX92" fmla="*/ 1687091 w 12226455"/>
              <a:gd name="connsiteY92" fmla="*/ 1842347 h 2094438"/>
              <a:gd name="connsiteX93" fmla="*/ 1596958 w 12226455"/>
              <a:gd name="connsiteY93" fmla="*/ 1804773 h 2094438"/>
              <a:gd name="connsiteX94" fmla="*/ 1521970 w 12226455"/>
              <a:gd name="connsiteY94" fmla="*/ 1790233 h 2094438"/>
              <a:gd name="connsiteX95" fmla="*/ 1412763 w 12226455"/>
              <a:gd name="connsiteY95" fmla="*/ 1794175 h 2094438"/>
              <a:gd name="connsiteX96" fmla="*/ 1296465 w 12226455"/>
              <a:gd name="connsiteY96" fmla="*/ 1797322 h 2094438"/>
              <a:gd name="connsiteX97" fmla="*/ 1289314 w 12226455"/>
              <a:gd name="connsiteY97" fmla="*/ 1796575 h 2094438"/>
              <a:gd name="connsiteX98" fmla="*/ 1209396 w 12226455"/>
              <a:gd name="connsiteY98" fmla="*/ 1799340 h 2094438"/>
              <a:gd name="connsiteX99" fmla="*/ 1178816 w 12226455"/>
              <a:gd name="connsiteY99" fmla="*/ 1797726 h 2094438"/>
              <a:gd name="connsiteX100" fmla="*/ 1118448 w 12226455"/>
              <a:gd name="connsiteY100" fmla="*/ 1799162 h 2094438"/>
              <a:gd name="connsiteX101" fmla="*/ 1109457 w 12226455"/>
              <a:gd name="connsiteY101" fmla="*/ 1799309 h 2094438"/>
              <a:gd name="connsiteX102" fmla="*/ 1051695 w 12226455"/>
              <a:gd name="connsiteY102" fmla="*/ 1795466 h 2094438"/>
              <a:gd name="connsiteX103" fmla="*/ 1047719 w 12226455"/>
              <a:gd name="connsiteY103" fmla="*/ 1796377 h 2094438"/>
              <a:gd name="connsiteX104" fmla="*/ 1013633 w 12226455"/>
              <a:gd name="connsiteY104" fmla="*/ 1794723 h 2094438"/>
              <a:gd name="connsiteX105" fmla="*/ 1008016 w 12226455"/>
              <a:gd name="connsiteY105" fmla="*/ 1792656 h 2094438"/>
              <a:gd name="connsiteX106" fmla="*/ 999124 w 12226455"/>
              <a:gd name="connsiteY106" fmla="*/ 1794019 h 2094438"/>
              <a:gd name="connsiteX107" fmla="*/ 955075 w 12226455"/>
              <a:gd name="connsiteY107" fmla="*/ 1791883 h 2094438"/>
              <a:gd name="connsiteX108" fmla="*/ 882562 w 12226455"/>
              <a:gd name="connsiteY108" fmla="*/ 1796804 h 2094438"/>
              <a:gd name="connsiteX109" fmla="*/ 879961 w 12226455"/>
              <a:gd name="connsiteY109" fmla="*/ 1796413 h 2094438"/>
              <a:gd name="connsiteX110" fmla="*/ 879375 w 12226455"/>
              <a:gd name="connsiteY110" fmla="*/ 1796200 h 2094438"/>
              <a:gd name="connsiteX111" fmla="*/ 826826 w 12226455"/>
              <a:gd name="connsiteY111" fmla="*/ 1773120 h 2094438"/>
              <a:gd name="connsiteX112" fmla="*/ 788810 w 12226455"/>
              <a:gd name="connsiteY112" fmla="*/ 1780877 h 2094438"/>
              <a:gd name="connsiteX113" fmla="*/ 786858 w 12226455"/>
              <a:gd name="connsiteY113" fmla="*/ 1782406 h 2094438"/>
              <a:gd name="connsiteX114" fmla="*/ 719311 w 12226455"/>
              <a:gd name="connsiteY114" fmla="*/ 1772245 h 2094438"/>
              <a:gd name="connsiteX115" fmla="*/ 605941 w 12226455"/>
              <a:gd name="connsiteY115" fmla="*/ 1750592 h 2094438"/>
              <a:gd name="connsiteX116" fmla="*/ 571662 w 12226455"/>
              <a:gd name="connsiteY116" fmla="*/ 1759938 h 2094438"/>
              <a:gd name="connsiteX117" fmla="*/ 561295 w 12226455"/>
              <a:gd name="connsiteY117" fmla="*/ 1764746 h 2094438"/>
              <a:gd name="connsiteX118" fmla="*/ 552495 w 12226455"/>
              <a:gd name="connsiteY118" fmla="*/ 1762244 h 2094438"/>
              <a:gd name="connsiteX119" fmla="*/ 387891 w 12226455"/>
              <a:gd name="connsiteY119" fmla="*/ 1712379 h 2094438"/>
              <a:gd name="connsiteX120" fmla="*/ 264389 w 12226455"/>
              <a:gd name="connsiteY120" fmla="*/ 1691576 h 2094438"/>
              <a:gd name="connsiteX121" fmla="*/ 155395 w 12226455"/>
              <a:gd name="connsiteY121" fmla="*/ 1682653 h 2094438"/>
              <a:gd name="connsiteX122" fmla="*/ 114621 w 12226455"/>
              <a:gd name="connsiteY122" fmla="*/ 1682091 h 2094438"/>
              <a:gd name="connsiteX123" fmla="*/ 84645 w 12226455"/>
              <a:gd name="connsiteY123" fmla="*/ 1684851 h 2094438"/>
              <a:gd name="connsiteX124" fmla="*/ 10003 w 12226455"/>
              <a:gd name="connsiteY124" fmla="*/ 1674828 h 2094438"/>
              <a:gd name="connsiteX125" fmla="*/ 0 w 12226455"/>
              <a:gd name="connsiteY125" fmla="*/ 1673934 h 2094438"/>
              <a:gd name="connsiteX126" fmla="*/ 1013 w 12226455"/>
              <a:gd name="connsiteY126" fmla="*/ 0 h 209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2226455" h="2094438">
                <a:moveTo>
                  <a:pt x="1013" y="0"/>
                </a:moveTo>
                <a:lnTo>
                  <a:pt x="12226455" y="0"/>
                </a:lnTo>
                <a:lnTo>
                  <a:pt x="12226455" y="457198"/>
                </a:lnTo>
                <a:lnTo>
                  <a:pt x="12226455" y="1016758"/>
                </a:lnTo>
                <a:lnTo>
                  <a:pt x="12226455" y="1392257"/>
                </a:lnTo>
                <a:lnTo>
                  <a:pt x="12210010" y="1392079"/>
                </a:lnTo>
                <a:cubicBezTo>
                  <a:pt x="12177369" y="1401762"/>
                  <a:pt x="12165221" y="1375797"/>
                  <a:pt x="12097957" y="1378121"/>
                </a:cubicBezTo>
                <a:cubicBezTo>
                  <a:pt x="11982408" y="1397026"/>
                  <a:pt x="11744000" y="1479580"/>
                  <a:pt x="11705048" y="1504448"/>
                </a:cubicBezTo>
                <a:cubicBezTo>
                  <a:pt x="11653673" y="1545577"/>
                  <a:pt x="11612549" y="1567611"/>
                  <a:pt x="11578252" y="1622780"/>
                </a:cubicBezTo>
                <a:cubicBezTo>
                  <a:pt x="11532313" y="1662349"/>
                  <a:pt x="11474481" y="1608627"/>
                  <a:pt x="11441414" y="1671606"/>
                </a:cubicBezTo>
                <a:cubicBezTo>
                  <a:pt x="11434289" y="1685031"/>
                  <a:pt x="11414202" y="1730284"/>
                  <a:pt x="11384400" y="1726735"/>
                </a:cubicBezTo>
                <a:cubicBezTo>
                  <a:pt x="11364941" y="1726080"/>
                  <a:pt x="11231983" y="1760808"/>
                  <a:pt x="11243987" y="1775920"/>
                </a:cubicBezTo>
                <a:cubicBezTo>
                  <a:pt x="11215065" y="1776200"/>
                  <a:pt x="11198721" y="1785681"/>
                  <a:pt x="11146741" y="1786963"/>
                </a:cubicBezTo>
                <a:cubicBezTo>
                  <a:pt x="11094761" y="1788246"/>
                  <a:pt x="11060195" y="1794679"/>
                  <a:pt x="10932107" y="1783616"/>
                </a:cubicBezTo>
                <a:cubicBezTo>
                  <a:pt x="10815241" y="1773521"/>
                  <a:pt x="10458451" y="1789204"/>
                  <a:pt x="10374059" y="1797882"/>
                </a:cubicBezTo>
                <a:cubicBezTo>
                  <a:pt x="10266568" y="1803488"/>
                  <a:pt x="10301733" y="1805661"/>
                  <a:pt x="10227592" y="1817257"/>
                </a:cubicBezTo>
                <a:cubicBezTo>
                  <a:pt x="10159795" y="1826913"/>
                  <a:pt x="10151758" y="1821828"/>
                  <a:pt x="10015680" y="1830474"/>
                </a:cubicBezTo>
                <a:cubicBezTo>
                  <a:pt x="9814162" y="1843361"/>
                  <a:pt x="9618601" y="1880077"/>
                  <a:pt x="9411126" y="1869136"/>
                </a:cubicBezTo>
                <a:cubicBezTo>
                  <a:pt x="9373213" y="1876546"/>
                  <a:pt x="9394950" y="1893604"/>
                  <a:pt x="9341661" y="1903018"/>
                </a:cubicBezTo>
                <a:cubicBezTo>
                  <a:pt x="9288372" y="1912432"/>
                  <a:pt x="9130756" y="1921467"/>
                  <a:pt x="9091392" y="1925623"/>
                </a:cubicBezTo>
                <a:cubicBezTo>
                  <a:pt x="9071445" y="1919716"/>
                  <a:pt x="9058205" y="1924023"/>
                  <a:pt x="9046316" y="1931643"/>
                </a:cubicBezTo>
                <a:cubicBezTo>
                  <a:pt x="9004352" y="1932420"/>
                  <a:pt x="8969757" y="1927074"/>
                  <a:pt x="8924496" y="1934111"/>
                </a:cubicBezTo>
                <a:cubicBezTo>
                  <a:pt x="8873011" y="1946604"/>
                  <a:pt x="8777904" y="1946721"/>
                  <a:pt x="8730039" y="1958718"/>
                </a:cubicBezTo>
                <a:cubicBezTo>
                  <a:pt x="8656986" y="1947221"/>
                  <a:pt x="8743731" y="1973503"/>
                  <a:pt x="8637317" y="1976178"/>
                </a:cubicBezTo>
                <a:cubicBezTo>
                  <a:pt x="8598500" y="1987499"/>
                  <a:pt x="8556435" y="2024586"/>
                  <a:pt x="8497138" y="2026648"/>
                </a:cubicBezTo>
                <a:cubicBezTo>
                  <a:pt x="8440495" y="2027805"/>
                  <a:pt x="8318556" y="2034713"/>
                  <a:pt x="8281534" y="2036428"/>
                </a:cubicBezTo>
                <a:lnTo>
                  <a:pt x="8275009" y="2036933"/>
                </a:lnTo>
                <a:lnTo>
                  <a:pt x="8215546" y="2024013"/>
                </a:lnTo>
                <a:cubicBezTo>
                  <a:pt x="8215156" y="2029330"/>
                  <a:pt x="8197251" y="2030867"/>
                  <a:pt x="8191205" y="2026109"/>
                </a:cubicBezTo>
                <a:cubicBezTo>
                  <a:pt x="8059869" y="1999550"/>
                  <a:pt x="8100586" y="2055132"/>
                  <a:pt x="8022833" y="2020804"/>
                </a:cubicBezTo>
                <a:cubicBezTo>
                  <a:pt x="7953710" y="2021891"/>
                  <a:pt x="7909025" y="2032330"/>
                  <a:pt x="7842457" y="2032833"/>
                </a:cubicBezTo>
                <a:cubicBezTo>
                  <a:pt x="7775888" y="2033334"/>
                  <a:pt x="7690162" y="2026488"/>
                  <a:pt x="7623424" y="2023819"/>
                </a:cubicBezTo>
                <a:cubicBezTo>
                  <a:pt x="7539371" y="2028810"/>
                  <a:pt x="7562808" y="2029306"/>
                  <a:pt x="7513247" y="2034454"/>
                </a:cubicBezTo>
                <a:cubicBezTo>
                  <a:pt x="7352211" y="2028209"/>
                  <a:pt x="7354639" y="2049419"/>
                  <a:pt x="7252408" y="2048724"/>
                </a:cubicBezTo>
                <a:cubicBezTo>
                  <a:pt x="7204063" y="2040800"/>
                  <a:pt x="7114224" y="2024619"/>
                  <a:pt x="7058491" y="2026452"/>
                </a:cubicBezTo>
                <a:cubicBezTo>
                  <a:pt x="7021084" y="2020844"/>
                  <a:pt x="7045432" y="2013227"/>
                  <a:pt x="7014654" y="2008338"/>
                </a:cubicBezTo>
                <a:lnTo>
                  <a:pt x="6869558" y="2009516"/>
                </a:lnTo>
                <a:cubicBezTo>
                  <a:pt x="6847718" y="2014302"/>
                  <a:pt x="6856427" y="1989230"/>
                  <a:pt x="6801700" y="1992683"/>
                </a:cubicBezTo>
                <a:lnTo>
                  <a:pt x="6630448" y="1990539"/>
                </a:lnTo>
                <a:cubicBezTo>
                  <a:pt x="6554012" y="1987613"/>
                  <a:pt x="6428437" y="1977252"/>
                  <a:pt x="6343083" y="1975132"/>
                </a:cubicBezTo>
                <a:cubicBezTo>
                  <a:pt x="6257729" y="1973011"/>
                  <a:pt x="6200984" y="1982277"/>
                  <a:pt x="6118325" y="1977815"/>
                </a:cubicBezTo>
                <a:cubicBezTo>
                  <a:pt x="6040211" y="1994968"/>
                  <a:pt x="6018927" y="1986168"/>
                  <a:pt x="5951117" y="1980301"/>
                </a:cubicBezTo>
                <a:lnTo>
                  <a:pt x="5899039" y="1970051"/>
                </a:lnTo>
                <a:lnTo>
                  <a:pt x="5826960" y="1971340"/>
                </a:lnTo>
                <a:cubicBezTo>
                  <a:pt x="5822059" y="1972558"/>
                  <a:pt x="5785971" y="1973629"/>
                  <a:pt x="5750590" y="1974055"/>
                </a:cubicBezTo>
                <a:lnTo>
                  <a:pt x="5692650" y="1973132"/>
                </a:lnTo>
                <a:lnTo>
                  <a:pt x="5707621" y="1971397"/>
                </a:lnTo>
                <a:lnTo>
                  <a:pt x="5678447" y="1972906"/>
                </a:lnTo>
                <a:lnTo>
                  <a:pt x="5692650" y="1973132"/>
                </a:lnTo>
                <a:lnTo>
                  <a:pt x="5624294" y="1981056"/>
                </a:lnTo>
                <a:cubicBezTo>
                  <a:pt x="5604222" y="1980507"/>
                  <a:pt x="5576756" y="1968021"/>
                  <a:pt x="5554110" y="1965114"/>
                </a:cubicBezTo>
                <a:cubicBezTo>
                  <a:pt x="5531465" y="1962207"/>
                  <a:pt x="5518322" y="1978148"/>
                  <a:pt x="5488422" y="1963610"/>
                </a:cubicBezTo>
                <a:cubicBezTo>
                  <a:pt x="5435072" y="1960415"/>
                  <a:pt x="5306254" y="1946327"/>
                  <a:pt x="5234009" y="1945946"/>
                </a:cubicBezTo>
                <a:cubicBezTo>
                  <a:pt x="5161765" y="1945566"/>
                  <a:pt x="5099209" y="1955491"/>
                  <a:pt x="5054956" y="1961326"/>
                </a:cubicBezTo>
                <a:cubicBezTo>
                  <a:pt x="5010704" y="1967160"/>
                  <a:pt x="4975591" y="1978636"/>
                  <a:pt x="4968494" y="1980959"/>
                </a:cubicBezTo>
                <a:lnTo>
                  <a:pt x="4887159" y="1987230"/>
                </a:lnTo>
                <a:lnTo>
                  <a:pt x="4823752" y="2010623"/>
                </a:lnTo>
                <a:lnTo>
                  <a:pt x="4763730" y="2037027"/>
                </a:lnTo>
                <a:lnTo>
                  <a:pt x="4758100" y="2037626"/>
                </a:lnTo>
                <a:lnTo>
                  <a:pt x="4753293" y="2034727"/>
                </a:lnTo>
                <a:lnTo>
                  <a:pt x="4738854" y="2040382"/>
                </a:lnTo>
                <a:cubicBezTo>
                  <a:pt x="4719567" y="2047559"/>
                  <a:pt x="4700371" y="2052707"/>
                  <a:pt x="4679090" y="2049175"/>
                </a:cubicBezTo>
                <a:cubicBezTo>
                  <a:pt x="4677019" y="2053404"/>
                  <a:pt x="4674180" y="2057026"/>
                  <a:pt x="4670823" y="2060199"/>
                </a:cubicBezTo>
                <a:lnTo>
                  <a:pt x="4652693" y="2068081"/>
                </a:lnTo>
                <a:lnTo>
                  <a:pt x="4596668" y="2066844"/>
                </a:lnTo>
                <a:lnTo>
                  <a:pt x="4515079" y="2093488"/>
                </a:lnTo>
                <a:cubicBezTo>
                  <a:pt x="4463698" y="2097853"/>
                  <a:pt x="4402865" y="2085692"/>
                  <a:pt x="4359987" y="2087091"/>
                </a:cubicBezTo>
                <a:cubicBezTo>
                  <a:pt x="4331010" y="2088701"/>
                  <a:pt x="4325018" y="2064931"/>
                  <a:pt x="4299514" y="2072092"/>
                </a:cubicBezTo>
                <a:cubicBezTo>
                  <a:pt x="4273371" y="2072636"/>
                  <a:pt x="4227618" y="2083997"/>
                  <a:pt x="4215049" y="2078442"/>
                </a:cubicBezTo>
                <a:lnTo>
                  <a:pt x="4182398" y="2068549"/>
                </a:lnTo>
                <a:lnTo>
                  <a:pt x="4148880" y="2087980"/>
                </a:lnTo>
                <a:lnTo>
                  <a:pt x="4132217" y="2074087"/>
                </a:lnTo>
                <a:lnTo>
                  <a:pt x="4073825" y="2078770"/>
                </a:lnTo>
                <a:lnTo>
                  <a:pt x="3997663" y="2084777"/>
                </a:lnTo>
                <a:lnTo>
                  <a:pt x="4004645" y="2091682"/>
                </a:lnTo>
                <a:lnTo>
                  <a:pt x="3969056" y="2094067"/>
                </a:lnTo>
                <a:lnTo>
                  <a:pt x="3959847" y="2091531"/>
                </a:lnTo>
                <a:cubicBezTo>
                  <a:pt x="3956591" y="2093697"/>
                  <a:pt x="3932491" y="2091838"/>
                  <a:pt x="3925749" y="2090653"/>
                </a:cubicBezTo>
                <a:lnTo>
                  <a:pt x="3860022" y="2080934"/>
                </a:lnTo>
                <a:lnTo>
                  <a:pt x="3741602" y="2071656"/>
                </a:lnTo>
                <a:cubicBezTo>
                  <a:pt x="3685648" y="2078843"/>
                  <a:pt x="3689521" y="2069398"/>
                  <a:pt x="3608325" y="2079355"/>
                </a:cubicBezTo>
                <a:cubicBezTo>
                  <a:pt x="3559435" y="2105880"/>
                  <a:pt x="3544328" y="2078348"/>
                  <a:pt x="3491740" y="2092551"/>
                </a:cubicBezTo>
                <a:lnTo>
                  <a:pt x="3381317" y="2072555"/>
                </a:lnTo>
                <a:cubicBezTo>
                  <a:pt x="3321138" y="2069130"/>
                  <a:pt x="3308615" y="2065704"/>
                  <a:pt x="3248436" y="2062278"/>
                </a:cubicBezTo>
                <a:cubicBezTo>
                  <a:pt x="3186561" y="2051918"/>
                  <a:pt x="3130043" y="2066391"/>
                  <a:pt x="3028186" y="2060434"/>
                </a:cubicBezTo>
                <a:cubicBezTo>
                  <a:pt x="2926329" y="2054477"/>
                  <a:pt x="2745912" y="2053371"/>
                  <a:pt x="2637295" y="2026539"/>
                </a:cubicBezTo>
                <a:cubicBezTo>
                  <a:pt x="2508934" y="1999914"/>
                  <a:pt x="2299666" y="1962591"/>
                  <a:pt x="2222596" y="1936508"/>
                </a:cubicBezTo>
                <a:cubicBezTo>
                  <a:pt x="2210338" y="1930065"/>
                  <a:pt x="2150953" y="1915808"/>
                  <a:pt x="2139456" y="1911826"/>
                </a:cubicBezTo>
                <a:cubicBezTo>
                  <a:pt x="2068355" y="1922769"/>
                  <a:pt x="2030992" y="1892936"/>
                  <a:pt x="1981598" y="1886446"/>
                </a:cubicBezTo>
                <a:lnTo>
                  <a:pt x="1980797" y="1886431"/>
                </a:lnTo>
                <a:lnTo>
                  <a:pt x="1980797" y="1871257"/>
                </a:lnTo>
                <a:cubicBezTo>
                  <a:pt x="1970878" y="1851113"/>
                  <a:pt x="1902643" y="1888334"/>
                  <a:pt x="1849717" y="1881890"/>
                </a:cubicBezTo>
                <a:cubicBezTo>
                  <a:pt x="1780571" y="1849543"/>
                  <a:pt x="1735844" y="1854658"/>
                  <a:pt x="1687091" y="1842347"/>
                </a:cubicBezTo>
                <a:cubicBezTo>
                  <a:pt x="1642649" y="1840578"/>
                  <a:pt x="1660429" y="1799141"/>
                  <a:pt x="1596958" y="1804773"/>
                </a:cubicBezTo>
                <a:cubicBezTo>
                  <a:pt x="1571440" y="1791845"/>
                  <a:pt x="1552669" y="1791999"/>
                  <a:pt x="1521970" y="1790233"/>
                </a:cubicBezTo>
                <a:cubicBezTo>
                  <a:pt x="1491271" y="1788467"/>
                  <a:pt x="1450765" y="1792982"/>
                  <a:pt x="1412763" y="1794175"/>
                </a:cubicBezTo>
                <a:lnTo>
                  <a:pt x="1296465" y="1797322"/>
                </a:lnTo>
                <a:lnTo>
                  <a:pt x="1289314" y="1796575"/>
                </a:lnTo>
                <a:cubicBezTo>
                  <a:pt x="1279395" y="1795482"/>
                  <a:pt x="1218476" y="1801107"/>
                  <a:pt x="1209396" y="1799340"/>
                </a:cubicBezTo>
                <a:cubicBezTo>
                  <a:pt x="1193285" y="1802731"/>
                  <a:pt x="1185050" y="1798716"/>
                  <a:pt x="1178816" y="1797726"/>
                </a:cubicBezTo>
                <a:lnTo>
                  <a:pt x="1118448" y="1799162"/>
                </a:lnTo>
                <a:lnTo>
                  <a:pt x="1109457" y="1799309"/>
                </a:lnTo>
                <a:cubicBezTo>
                  <a:pt x="1089593" y="1799838"/>
                  <a:pt x="1070569" y="1799554"/>
                  <a:pt x="1051695" y="1795466"/>
                </a:cubicBezTo>
                <a:lnTo>
                  <a:pt x="1047719" y="1796377"/>
                </a:lnTo>
                <a:lnTo>
                  <a:pt x="1013633" y="1794723"/>
                </a:lnTo>
                <a:lnTo>
                  <a:pt x="1008016" y="1792656"/>
                </a:lnTo>
                <a:lnTo>
                  <a:pt x="999124" y="1794019"/>
                </a:lnTo>
                <a:lnTo>
                  <a:pt x="955075" y="1791883"/>
                </a:lnTo>
                <a:lnTo>
                  <a:pt x="882562" y="1796804"/>
                </a:lnTo>
                <a:lnTo>
                  <a:pt x="879961" y="1796413"/>
                </a:lnTo>
                <a:lnTo>
                  <a:pt x="879375" y="1796200"/>
                </a:lnTo>
                <a:cubicBezTo>
                  <a:pt x="862130" y="1792463"/>
                  <a:pt x="843250" y="1774633"/>
                  <a:pt x="826826" y="1773120"/>
                </a:cubicBezTo>
                <a:cubicBezTo>
                  <a:pt x="833393" y="1786078"/>
                  <a:pt x="803653" y="1778825"/>
                  <a:pt x="788810" y="1780877"/>
                </a:cubicBezTo>
                <a:lnTo>
                  <a:pt x="786858" y="1782406"/>
                </a:lnTo>
                <a:lnTo>
                  <a:pt x="719311" y="1772245"/>
                </a:lnTo>
                <a:cubicBezTo>
                  <a:pt x="683699" y="1766739"/>
                  <a:pt x="633686" y="1751188"/>
                  <a:pt x="605941" y="1750592"/>
                </a:cubicBezTo>
                <a:cubicBezTo>
                  <a:pt x="593515" y="1760725"/>
                  <a:pt x="587000" y="1755418"/>
                  <a:pt x="571662" y="1759938"/>
                </a:cubicBezTo>
                <a:lnTo>
                  <a:pt x="561295" y="1764746"/>
                </a:lnTo>
                <a:lnTo>
                  <a:pt x="552495" y="1762244"/>
                </a:lnTo>
                <a:cubicBezTo>
                  <a:pt x="500782" y="1746577"/>
                  <a:pt x="434051" y="1724452"/>
                  <a:pt x="387891" y="1712379"/>
                </a:cubicBezTo>
                <a:cubicBezTo>
                  <a:pt x="360134" y="1707432"/>
                  <a:pt x="303139" y="1696530"/>
                  <a:pt x="264389" y="1691576"/>
                </a:cubicBezTo>
                <a:cubicBezTo>
                  <a:pt x="240924" y="1693130"/>
                  <a:pt x="174668" y="1699683"/>
                  <a:pt x="155395" y="1682653"/>
                </a:cubicBezTo>
                <a:cubicBezTo>
                  <a:pt x="154268" y="1696979"/>
                  <a:pt x="127403" y="1672385"/>
                  <a:pt x="114621" y="1682091"/>
                </a:cubicBezTo>
                <a:cubicBezTo>
                  <a:pt x="105719" y="1690510"/>
                  <a:pt x="95495" y="1685011"/>
                  <a:pt x="84645" y="1684851"/>
                </a:cubicBezTo>
                <a:cubicBezTo>
                  <a:pt x="71576" y="1691733"/>
                  <a:pt x="23446" y="1682420"/>
                  <a:pt x="10003" y="1674828"/>
                </a:cubicBezTo>
                <a:lnTo>
                  <a:pt x="0" y="1673934"/>
                </a:lnTo>
                <a:cubicBezTo>
                  <a:pt x="338" y="1115956"/>
                  <a:pt x="675" y="557978"/>
                  <a:pt x="1013"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DFBB4E-AF94-6E40-84E4-EFDC99C943EC}"/>
              </a:ext>
            </a:extLst>
          </p:cNvPr>
          <p:cNvSpPr>
            <a:spLocks noGrp="1"/>
          </p:cNvSpPr>
          <p:nvPr>
            <p:ph type="title"/>
          </p:nvPr>
        </p:nvSpPr>
        <p:spPr>
          <a:xfrm>
            <a:off x="1384479" y="609601"/>
            <a:ext cx="9477003" cy="1216024"/>
          </a:xfrm>
        </p:spPr>
        <p:txBody>
          <a:bodyPr>
            <a:normAutofit/>
          </a:bodyPr>
          <a:lstStyle/>
          <a:p>
            <a:pPr algn="ctr"/>
            <a:r>
              <a:rPr lang="en-US" dirty="0"/>
              <a:t>Data Analysis&amp; Result</a:t>
            </a:r>
            <a:endParaRPr lang="en-US"/>
          </a:p>
        </p:txBody>
      </p:sp>
      <p:pic>
        <p:nvPicPr>
          <p:cNvPr id="6" name="Content Placeholder 5">
            <a:extLst>
              <a:ext uri="{FF2B5EF4-FFF2-40B4-BE49-F238E27FC236}">
                <a16:creationId xmlns:a16="http://schemas.microsoft.com/office/drawing/2014/main" id="{4BD0458A-72FC-4ACE-96B7-A912F14EEB1D}"/>
              </a:ext>
            </a:extLst>
          </p:cNvPr>
          <p:cNvPicPr>
            <a:picLocks noChangeAspect="1"/>
          </p:cNvPicPr>
          <p:nvPr/>
        </p:nvPicPr>
        <p:blipFill>
          <a:blip r:embed="rId4"/>
          <a:stretch>
            <a:fillRect/>
          </a:stretch>
        </p:blipFill>
        <p:spPr>
          <a:xfrm>
            <a:off x="721857" y="3308734"/>
            <a:ext cx="2906154" cy="2579212"/>
          </a:xfrm>
          <a:prstGeom prst="rect">
            <a:avLst/>
          </a:prstGeom>
        </p:spPr>
      </p:pic>
      <p:pic>
        <p:nvPicPr>
          <p:cNvPr id="13" name="Picture 12" descr="Text&#10;&#10;Description automatically generated">
            <a:extLst>
              <a:ext uri="{FF2B5EF4-FFF2-40B4-BE49-F238E27FC236}">
                <a16:creationId xmlns:a16="http://schemas.microsoft.com/office/drawing/2014/main" id="{F7A6DC58-DC64-CB47-B088-C983776767C0}"/>
              </a:ext>
            </a:extLst>
          </p:cNvPr>
          <p:cNvPicPr>
            <a:picLocks noChangeAspect="1"/>
          </p:cNvPicPr>
          <p:nvPr/>
        </p:nvPicPr>
        <p:blipFill>
          <a:blip r:embed="rId5"/>
          <a:stretch>
            <a:fillRect/>
          </a:stretch>
        </p:blipFill>
        <p:spPr>
          <a:xfrm>
            <a:off x="7443952" y="3700002"/>
            <a:ext cx="3722330" cy="1246980"/>
          </a:xfrm>
          <a:prstGeom prst="rect">
            <a:avLst/>
          </a:prstGeom>
        </p:spPr>
      </p:pic>
      <p:sp>
        <p:nvSpPr>
          <p:cNvPr id="5" name="Footer Placeholder 7">
            <a:extLst>
              <a:ext uri="{FF2B5EF4-FFF2-40B4-BE49-F238E27FC236}">
                <a16:creationId xmlns:a16="http://schemas.microsoft.com/office/drawing/2014/main" id="{8D5CA7BC-79D7-EC46-9382-CF85D5FF0AC9}"/>
              </a:ext>
            </a:extLst>
          </p:cNvPr>
          <p:cNvSpPr>
            <a:spLocks noGrp="1"/>
          </p:cNvSpPr>
          <p:nvPr>
            <p:ph type="ftr" sz="quarter" idx="11"/>
          </p:nvPr>
        </p:nvSpPr>
        <p:spPr>
          <a:xfrm rot="5400000">
            <a:off x="10451592" y="1408176"/>
            <a:ext cx="2770499" cy="365125"/>
          </a:xfrm>
        </p:spPr>
        <p:txBody>
          <a:bodyPr>
            <a:normAutofit/>
          </a:bodyPr>
          <a:lstStyle/>
          <a:p>
            <a:pPr>
              <a:lnSpc>
                <a:spcPct val="90000"/>
              </a:lnSpc>
              <a:spcAft>
                <a:spcPts val="600"/>
              </a:spcAft>
            </a:pPr>
            <a:r>
              <a:rPr lang="en-US"/>
              <a:t>ASU-TEM-VIRT-FIN-PT-08-2021</a:t>
            </a:r>
          </a:p>
        </p:txBody>
      </p:sp>
      <p:sp>
        <p:nvSpPr>
          <p:cNvPr id="10" name="Content Placeholder 9">
            <a:extLst>
              <a:ext uri="{FF2B5EF4-FFF2-40B4-BE49-F238E27FC236}">
                <a16:creationId xmlns:a16="http://schemas.microsoft.com/office/drawing/2014/main" id="{FF81D0CB-0233-4647-8AF8-71299FD8E112}"/>
              </a:ext>
            </a:extLst>
          </p:cNvPr>
          <p:cNvSpPr>
            <a:spLocks noGrp="1"/>
          </p:cNvSpPr>
          <p:nvPr>
            <p:ph idx="1"/>
          </p:nvPr>
        </p:nvSpPr>
        <p:spPr>
          <a:xfrm>
            <a:off x="919241" y="1983634"/>
            <a:ext cx="9810604" cy="1630413"/>
          </a:xfrm>
        </p:spPr>
        <p:txBody>
          <a:bodyPr anchor="ctr">
            <a:normAutofit/>
          </a:bodyPr>
          <a:lstStyle/>
          <a:p>
            <a:r>
              <a:rPr lang="en-US" dirty="0"/>
              <a:t>We calculated the annualized return of each sector and arrive at a point where we could indicate which was the profitable and advisable investment in this horizon</a:t>
            </a:r>
          </a:p>
          <a:p>
            <a:r>
              <a:rPr lang="en-US" dirty="0"/>
              <a:t>The findings are listed below:</a:t>
            </a:r>
          </a:p>
          <a:p>
            <a:endParaRPr lang="en-US" dirty="0"/>
          </a:p>
        </p:txBody>
      </p:sp>
    </p:spTree>
    <p:extLst>
      <p:ext uri="{BB962C8B-B14F-4D97-AF65-F5344CB8AC3E}">
        <p14:creationId xmlns:p14="http://schemas.microsoft.com/office/powerpoint/2010/main" val="294114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819EC06-95FA-4182-A069-1FA626C7A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8EB1A4A-D79A-42CF-8F0E-83C097672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2992"/>
            <a:ext cx="12193149" cy="2344739"/>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2344739">
                <a:moveTo>
                  <a:pt x="1148" y="0"/>
                </a:moveTo>
                <a:lnTo>
                  <a:pt x="12193148" y="0"/>
                </a:lnTo>
                <a:cubicBezTo>
                  <a:pt x="12193148" y="193246"/>
                  <a:pt x="12193149" y="386493"/>
                  <a:pt x="12193149" y="579739"/>
                </a:cubicBezTo>
                <a:lnTo>
                  <a:pt x="12185986" y="584189"/>
                </a:lnTo>
                <a:cubicBezTo>
                  <a:pt x="12156393" y="577430"/>
                  <a:pt x="12176978" y="588328"/>
                  <a:pt x="12156363" y="597366"/>
                </a:cubicBezTo>
                <a:cubicBezTo>
                  <a:pt x="12172308" y="611308"/>
                  <a:pt x="12127905" y="602876"/>
                  <a:pt x="12139215" y="623179"/>
                </a:cubicBezTo>
                <a:cubicBezTo>
                  <a:pt x="12135103" y="624180"/>
                  <a:pt x="12130766" y="624512"/>
                  <a:pt x="12126327" y="624690"/>
                </a:cubicBezTo>
                <a:lnTo>
                  <a:pt x="12124007" y="624794"/>
                </a:lnTo>
                <a:lnTo>
                  <a:pt x="12116854" y="628608"/>
                </a:lnTo>
                <a:lnTo>
                  <a:pt x="12099497" y="628139"/>
                </a:lnTo>
                <a:cubicBezTo>
                  <a:pt x="12095162" y="629804"/>
                  <a:pt x="12090978" y="632365"/>
                  <a:pt x="12087073" y="636341"/>
                </a:cubicBezTo>
                <a:cubicBezTo>
                  <a:pt x="12078890" y="656743"/>
                  <a:pt x="12040481" y="653846"/>
                  <a:pt x="12031073" y="680009"/>
                </a:cubicBezTo>
                <a:cubicBezTo>
                  <a:pt x="12026399" y="688254"/>
                  <a:pt x="12004497" y="705355"/>
                  <a:pt x="11995833" y="703458"/>
                </a:cubicBezTo>
                <a:cubicBezTo>
                  <a:pt x="11990333" y="705967"/>
                  <a:pt x="11986699" y="712045"/>
                  <a:pt x="11979717" y="708161"/>
                </a:cubicBezTo>
                <a:cubicBezTo>
                  <a:pt x="11970382" y="704240"/>
                  <a:pt x="11963763" y="727262"/>
                  <a:pt x="11959046" y="717558"/>
                </a:cubicBezTo>
                <a:lnTo>
                  <a:pt x="11920454" y="730883"/>
                </a:lnTo>
                <a:cubicBezTo>
                  <a:pt x="11919152" y="737943"/>
                  <a:pt x="11912619" y="740145"/>
                  <a:pt x="11903656" y="742426"/>
                </a:cubicBezTo>
                <a:lnTo>
                  <a:pt x="11895048" y="744791"/>
                </a:lnTo>
                <a:lnTo>
                  <a:pt x="11891968" y="755729"/>
                </a:lnTo>
                <a:cubicBezTo>
                  <a:pt x="11881074" y="746401"/>
                  <a:pt x="11884523" y="777742"/>
                  <a:pt x="11870776" y="777816"/>
                </a:cubicBezTo>
                <a:lnTo>
                  <a:pt x="11813376" y="797659"/>
                </a:lnTo>
                <a:lnTo>
                  <a:pt x="11590693" y="963777"/>
                </a:lnTo>
                <a:cubicBezTo>
                  <a:pt x="11550201" y="990714"/>
                  <a:pt x="11542649" y="940770"/>
                  <a:pt x="11506817" y="1033623"/>
                </a:cubicBezTo>
                <a:cubicBezTo>
                  <a:pt x="11450023" y="1089460"/>
                  <a:pt x="11337127" y="1190174"/>
                  <a:pt x="11280332" y="1223571"/>
                </a:cubicBezTo>
                <a:cubicBezTo>
                  <a:pt x="11267547" y="1231171"/>
                  <a:pt x="11229147" y="1296589"/>
                  <a:pt x="11228309" y="1276236"/>
                </a:cubicBezTo>
                <a:cubicBezTo>
                  <a:pt x="11223950" y="1278203"/>
                  <a:pt x="11220761" y="1277680"/>
                  <a:pt x="11218087" y="1275961"/>
                </a:cubicBezTo>
                <a:lnTo>
                  <a:pt x="11217184" y="1275018"/>
                </a:lnTo>
                <a:lnTo>
                  <a:pt x="11188885" y="1292383"/>
                </a:lnTo>
                <a:lnTo>
                  <a:pt x="11184501" y="1292525"/>
                </a:lnTo>
                <a:lnTo>
                  <a:pt x="11166854" y="1306612"/>
                </a:lnTo>
                <a:lnTo>
                  <a:pt x="11157311" y="1312414"/>
                </a:lnTo>
                <a:lnTo>
                  <a:pt x="11155496" y="1317097"/>
                </a:lnTo>
                <a:cubicBezTo>
                  <a:pt x="11153045" y="1320465"/>
                  <a:pt x="11148902" y="1323112"/>
                  <a:pt x="11140961" y="1324115"/>
                </a:cubicBezTo>
                <a:lnTo>
                  <a:pt x="11138961" y="1323772"/>
                </a:lnTo>
                <a:lnTo>
                  <a:pt x="11128208" y="1333832"/>
                </a:lnTo>
                <a:cubicBezTo>
                  <a:pt x="11124962" y="1337814"/>
                  <a:pt x="11122359" y="1342287"/>
                  <a:pt x="11120691" y="1347424"/>
                </a:cubicBezTo>
                <a:cubicBezTo>
                  <a:pt x="11081770" y="1370685"/>
                  <a:pt x="10952581" y="1444106"/>
                  <a:pt x="10894683" y="1473399"/>
                </a:cubicBezTo>
                <a:cubicBezTo>
                  <a:pt x="10861781" y="1488434"/>
                  <a:pt x="10817803" y="1508886"/>
                  <a:pt x="10773300" y="1523191"/>
                </a:cubicBezTo>
                <a:cubicBezTo>
                  <a:pt x="10733414" y="1567419"/>
                  <a:pt x="10677791" y="1526735"/>
                  <a:pt x="10627668" y="1559229"/>
                </a:cubicBezTo>
                <a:cubicBezTo>
                  <a:pt x="10590276" y="1542103"/>
                  <a:pt x="10613693" y="1562282"/>
                  <a:pt x="10581895" y="1568689"/>
                </a:cubicBezTo>
                <a:cubicBezTo>
                  <a:pt x="10597733" y="1591656"/>
                  <a:pt x="10540912" y="1568241"/>
                  <a:pt x="10547790" y="1598423"/>
                </a:cubicBezTo>
                <a:cubicBezTo>
                  <a:pt x="10541784" y="1598632"/>
                  <a:pt x="10535750" y="1597886"/>
                  <a:pt x="10529643" y="1596907"/>
                </a:cubicBezTo>
                <a:lnTo>
                  <a:pt x="10526446" y="1596411"/>
                </a:lnTo>
                <a:lnTo>
                  <a:pt x="10515129" y="1599537"/>
                </a:lnTo>
                <a:lnTo>
                  <a:pt x="10491735" y="1594156"/>
                </a:lnTo>
                <a:cubicBezTo>
                  <a:pt x="10485147" y="1595190"/>
                  <a:pt x="10478389" y="1597459"/>
                  <a:pt x="10471418" y="1601693"/>
                </a:cubicBezTo>
                <a:cubicBezTo>
                  <a:pt x="10451763" y="1626665"/>
                  <a:pt x="10400774" y="1612276"/>
                  <a:pt x="10377042" y="1644598"/>
                </a:cubicBezTo>
                <a:cubicBezTo>
                  <a:pt x="10367240" y="1654315"/>
                  <a:pt x="10330319" y="1671126"/>
                  <a:pt x="10319338" y="1666221"/>
                </a:cubicBezTo>
                <a:cubicBezTo>
                  <a:pt x="10310813" y="1668060"/>
                  <a:pt x="10303331" y="1675173"/>
                  <a:pt x="10295467" y="1668079"/>
                </a:cubicBezTo>
                <a:cubicBezTo>
                  <a:pt x="10284420" y="1660290"/>
                  <a:pt x="10265794" y="1689186"/>
                  <a:pt x="10263443" y="1674948"/>
                </a:cubicBezTo>
                <a:lnTo>
                  <a:pt x="10205418" y="1682149"/>
                </a:lnTo>
                <a:cubicBezTo>
                  <a:pt x="10200696" y="1691209"/>
                  <a:pt x="10190895" y="1692356"/>
                  <a:pt x="10177759" y="1692943"/>
                </a:cubicBezTo>
                <a:lnTo>
                  <a:pt x="10165070" y="1693739"/>
                </a:lnTo>
                <a:lnTo>
                  <a:pt x="10156308" y="1707487"/>
                </a:lnTo>
                <a:cubicBezTo>
                  <a:pt x="10145406" y="1692057"/>
                  <a:pt x="10136981" y="1734810"/>
                  <a:pt x="10118267" y="1731142"/>
                </a:cubicBezTo>
                <a:lnTo>
                  <a:pt x="10083317" y="1743296"/>
                </a:lnTo>
                <a:cubicBezTo>
                  <a:pt x="10075718" y="1741227"/>
                  <a:pt x="10048011" y="1742555"/>
                  <a:pt x="10040388" y="1741632"/>
                </a:cubicBezTo>
                <a:cubicBezTo>
                  <a:pt x="9999609" y="1751733"/>
                  <a:pt x="9985545" y="1752223"/>
                  <a:pt x="9961167" y="1757147"/>
                </a:cubicBezTo>
                <a:cubicBezTo>
                  <a:pt x="9920131" y="1757289"/>
                  <a:pt x="9889892" y="1754090"/>
                  <a:pt x="9848940" y="1763915"/>
                </a:cubicBezTo>
                <a:lnTo>
                  <a:pt x="9729457" y="1784122"/>
                </a:lnTo>
                <a:cubicBezTo>
                  <a:pt x="9676207" y="1774536"/>
                  <a:pt x="9631235" y="1799759"/>
                  <a:pt x="9613704" y="1812371"/>
                </a:cubicBezTo>
                <a:cubicBezTo>
                  <a:pt x="9548152" y="1826647"/>
                  <a:pt x="9410970" y="1863993"/>
                  <a:pt x="9338590" y="1869293"/>
                </a:cubicBezTo>
                <a:lnTo>
                  <a:pt x="9232518" y="1893149"/>
                </a:lnTo>
                <a:lnTo>
                  <a:pt x="9156690" y="1903228"/>
                </a:lnTo>
                <a:lnTo>
                  <a:pt x="9054601" y="1910755"/>
                </a:lnTo>
                <a:lnTo>
                  <a:pt x="9006634" y="1914040"/>
                </a:lnTo>
                <a:lnTo>
                  <a:pt x="9006349" y="1913800"/>
                </a:lnTo>
                <a:cubicBezTo>
                  <a:pt x="9004294" y="1913580"/>
                  <a:pt x="9001475" y="1913908"/>
                  <a:pt x="8997380" y="1915011"/>
                </a:cubicBezTo>
                <a:lnTo>
                  <a:pt x="8991542" y="1917072"/>
                </a:lnTo>
                <a:lnTo>
                  <a:pt x="8975485" y="1920298"/>
                </a:lnTo>
                <a:lnTo>
                  <a:pt x="8969159" y="1919598"/>
                </a:lnTo>
                <a:lnTo>
                  <a:pt x="8964196" y="1917373"/>
                </a:lnTo>
                <a:cubicBezTo>
                  <a:pt x="8955841" y="1925324"/>
                  <a:pt x="8956668" y="1934272"/>
                  <a:pt x="8930136" y="1914185"/>
                </a:cubicBezTo>
                <a:cubicBezTo>
                  <a:pt x="8899182" y="1915205"/>
                  <a:pt x="8790451" y="1929860"/>
                  <a:pt x="8753592" y="1933417"/>
                </a:cubicBezTo>
                <a:cubicBezTo>
                  <a:pt x="8720970" y="1944137"/>
                  <a:pt x="8749345" y="1930476"/>
                  <a:pt x="8708995" y="1935518"/>
                </a:cubicBezTo>
                <a:cubicBezTo>
                  <a:pt x="8672757" y="1955053"/>
                  <a:pt x="8640293" y="1938613"/>
                  <a:pt x="8597219" y="1944090"/>
                </a:cubicBezTo>
                <a:lnTo>
                  <a:pt x="8526378" y="1929248"/>
                </a:lnTo>
                <a:lnTo>
                  <a:pt x="8512131" y="1935163"/>
                </a:lnTo>
                <a:lnTo>
                  <a:pt x="8507315" y="1938164"/>
                </a:lnTo>
                <a:cubicBezTo>
                  <a:pt x="8503797" y="1939941"/>
                  <a:pt x="8501196" y="1940752"/>
                  <a:pt x="8499116" y="1940902"/>
                </a:cubicBezTo>
                <a:lnTo>
                  <a:pt x="8498742" y="1940723"/>
                </a:lnTo>
                <a:lnTo>
                  <a:pt x="8491397" y="1943773"/>
                </a:lnTo>
                <a:lnTo>
                  <a:pt x="8368330" y="1957815"/>
                </a:lnTo>
                <a:cubicBezTo>
                  <a:pt x="8363173" y="1959840"/>
                  <a:pt x="8358881" y="1959492"/>
                  <a:pt x="8354947" y="1958009"/>
                </a:cubicBezTo>
                <a:lnTo>
                  <a:pt x="8321252" y="1974587"/>
                </a:lnTo>
                <a:lnTo>
                  <a:pt x="8315581" y="1974913"/>
                </a:lnTo>
                <a:lnTo>
                  <a:pt x="8296322" y="1988808"/>
                </a:lnTo>
                <a:lnTo>
                  <a:pt x="8285424" y="1994631"/>
                </a:lnTo>
                <a:lnTo>
                  <a:pt x="8284298" y="1999074"/>
                </a:lnTo>
                <a:cubicBezTo>
                  <a:pt x="8281994" y="2002319"/>
                  <a:pt x="8277300" y="2004967"/>
                  <a:pt x="8267224" y="2006249"/>
                </a:cubicBezTo>
                <a:lnTo>
                  <a:pt x="8264525" y="2006019"/>
                </a:lnTo>
                <a:lnTo>
                  <a:pt x="8253181" y="2015862"/>
                </a:lnTo>
                <a:cubicBezTo>
                  <a:pt x="8250007" y="2019712"/>
                  <a:pt x="8247795" y="2023994"/>
                  <a:pt x="8246982" y="2028854"/>
                </a:cubicBezTo>
                <a:cubicBezTo>
                  <a:pt x="8182975" y="2025947"/>
                  <a:pt x="8148279" y="2060069"/>
                  <a:pt x="8091420" y="2075015"/>
                </a:cubicBezTo>
                <a:cubicBezTo>
                  <a:pt x="8026616" y="2098157"/>
                  <a:pt x="7968218" y="2119393"/>
                  <a:pt x="7906555" y="2116988"/>
                </a:cubicBezTo>
                <a:cubicBezTo>
                  <a:pt x="7836267" y="2131900"/>
                  <a:pt x="7782114" y="2134131"/>
                  <a:pt x="7719893" y="2142703"/>
                </a:cubicBezTo>
                <a:lnTo>
                  <a:pt x="7615495" y="2139232"/>
                </a:lnTo>
                <a:lnTo>
                  <a:pt x="7528691" y="2145060"/>
                </a:lnTo>
                <a:lnTo>
                  <a:pt x="7520719" y="2147613"/>
                </a:lnTo>
                <a:cubicBezTo>
                  <a:pt x="7515141" y="2148952"/>
                  <a:pt x="7511320" y="2149302"/>
                  <a:pt x="7508559" y="2148948"/>
                </a:cubicBezTo>
                <a:lnTo>
                  <a:pt x="7508188" y="2148621"/>
                </a:lnTo>
                <a:lnTo>
                  <a:pt x="7496943" y="2150573"/>
                </a:lnTo>
                <a:lnTo>
                  <a:pt x="7219707" y="2156680"/>
                </a:lnTo>
                <a:lnTo>
                  <a:pt x="7202249" y="2161230"/>
                </a:lnTo>
                <a:lnTo>
                  <a:pt x="7198152" y="2166588"/>
                </a:lnTo>
                <a:cubicBezTo>
                  <a:pt x="7193259" y="2170111"/>
                  <a:pt x="7185654" y="2172250"/>
                  <a:pt x="7171956" y="2171236"/>
                </a:cubicBezTo>
                <a:lnTo>
                  <a:pt x="7098136" y="2183464"/>
                </a:lnTo>
                <a:cubicBezTo>
                  <a:pt x="7062296" y="2184442"/>
                  <a:pt x="7051336" y="2185419"/>
                  <a:pt x="7019644" y="2183090"/>
                </a:cubicBezTo>
                <a:cubicBezTo>
                  <a:pt x="6938675" y="2194028"/>
                  <a:pt x="6944793" y="2218194"/>
                  <a:pt x="6905294" y="2212596"/>
                </a:cubicBezTo>
                <a:cubicBezTo>
                  <a:pt x="6873070" y="2207388"/>
                  <a:pt x="6789137" y="2226462"/>
                  <a:pt x="6709370" y="2240551"/>
                </a:cubicBezTo>
                <a:cubicBezTo>
                  <a:pt x="6650254" y="2250006"/>
                  <a:pt x="6629253" y="2264107"/>
                  <a:pt x="6550602" y="2269327"/>
                </a:cubicBezTo>
                <a:cubicBezTo>
                  <a:pt x="6473302" y="2313417"/>
                  <a:pt x="6410843" y="2289694"/>
                  <a:pt x="6318708" y="2316127"/>
                </a:cubicBezTo>
                <a:cubicBezTo>
                  <a:pt x="6298698" y="2331649"/>
                  <a:pt x="6210439" y="2314456"/>
                  <a:pt x="6169822" y="2318214"/>
                </a:cubicBezTo>
                <a:cubicBezTo>
                  <a:pt x="6129203" y="2321972"/>
                  <a:pt x="6091688" y="2335520"/>
                  <a:pt x="6074996" y="2338676"/>
                </a:cubicBezTo>
                <a:lnTo>
                  <a:pt x="6069677" y="2337139"/>
                </a:lnTo>
                <a:lnTo>
                  <a:pt x="6049786" y="2337822"/>
                </a:lnTo>
                <a:lnTo>
                  <a:pt x="6042433" y="2329473"/>
                </a:lnTo>
                <a:lnTo>
                  <a:pt x="6011238" y="2324380"/>
                </a:lnTo>
                <a:cubicBezTo>
                  <a:pt x="5999830" y="2323793"/>
                  <a:pt x="5971276" y="2324706"/>
                  <a:pt x="5958523" y="2328024"/>
                </a:cubicBezTo>
                <a:lnTo>
                  <a:pt x="5760067" y="2343716"/>
                </a:lnTo>
                <a:lnTo>
                  <a:pt x="5628108" y="2344739"/>
                </a:lnTo>
                <a:lnTo>
                  <a:pt x="5472054" y="2330719"/>
                </a:lnTo>
                <a:cubicBezTo>
                  <a:pt x="5479284" y="2317691"/>
                  <a:pt x="5440157" y="2331757"/>
                  <a:pt x="5433909" y="2319466"/>
                </a:cubicBezTo>
                <a:cubicBezTo>
                  <a:pt x="5430517" y="2309434"/>
                  <a:pt x="5392976" y="2304750"/>
                  <a:pt x="5382817" y="2301764"/>
                </a:cubicBezTo>
                <a:lnTo>
                  <a:pt x="5262912" y="2281347"/>
                </a:lnTo>
                <a:cubicBezTo>
                  <a:pt x="5252746" y="2281163"/>
                  <a:pt x="5231699" y="2272853"/>
                  <a:pt x="5224109" y="2270223"/>
                </a:cubicBezTo>
                <a:lnTo>
                  <a:pt x="5175808" y="2267233"/>
                </a:lnTo>
                <a:lnTo>
                  <a:pt x="5157702" y="2260010"/>
                </a:lnTo>
                <a:lnTo>
                  <a:pt x="5143747" y="2256610"/>
                </a:lnTo>
                <a:lnTo>
                  <a:pt x="5140744" y="2254509"/>
                </a:lnTo>
                <a:cubicBezTo>
                  <a:pt x="5135026" y="2250469"/>
                  <a:pt x="5129229" y="2246658"/>
                  <a:pt x="5122807" y="2243656"/>
                </a:cubicBezTo>
                <a:cubicBezTo>
                  <a:pt x="5109467" y="2272275"/>
                  <a:pt x="5066004" y="2222839"/>
                  <a:pt x="5066938" y="2250227"/>
                </a:cubicBezTo>
                <a:cubicBezTo>
                  <a:pt x="5029345" y="2238711"/>
                  <a:pt x="5040096" y="2267800"/>
                  <a:pt x="5012662" y="2233846"/>
                </a:cubicBezTo>
                <a:cubicBezTo>
                  <a:pt x="4938174" y="2234229"/>
                  <a:pt x="4917504" y="2247236"/>
                  <a:pt x="4841589" y="2209829"/>
                </a:cubicBezTo>
                <a:cubicBezTo>
                  <a:pt x="4807890" y="2193187"/>
                  <a:pt x="4785258" y="2182041"/>
                  <a:pt x="4763595" y="2182061"/>
                </a:cubicBezTo>
                <a:cubicBezTo>
                  <a:pt x="4742475" y="2177561"/>
                  <a:pt x="4730631" y="2174738"/>
                  <a:pt x="4724334" y="2173047"/>
                </a:cubicBezTo>
                <a:lnTo>
                  <a:pt x="4722324" y="2172298"/>
                </a:lnTo>
                <a:lnTo>
                  <a:pt x="4723259" y="2172087"/>
                </a:lnTo>
                <a:cubicBezTo>
                  <a:pt x="4722296" y="2171445"/>
                  <a:pt x="4719415" y="2170839"/>
                  <a:pt x="4718350" y="2170817"/>
                </a:cubicBezTo>
                <a:lnTo>
                  <a:pt x="4722324" y="2172298"/>
                </a:lnTo>
                <a:lnTo>
                  <a:pt x="4716674" y="2173573"/>
                </a:lnTo>
                <a:cubicBezTo>
                  <a:pt x="4681300" y="2166617"/>
                  <a:pt x="4525895" y="2165809"/>
                  <a:pt x="4516962" y="2163671"/>
                </a:cubicBezTo>
                <a:cubicBezTo>
                  <a:pt x="4458971" y="2150559"/>
                  <a:pt x="4463810" y="2149818"/>
                  <a:pt x="4429691" y="2153020"/>
                </a:cubicBezTo>
                <a:cubicBezTo>
                  <a:pt x="4424455" y="2156391"/>
                  <a:pt x="4370126" y="2150097"/>
                  <a:pt x="4364023" y="2151674"/>
                </a:cubicBezTo>
                <a:lnTo>
                  <a:pt x="4318114" y="2158289"/>
                </a:lnTo>
                <a:lnTo>
                  <a:pt x="4316258" y="2156948"/>
                </a:lnTo>
                <a:cubicBezTo>
                  <a:pt x="4307275" y="2153577"/>
                  <a:pt x="4301145" y="2153578"/>
                  <a:pt x="4296292" y="2155069"/>
                </a:cubicBezTo>
                <a:lnTo>
                  <a:pt x="4291212" y="2157986"/>
                </a:lnTo>
                <a:lnTo>
                  <a:pt x="4277290" y="2157740"/>
                </a:lnTo>
                <a:lnTo>
                  <a:pt x="4249265" y="2160064"/>
                </a:lnTo>
                <a:lnTo>
                  <a:pt x="4203199" y="2157269"/>
                </a:lnTo>
                <a:cubicBezTo>
                  <a:pt x="4203096" y="2156849"/>
                  <a:pt x="4202995" y="2156430"/>
                  <a:pt x="4202893" y="2156010"/>
                </a:cubicBezTo>
                <a:cubicBezTo>
                  <a:pt x="4201267" y="2153173"/>
                  <a:pt x="4198292" y="2151054"/>
                  <a:pt x="4192396" y="2150376"/>
                </a:cubicBezTo>
                <a:cubicBezTo>
                  <a:pt x="4205365" y="2133087"/>
                  <a:pt x="4162425" y="2134982"/>
                  <a:pt x="4143893" y="2134511"/>
                </a:cubicBezTo>
                <a:cubicBezTo>
                  <a:pt x="4125868" y="2127445"/>
                  <a:pt x="4100250" y="2113865"/>
                  <a:pt x="4084245" y="2107978"/>
                </a:cubicBezTo>
                <a:lnTo>
                  <a:pt x="4075694" y="2107143"/>
                </a:lnTo>
                <a:cubicBezTo>
                  <a:pt x="4075655" y="2107042"/>
                  <a:pt x="4075614" y="2106943"/>
                  <a:pt x="4075575" y="2106844"/>
                </a:cubicBezTo>
                <a:cubicBezTo>
                  <a:pt x="4073829" y="2106060"/>
                  <a:pt x="4071057" y="2105559"/>
                  <a:pt x="4066658" y="2105400"/>
                </a:cubicBezTo>
                <a:lnTo>
                  <a:pt x="4060102" y="2105618"/>
                </a:lnTo>
                <a:lnTo>
                  <a:pt x="4043512" y="2103997"/>
                </a:lnTo>
                <a:lnTo>
                  <a:pt x="4038145" y="2101563"/>
                </a:lnTo>
                <a:lnTo>
                  <a:pt x="4036511" y="2097896"/>
                </a:lnTo>
                <a:lnTo>
                  <a:pt x="4034926" y="2098131"/>
                </a:lnTo>
                <a:cubicBezTo>
                  <a:pt x="4022576" y="2102995"/>
                  <a:pt x="4018025" y="2111371"/>
                  <a:pt x="4005686" y="2085563"/>
                </a:cubicBezTo>
                <a:lnTo>
                  <a:pt x="3937994" y="2068106"/>
                </a:lnTo>
                <a:cubicBezTo>
                  <a:pt x="3921658" y="2075830"/>
                  <a:pt x="3909686" y="2071141"/>
                  <a:pt x="3898423" y="2062451"/>
                </a:cubicBezTo>
                <a:cubicBezTo>
                  <a:pt x="3862243" y="2062947"/>
                  <a:pt x="3830779" y="2049077"/>
                  <a:pt x="3790908" y="2042213"/>
                </a:cubicBezTo>
                <a:cubicBezTo>
                  <a:pt x="3742158" y="2027507"/>
                  <a:pt x="3726280" y="2025530"/>
                  <a:pt x="3683661" y="2018290"/>
                </a:cubicBezTo>
                <a:lnTo>
                  <a:pt x="3611183" y="1986019"/>
                </a:lnTo>
                <a:lnTo>
                  <a:pt x="3605003" y="1987381"/>
                </a:lnTo>
                <a:cubicBezTo>
                  <a:pt x="3600731" y="1988000"/>
                  <a:pt x="3597877" y="1988000"/>
                  <a:pt x="3595884" y="1987545"/>
                </a:cubicBezTo>
                <a:lnTo>
                  <a:pt x="3595649" y="1987276"/>
                </a:lnTo>
                <a:lnTo>
                  <a:pt x="3587126" y="1987966"/>
                </a:lnTo>
                <a:cubicBezTo>
                  <a:pt x="3572774" y="1989757"/>
                  <a:pt x="3550540" y="1975558"/>
                  <a:pt x="3537283" y="1978267"/>
                </a:cubicBezTo>
                <a:cubicBezTo>
                  <a:pt x="3515092" y="1973971"/>
                  <a:pt x="3489773" y="1980236"/>
                  <a:pt x="3474371" y="1974606"/>
                </a:cubicBezTo>
                <a:lnTo>
                  <a:pt x="3401876" y="1962558"/>
                </a:lnTo>
                <a:lnTo>
                  <a:pt x="3365036" y="1979510"/>
                </a:lnTo>
                <a:cubicBezTo>
                  <a:pt x="3361007" y="1981808"/>
                  <a:pt x="3355145" y="1982886"/>
                  <a:pt x="3345174" y="1981192"/>
                </a:cubicBezTo>
                <a:lnTo>
                  <a:pt x="3342846" y="1980217"/>
                </a:lnTo>
                <a:cubicBezTo>
                  <a:pt x="3337528" y="1982688"/>
                  <a:pt x="3296694" y="1983818"/>
                  <a:pt x="3263504" y="1986094"/>
                </a:cubicBezTo>
                <a:cubicBezTo>
                  <a:pt x="3210873" y="1988435"/>
                  <a:pt x="3204538" y="1996407"/>
                  <a:pt x="3143704" y="1993869"/>
                </a:cubicBezTo>
                <a:cubicBezTo>
                  <a:pt x="3083839" y="1995098"/>
                  <a:pt x="3073438" y="2001104"/>
                  <a:pt x="3031439" y="1996512"/>
                </a:cubicBezTo>
                <a:lnTo>
                  <a:pt x="2782717" y="2018333"/>
                </a:lnTo>
                <a:cubicBezTo>
                  <a:pt x="2720447" y="2045988"/>
                  <a:pt x="2718750" y="2015419"/>
                  <a:pt x="2647675" y="2028869"/>
                </a:cubicBezTo>
                <a:cubicBezTo>
                  <a:pt x="2583664" y="1968934"/>
                  <a:pt x="2609849" y="2007202"/>
                  <a:pt x="2569176" y="2002628"/>
                </a:cubicBezTo>
                <a:lnTo>
                  <a:pt x="2444403" y="2016529"/>
                </a:lnTo>
                <a:cubicBezTo>
                  <a:pt x="2412730" y="2033089"/>
                  <a:pt x="2355175" y="2003000"/>
                  <a:pt x="2316260" y="2024996"/>
                </a:cubicBezTo>
                <a:cubicBezTo>
                  <a:pt x="2277148" y="2025534"/>
                  <a:pt x="2234330" y="2021339"/>
                  <a:pt x="2209726" y="2019763"/>
                </a:cubicBezTo>
                <a:cubicBezTo>
                  <a:pt x="2172984" y="2016106"/>
                  <a:pt x="2131016" y="2007174"/>
                  <a:pt x="2095813" y="2003052"/>
                </a:cubicBezTo>
                <a:cubicBezTo>
                  <a:pt x="2078687" y="2016661"/>
                  <a:pt x="2046700" y="1994357"/>
                  <a:pt x="1998504" y="1995032"/>
                </a:cubicBezTo>
                <a:cubicBezTo>
                  <a:pt x="1979851" y="2010679"/>
                  <a:pt x="1965997" y="1995296"/>
                  <a:pt x="1929320" y="2016977"/>
                </a:cubicBezTo>
                <a:cubicBezTo>
                  <a:pt x="1927506" y="2015185"/>
                  <a:pt x="1925308" y="2013558"/>
                  <a:pt x="1922798" y="2012146"/>
                </a:cubicBezTo>
                <a:cubicBezTo>
                  <a:pt x="1908224" y="2003952"/>
                  <a:pt x="1886476" y="2004665"/>
                  <a:pt x="1874228" y="2013741"/>
                </a:cubicBezTo>
                <a:cubicBezTo>
                  <a:pt x="1844711" y="2028500"/>
                  <a:pt x="1815838" y="2036277"/>
                  <a:pt x="1787803" y="2041363"/>
                </a:cubicBezTo>
                <a:lnTo>
                  <a:pt x="1739352" y="2036312"/>
                </a:lnTo>
                <a:cubicBezTo>
                  <a:pt x="1720756" y="2032746"/>
                  <a:pt x="1697809" y="2023837"/>
                  <a:pt x="1676219" y="2019963"/>
                </a:cubicBezTo>
                <a:cubicBezTo>
                  <a:pt x="1653856" y="2018758"/>
                  <a:pt x="1629782" y="2025363"/>
                  <a:pt x="1609817" y="2013066"/>
                </a:cubicBezTo>
                <a:cubicBezTo>
                  <a:pt x="1570834" y="2001390"/>
                  <a:pt x="1525521" y="2021545"/>
                  <a:pt x="1497258" y="1987476"/>
                </a:cubicBezTo>
                <a:cubicBezTo>
                  <a:pt x="1419429" y="1972767"/>
                  <a:pt x="1265224" y="1952754"/>
                  <a:pt x="1151127" y="1938041"/>
                </a:cubicBezTo>
                <a:cubicBezTo>
                  <a:pt x="1044820" y="1928230"/>
                  <a:pt x="911490" y="1929978"/>
                  <a:pt x="859417" y="1928608"/>
                </a:cubicBezTo>
                <a:lnTo>
                  <a:pt x="838688" y="1929821"/>
                </a:lnTo>
                <a:cubicBezTo>
                  <a:pt x="829380" y="1926412"/>
                  <a:pt x="823010" y="1926387"/>
                  <a:pt x="817957" y="1927857"/>
                </a:cubicBezTo>
                <a:lnTo>
                  <a:pt x="812654" y="1930751"/>
                </a:lnTo>
                <a:lnTo>
                  <a:pt x="721195" y="1929661"/>
                </a:lnTo>
                <a:cubicBezTo>
                  <a:pt x="721095" y="1929241"/>
                  <a:pt x="720991" y="1928820"/>
                  <a:pt x="720890" y="1928399"/>
                </a:cubicBezTo>
                <a:cubicBezTo>
                  <a:pt x="719222" y="1925556"/>
                  <a:pt x="716144" y="1923424"/>
                  <a:pt x="710023" y="1922722"/>
                </a:cubicBezTo>
                <a:cubicBezTo>
                  <a:pt x="689532" y="1914633"/>
                  <a:pt x="619665" y="1887450"/>
                  <a:pt x="597940" y="1879864"/>
                </a:cubicBezTo>
                <a:cubicBezTo>
                  <a:pt x="587430" y="1879265"/>
                  <a:pt x="583862" y="1877622"/>
                  <a:pt x="579683" y="1877212"/>
                </a:cubicBezTo>
                <a:lnTo>
                  <a:pt x="572865" y="1877401"/>
                </a:lnTo>
                <a:cubicBezTo>
                  <a:pt x="550627" y="1871095"/>
                  <a:pt x="474197" y="1846680"/>
                  <a:pt x="446247" y="1839371"/>
                </a:cubicBezTo>
                <a:cubicBezTo>
                  <a:pt x="429213" y="1847023"/>
                  <a:pt x="416808" y="1842285"/>
                  <a:pt x="405163" y="1833548"/>
                </a:cubicBezTo>
                <a:cubicBezTo>
                  <a:pt x="367566" y="1833890"/>
                  <a:pt x="334968" y="1819885"/>
                  <a:pt x="293583" y="1812852"/>
                </a:cubicBezTo>
                <a:lnTo>
                  <a:pt x="119529" y="1761047"/>
                </a:lnTo>
                <a:cubicBezTo>
                  <a:pt x="73377" y="1751937"/>
                  <a:pt x="36403" y="1759579"/>
                  <a:pt x="16674" y="1758191"/>
                </a:cubicBezTo>
                <a:lnTo>
                  <a:pt x="1150" y="1752722"/>
                </a:lnTo>
                <a:cubicBezTo>
                  <a:pt x="-1438" y="1496726"/>
                  <a:pt x="1148" y="514333"/>
                  <a:pt x="1148" y="222213"/>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EB8E348-A95A-E94B-BA9D-C7BEEDD3FE90}"/>
              </a:ext>
            </a:extLst>
          </p:cNvPr>
          <p:cNvSpPr>
            <a:spLocks noGrp="1"/>
          </p:cNvSpPr>
          <p:nvPr>
            <p:ph type="title"/>
          </p:nvPr>
        </p:nvSpPr>
        <p:spPr>
          <a:xfrm>
            <a:off x="1050878" y="609601"/>
            <a:ext cx="10017455" cy="1216024"/>
          </a:xfrm>
        </p:spPr>
        <p:txBody>
          <a:bodyPr>
            <a:normAutofit/>
          </a:bodyPr>
          <a:lstStyle/>
          <a:p>
            <a:r>
              <a:rPr lang="en-US" dirty="0"/>
              <a:t>Postmortem</a:t>
            </a:r>
          </a:p>
        </p:txBody>
      </p:sp>
      <p:sp>
        <p:nvSpPr>
          <p:cNvPr id="3" name="Content Placeholder 2">
            <a:extLst>
              <a:ext uri="{FF2B5EF4-FFF2-40B4-BE49-F238E27FC236}">
                <a16:creationId xmlns:a16="http://schemas.microsoft.com/office/drawing/2014/main" id="{E46D5687-218A-7E4E-92CB-6439930DD4B0}"/>
              </a:ext>
            </a:extLst>
          </p:cNvPr>
          <p:cNvSpPr>
            <a:spLocks noGrp="1"/>
          </p:cNvSpPr>
          <p:nvPr>
            <p:ph idx="1"/>
          </p:nvPr>
        </p:nvSpPr>
        <p:spPr>
          <a:xfrm>
            <a:off x="1050878" y="2435226"/>
            <a:ext cx="9880979" cy="3819151"/>
          </a:xfrm>
        </p:spPr>
        <p:txBody>
          <a:bodyPr anchor="ctr">
            <a:normAutofit/>
          </a:bodyPr>
          <a:lstStyle/>
          <a:p>
            <a:r>
              <a:rPr lang="en-US" dirty="0"/>
              <a:t>One difficulty we ran into was formatting the x-axis on a graph that compared each market sector. When adjusting the fig size the dates on the x-axis continuously repeated itself. As a team we decided to utilize a similar graph that automatically formatted the x-axis. </a:t>
            </a:r>
          </a:p>
          <a:p>
            <a:r>
              <a:rPr lang="en-US" dirty="0"/>
              <a:t>If we had more time, we could have explored a forward-looking view on the performance of these sectors, </a:t>
            </a:r>
          </a:p>
          <a:p>
            <a:r>
              <a:rPr lang="en-US" dirty="0"/>
              <a:t>Additionally, we could have expanded on the number of sectors to have a broader landscape to analyze. </a:t>
            </a:r>
          </a:p>
        </p:txBody>
      </p:sp>
      <p:sp>
        <p:nvSpPr>
          <p:cNvPr id="7" name="Footer Placeholder 7">
            <a:extLst>
              <a:ext uri="{FF2B5EF4-FFF2-40B4-BE49-F238E27FC236}">
                <a16:creationId xmlns:a16="http://schemas.microsoft.com/office/drawing/2014/main" id="{1E316164-9A99-DC47-95FF-4641AC77C967}"/>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59512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12" name="Ink 11">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4" name="Rectangle 13">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9DFBB4E-AF94-6E40-84E4-EFDC99C943EC}"/>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a:solidFill>
                  <a:schemeClr val="tx2"/>
                </a:solidFill>
              </a:rPr>
              <a:t>Questions</a:t>
            </a:r>
          </a:p>
        </p:txBody>
      </p:sp>
      <p:sp>
        <p:nvSpPr>
          <p:cNvPr id="3" name="Content Placeholder 2">
            <a:extLst>
              <a:ext uri="{FF2B5EF4-FFF2-40B4-BE49-F238E27FC236}">
                <a16:creationId xmlns:a16="http://schemas.microsoft.com/office/drawing/2014/main" id="{19483361-BDEA-1C44-A88B-04FC9BB44383}"/>
              </a:ext>
            </a:extLst>
          </p:cNvPr>
          <p:cNvSpPr>
            <a:spLocks noGrp="1"/>
          </p:cNvSpPr>
          <p:nvPr>
            <p:ph idx="1"/>
          </p:nvPr>
        </p:nvSpPr>
        <p:spPr>
          <a:xfrm>
            <a:off x="2557930" y="5734319"/>
            <a:ext cx="7076141" cy="809916"/>
          </a:xfrm>
        </p:spPr>
        <p:txBody>
          <a:bodyPr vert="horz" lIns="91440" tIns="45720" rIns="91440" bIns="45720" rtlCol="0">
            <a:normAutofit/>
          </a:bodyPr>
          <a:lstStyle/>
          <a:p>
            <a:pPr marL="0" indent="0" algn="ctr">
              <a:buNone/>
            </a:pPr>
            <a:r>
              <a:rPr lang="en-US" spc="160">
                <a:solidFill>
                  <a:schemeClr val="tx2"/>
                </a:solidFill>
              </a:rPr>
              <a:t>Any questions?</a:t>
            </a:r>
          </a:p>
        </p:txBody>
      </p:sp>
      <p:sp>
        <p:nvSpPr>
          <p:cNvPr id="18"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7">
            <a:extLst>
              <a:ext uri="{FF2B5EF4-FFF2-40B4-BE49-F238E27FC236}">
                <a16:creationId xmlns:a16="http://schemas.microsoft.com/office/drawing/2014/main" id="{8D5CA7BC-79D7-EC46-9382-CF85D5FF0AC9}"/>
              </a:ext>
            </a:extLst>
          </p:cNvPr>
          <p:cNvSpPr>
            <a:spLocks noGrp="1"/>
          </p:cNvSpPr>
          <p:nvPr>
            <p:ph type="ftr" sz="quarter" idx="11"/>
          </p:nvPr>
        </p:nvSpPr>
        <p:spPr>
          <a:xfrm rot="5400000">
            <a:off x="10447827" y="1407402"/>
            <a:ext cx="2770499" cy="365125"/>
          </a:xfrm>
        </p:spPr>
        <p:txBody>
          <a:bodyPr vert="horz" lIns="91440" tIns="45720" rIns="91440" bIns="45720" rtlCol="0" anchor="ctr">
            <a:normAutofit/>
          </a:bodyPr>
          <a:lstStyle/>
          <a:p>
            <a:pPr>
              <a:lnSpc>
                <a:spcPct val="90000"/>
              </a:lnSpc>
              <a:spcAft>
                <a:spcPts val="600"/>
              </a:spcAft>
            </a:pPr>
            <a:r>
              <a:rPr lang="en-US" kern="1200" cap="all" spc="300" baseline="0">
                <a:solidFill>
                  <a:schemeClr val="tx1">
                    <a:lumMod val="85000"/>
                    <a:lumOff val="15000"/>
                  </a:schemeClr>
                </a:solidFill>
                <a:latin typeface="+mn-lt"/>
                <a:ea typeface="+mn-ea"/>
                <a:cs typeface="+mn-cs"/>
              </a:rPr>
              <a:t>ASU-TEM-VIRT-FIN-PT-08-2021</a:t>
            </a:r>
          </a:p>
        </p:txBody>
      </p:sp>
    </p:spTree>
    <p:extLst>
      <p:ext uri="{BB962C8B-B14F-4D97-AF65-F5344CB8AC3E}">
        <p14:creationId xmlns:p14="http://schemas.microsoft.com/office/powerpoint/2010/main" val="144345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C739BC-E442-0445-82CB-E50725567AD3}"/>
              </a:ext>
            </a:extLst>
          </p:cNvPr>
          <p:cNvSpPr>
            <a:spLocks noGrp="1"/>
          </p:cNvSpPr>
          <p:nvPr>
            <p:ph type="title"/>
          </p:nvPr>
        </p:nvSpPr>
        <p:spPr>
          <a:xfrm>
            <a:off x="1050879" y="609601"/>
            <a:ext cx="9810604" cy="1216024"/>
          </a:xfrm>
        </p:spPr>
        <p:txBody>
          <a:bodyPr>
            <a:normAutofit/>
          </a:bodyPr>
          <a:lstStyle/>
          <a:p>
            <a:r>
              <a:rPr lang="en-US" dirty="0"/>
              <a:t>References</a:t>
            </a:r>
          </a:p>
        </p:txBody>
      </p:sp>
      <p:sp>
        <p:nvSpPr>
          <p:cNvPr id="21" name="Freeform: Shape 13">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
            <a:extLst>
              <a:ext uri="{FF2B5EF4-FFF2-40B4-BE49-F238E27FC236}">
                <a16:creationId xmlns:a16="http://schemas.microsoft.com/office/drawing/2014/main" id="{54445E45-C639-2D41-AD72-26509E8A760A}"/>
              </a:ext>
            </a:extLst>
          </p:cNvPr>
          <p:cNvSpPr>
            <a:spLocks noGrp="1"/>
          </p:cNvSpPr>
          <p:nvPr>
            <p:ph idx="1"/>
          </p:nvPr>
        </p:nvSpPr>
        <p:spPr>
          <a:xfrm>
            <a:off x="1050878" y="2687005"/>
            <a:ext cx="9880979" cy="3567373"/>
          </a:xfrm>
        </p:spPr>
        <p:txBody>
          <a:bodyPr anchor="ctr">
            <a:normAutofit/>
          </a:bodyPr>
          <a:lstStyle/>
          <a:p>
            <a:r>
              <a:rPr lang="en-US" dirty="0">
                <a:hlinkClick r:id="rId2"/>
              </a:rPr>
              <a:t>Stack Overflow</a:t>
            </a:r>
            <a:endParaRPr lang="en-US" dirty="0"/>
          </a:p>
          <a:p>
            <a:r>
              <a:rPr lang="en-US" dirty="0">
                <a:hlinkClick r:id="rId3"/>
              </a:rPr>
              <a:t>GitHub</a:t>
            </a:r>
            <a:endParaRPr lang="en-US" dirty="0"/>
          </a:p>
          <a:p>
            <a:r>
              <a:rPr lang="en-US" dirty="0">
                <a:hlinkClick r:id="rId4"/>
              </a:rPr>
              <a:t>Yahoo Finance</a:t>
            </a:r>
            <a:endParaRPr lang="en-US" dirty="0"/>
          </a:p>
        </p:txBody>
      </p:sp>
      <p:sp>
        <p:nvSpPr>
          <p:cNvPr id="8" name="Footer Placeholder 7">
            <a:extLst>
              <a:ext uri="{FF2B5EF4-FFF2-40B4-BE49-F238E27FC236}">
                <a16:creationId xmlns:a16="http://schemas.microsoft.com/office/drawing/2014/main" id="{21EBE931-B662-954B-9727-833C6D0FE041}"/>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108391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B5FCED-E16B-1C48-BE35-E5FB48DA1244}"/>
              </a:ext>
            </a:extLst>
          </p:cNvPr>
          <p:cNvSpPr>
            <a:spLocks noGrp="1"/>
          </p:cNvSpPr>
          <p:nvPr>
            <p:ph type="title"/>
          </p:nvPr>
        </p:nvSpPr>
        <p:spPr>
          <a:xfrm>
            <a:off x="709684" y="1562100"/>
            <a:ext cx="3795642" cy="3733800"/>
          </a:xfrm>
        </p:spPr>
        <p:txBody>
          <a:bodyPr>
            <a:normAutofit/>
          </a:bodyPr>
          <a:lstStyle/>
          <a:p>
            <a:pPr algn="ctr"/>
            <a:r>
              <a:rPr lang="en-US" sz="3600" dirty="0"/>
              <a:t>Initial Question</a:t>
            </a:r>
          </a:p>
        </p:txBody>
      </p:sp>
      <p:sp>
        <p:nvSpPr>
          <p:cNvPr id="3" name="Content Placeholder 2">
            <a:extLst>
              <a:ext uri="{FF2B5EF4-FFF2-40B4-BE49-F238E27FC236}">
                <a16:creationId xmlns:a16="http://schemas.microsoft.com/office/drawing/2014/main" id="{1D8130CD-3B73-1B4F-8C63-13E2706CF0B5}"/>
              </a:ext>
            </a:extLst>
          </p:cNvPr>
          <p:cNvSpPr>
            <a:spLocks noGrp="1"/>
          </p:cNvSpPr>
          <p:nvPr>
            <p:ph idx="1"/>
          </p:nvPr>
        </p:nvSpPr>
        <p:spPr>
          <a:xfrm>
            <a:off x="6149995" y="733425"/>
            <a:ext cx="4889480" cy="5391150"/>
          </a:xfrm>
        </p:spPr>
        <p:txBody>
          <a:bodyPr anchor="ctr">
            <a:normAutofit/>
          </a:bodyPr>
          <a:lstStyle/>
          <a:p>
            <a:pPr marL="0" indent="0">
              <a:buNone/>
            </a:pPr>
            <a:r>
              <a:rPr lang="en-US" sz="2400" dirty="0"/>
              <a:t>Which stock market sector would have provided the greatest return rate with an initial $10,000.00 investment during pre, peak, and post vaccination periods during the COVID-19 Pandemic?</a:t>
            </a:r>
          </a:p>
          <a:p>
            <a:endParaRPr lang="en-US" dirty="0"/>
          </a:p>
        </p:txBody>
      </p:sp>
      <p:sp>
        <p:nvSpPr>
          <p:cNvPr id="7" name="Footer Placeholder 7">
            <a:extLst>
              <a:ext uri="{FF2B5EF4-FFF2-40B4-BE49-F238E27FC236}">
                <a16:creationId xmlns:a16="http://schemas.microsoft.com/office/drawing/2014/main" id="{2659B1DE-4E97-D448-B19B-36C28439F52E}"/>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32996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FCED-E16B-1C48-BE35-E5FB48DA1244}"/>
              </a:ext>
            </a:extLst>
          </p:cNvPr>
          <p:cNvSpPr>
            <a:spLocks noGrp="1"/>
          </p:cNvSpPr>
          <p:nvPr>
            <p:ph type="title"/>
          </p:nvPr>
        </p:nvSpPr>
        <p:spPr/>
        <p:txBody>
          <a:bodyPr/>
          <a:lstStyle/>
          <a:p>
            <a:r>
              <a:rPr lang="en-US" dirty="0"/>
              <a:t>Motivation &amp; Summary Slide</a:t>
            </a:r>
          </a:p>
        </p:txBody>
      </p:sp>
      <p:graphicFrame>
        <p:nvGraphicFramePr>
          <p:cNvPr id="7" name="Content Placeholder 2">
            <a:extLst>
              <a:ext uri="{FF2B5EF4-FFF2-40B4-BE49-F238E27FC236}">
                <a16:creationId xmlns:a16="http://schemas.microsoft.com/office/drawing/2014/main" id="{212809DC-4840-4719-967C-76B45CD52F21}"/>
              </a:ext>
            </a:extLst>
          </p:cNvPr>
          <p:cNvGraphicFramePr>
            <a:graphicFrameLocks noGrp="1"/>
          </p:cNvGraphicFramePr>
          <p:nvPr>
            <p:ph idx="1"/>
            <p:extLst>
              <p:ext uri="{D42A27DB-BD31-4B8C-83A1-F6EECF244321}">
                <p14:modId xmlns:p14="http://schemas.microsoft.com/office/powerpoint/2010/main" val="4259803463"/>
              </p:ext>
            </p:extLst>
          </p:nvPr>
        </p:nvGraphicFramePr>
        <p:xfrm>
          <a:off x="1050879" y="1825624"/>
          <a:ext cx="9810604" cy="44287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7">
            <a:extLst>
              <a:ext uri="{FF2B5EF4-FFF2-40B4-BE49-F238E27FC236}">
                <a16:creationId xmlns:a16="http://schemas.microsoft.com/office/drawing/2014/main" id="{D9E5EE30-7FC2-F74E-9763-7D9F4865360B}"/>
              </a:ext>
            </a:extLst>
          </p:cNvPr>
          <p:cNvSpPr>
            <a:spLocks noGrp="1"/>
          </p:cNvSpPr>
          <p:nvPr>
            <p:ph type="ftr" sz="quarter" idx="11"/>
          </p:nvPr>
        </p:nvSpPr>
        <p:spPr>
          <a:xfrm>
            <a:off x="63506" y="6506521"/>
            <a:ext cx="3457184" cy="365125"/>
          </a:xfrm>
        </p:spPr>
        <p:txBody>
          <a:bodyPr/>
          <a:lstStyle/>
          <a:p>
            <a:r>
              <a:rPr lang="en-US" sz="1100"/>
              <a:t>ASU-TEM-VIRT-FIN-PT-08-2021</a:t>
            </a:r>
            <a:endParaRPr lang="en-US" sz="1100" dirty="0"/>
          </a:p>
        </p:txBody>
      </p:sp>
    </p:spTree>
    <p:extLst>
      <p:ext uri="{BB962C8B-B14F-4D97-AF65-F5344CB8AC3E}">
        <p14:creationId xmlns:p14="http://schemas.microsoft.com/office/powerpoint/2010/main" val="2591013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CEDE2E-C8CD-424B-A0AB-9CDDD3A4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AEC738E-E912-420C-B0E2-17A69DF32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5620" y="0"/>
            <a:ext cx="11816380" cy="6858000"/>
          </a:xfrm>
          <a:custGeom>
            <a:avLst/>
            <a:gdLst>
              <a:gd name="connsiteX0" fmla="*/ 8367 w 11816380"/>
              <a:gd name="connsiteY0" fmla="*/ 6848079 h 6858000"/>
              <a:gd name="connsiteX1" fmla="*/ 946 w 11816380"/>
              <a:gd name="connsiteY1" fmla="*/ 6858000 h 6858000"/>
              <a:gd name="connsiteX2" fmla="*/ 0 w 11816380"/>
              <a:gd name="connsiteY2" fmla="*/ 6858000 h 6858000"/>
              <a:gd name="connsiteX3" fmla="*/ 8008701 w 11816380"/>
              <a:gd name="connsiteY3" fmla="*/ 0 h 6858000"/>
              <a:gd name="connsiteX4" fmla="*/ 11816380 w 11816380"/>
              <a:gd name="connsiteY4" fmla="*/ 0 h 6858000"/>
              <a:gd name="connsiteX5" fmla="*/ 11816380 w 11816380"/>
              <a:gd name="connsiteY5" fmla="*/ 6858000 h 6858000"/>
              <a:gd name="connsiteX6" fmla="*/ 12879 w 11816380"/>
              <a:gd name="connsiteY6" fmla="*/ 6858000 h 6858000"/>
              <a:gd name="connsiteX7" fmla="*/ 185257 w 11816380"/>
              <a:gd name="connsiteY7" fmla="*/ 6681490 h 6858000"/>
              <a:gd name="connsiteX8" fmla="*/ 349627 w 11816380"/>
              <a:gd name="connsiteY8" fmla="*/ 6491141 h 6858000"/>
              <a:gd name="connsiteX9" fmla="*/ 435850 w 11816380"/>
              <a:gd name="connsiteY9" fmla="*/ 6356175 h 6858000"/>
              <a:gd name="connsiteX10" fmla="*/ 513949 w 11816380"/>
              <a:gd name="connsiteY10" fmla="*/ 6236376 h 6858000"/>
              <a:gd name="connsiteX11" fmla="*/ 644725 w 11816380"/>
              <a:gd name="connsiteY11" fmla="*/ 6047133 h 6858000"/>
              <a:gd name="connsiteX12" fmla="*/ 755864 w 11816380"/>
              <a:gd name="connsiteY12" fmla="*/ 5875377 h 6858000"/>
              <a:gd name="connsiteX13" fmla="*/ 805295 w 11816380"/>
              <a:gd name="connsiteY13" fmla="*/ 5828953 h 6858000"/>
              <a:gd name="connsiteX14" fmla="*/ 854705 w 11816380"/>
              <a:gd name="connsiteY14" fmla="*/ 5795741 h 6858000"/>
              <a:gd name="connsiteX15" fmla="*/ 864711 w 11816380"/>
              <a:gd name="connsiteY15" fmla="*/ 5789123 h 6858000"/>
              <a:gd name="connsiteX16" fmla="*/ 915038 w 11816380"/>
              <a:gd name="connsiteY16" fmla="*/ 5676299 h 6858000"/>
              <a:gd name="connsiteX17" fmla="*/ 891159 w 11816380"/>
              <a:gd name="connsiteY17" fmla="*/ 5752283 h 6858000"/>
              <a:gd name="connsiteX18" fmla="*/ 891423 w 11816380"/>
              <a:gd name="connsiteY18" fmla="*/ 5752392 h 6858000"/>
              <a:gd name="connsiteX19" fmla="*/ 933153 w 11816380"/>
              <a:gd name="connsiteY19" fmla="*/ 5622359 h 6858000"/>
              <a:gd name="connsiteX20" fmla="*/ 988982 w 11816380"/>
              <a:gd name="connsiteY20" fmla="*/ 5555854 h 6858000"/>
              <a:gd name="connsiteX21" fmla="*/ 1027589 w 11816380"/>
              <a:gd name="connsiteY21" fmla="*/ 5528213 h 6858000"/>
              <a:gd name="connsiteX22" fmla="*/ 1049768 w 11816380"/>
              <a:gd name="connsiteY22" fmla="*/ 5510295 h 6858000"/>
              <a:gd name="connsiteX23" fmla="*/ 1086224 w 11816380"/>
              <a:gd name="connsiteY23" fmla="*/ 5455516 h 6858000"/>
              <a:gd name="connsiteX24" fmla="*/ 1219479 w 11816380"/>
              <a:gd name="connsiteY24" fmla="*/ 5343472 h 6858000"/>
              <a:gd name="connsiteX25" fmla="*/ 1313068 w 11816380"/>
              <a:gd name="connsiteY25" fmla="*/ 5275221 h 6858000"/>
              <a:gd name="connsiteX26" fmla="*/ 1370857 w 11816380"/>
              <a:gd name="connsiteY26" fmla="*/ 5250801 h 6858000"/>
              <a:gd name="connsiteX27" fmla="*/ 1383927 w 11816380"/>
              <a:gd name="connsiteY27" fmla="*/ 5241501 h 6858000"/>
              <a:gd name="connsiteX28" fmla="*/ 1389964 w 11816380"/>
              <a:gd name="connsiteY28" fmla="*/ 5235966 h 6858000"/>
              <a:gd name="connsiteX29" fmla="*/ 1436180 w 11816380"/>
              <a:gd name="connsiteY29" fmla="*/ 5191057 h 6858000"/>
              <a:gd name="connsiteX30" fmla="*/ 1462293 w 11816380"/>
              <a:gd name="connsiteY30" fmla="*/ 5172481 h 6858000"/>
              <a:gd name="connsiteX31" fmla="*/ 1471185 w 11816380"/>
              <a:gd name="connsiteY31" fmla="*/ 5172057 h 6858000"/>
              <a:gd name="connsiteX32" fmla="*/ 1484305 w 11816380"/>
              <a:gd name="connsiteY32" fmla="*/ 5160542 h 6858000"/>
              <a:gd name="connsiteX33" fmla="*/ 1554881 w 11816380"/>
              <a:gd name="connsiteY33" fmla="*/ 5084696 h 6858000"/>
              <a:gd name="connsiteX34" fmla="*/ 1636417 w 11816380"/>
              <a:gd name="connsiteY34" fmla="*/ 5001825 h 6858000"/>
              <a:gd name="connsiteX35" fmla="*/ 1660648 w 11816380"/>
              <a:gd name="connsiteY35" fmla="*/ 4950880 h 6858000"/>
              <a:gd name="connsiteX36" fmla="*/ 1706248 w 11816380"/>
              <a:gd name="connsiteY36" fmla="*/ 4843347 h 6858000"/>
              <a:gd name="connsiteX37" fmla="*/ 1710144 w 11816380"/>
              <a:gd name="connsiteY37" fmla="*/ 4829405 h 6858000"/>
              <a:gd name="connsiteX38" fmla="*/ 1719000 w 11816380"/>
              <a:gd name="connsiteY38" fmla="*/ 4829676 h 6858000"/>
              <a:gd name="connsiteX39" fmla="*/ 1733138 w 11816380"/>
              <a:gd name="connsiteY39" fmla="*/ 4813339 h 6858000"/>
              <a:gd name="connsiteX40" fmla="*/ 1778821 w 11816380"/>
              <a:gd name="connsiteY40" fmla="*/ 4805218 h 6858000"/>
              <a:gd name="connsiteX41" fmla="*/ 1800963 w 11816380"/>
              <a:gd name="connsiteY41" fmla="*/ 4763797 h 6858000"/>
              <a:gd name="connsiteX42" fmla="*/ 1810119 w 11816380"/>
              <a:gd name="connsiteY42" fmla="*/ 4737383 h 6858000"/>
              <a:gd name="connsiteX43" fmla="*/ 1827836 w 11816380"/>
              <a:gd name="connsiteY43" fmla="*/ 4724888 h 6858000"/>
              <a:gd name="connsiteX44" fmla="*/ 1833582 w 11816380"/>
              <a:gd name="connsiteY44" fmla="*/ 4707016 h 6858000"/>
              <a:gd name="connsiteX45" fmla="*/ 1918415 w 11816380"/>
              <a:gd name="connsiteY45" fmla="*/ 4635645 h 6858000"/>
              <a:gd name="connsiteX46" fmla="*/ 1931685 w 11816380"/>
              <a:gd name="connsiteY46" fmla="*/ 4624502 h 6858000"/>
              <a:gd name="connsiteX47" fmla="*/ 1935030 w 11816380"/>
              <a:gd name="connsiteY47" fmla="*/ 4613163 h 6858000"/>
              <a:gd name="connsiteX48" fmla="*/ 1952342 w 11816380"/>
              <a:gd name="connsiteY48" fmla="*/ 4594063 h 6858000"/>
              <a:gd name="connsiteX49" fmla="*/ 1961790 w 11816380"/>
              <a:gd name="connsiteY49" fmla="*/ 4592968 h 6858000"/>
              <a:gd name="connsiteX50" fmla="*/ 1960579 w 11816380"/>
              <a:gd name="connsiteY50" fmla="*/ 4588653 h 6858000"/>
              <a:gd name="connsiteX51" fmla="*/ 2030023 w 11816380"/>
              <a:gd name="connsiteY51" fmla="*/ 4496718 h 6858000"/>
              <a:gd name="connsiteX52" fmla="*/ 2042051 w 11816380"/>
              <a:gd name="connsiteY52" fmla="*/ 4481148 h 6858000"/>
              <a:gd name="connsiteX53" fmla="*/ 2136989 w 11816380"/>
              <a:gd name="connsiteY53" fmla="*/ 4432859 h 6858000"/>
              <a:gd name="connsiteX54" fmla="*/ 2162370 w 11816380"/>
              <a:gd name="connsiteY54" fmla="*/ 4411168 h 6858000"/>
              <a:gd name="connsiteX55" fmla="*/ 2169275 w 11816380"/>
              <a:gd name="connsiteY55" fmla="*/ 4403806 h 6858000"/>
              <a:gd name="connsiteX56" fmla="*/ 2181740 w 11816380"/>
              <a:gd name="connsiteY56" fmla="*/ 4389325 h 6858000"/>
              <a:gd name="connsiteX57" fmla="*/ 2222578 w 11816380"/>
              <a:gd name="connsiteY57" fmla="*/ 4276352 h 6858000"/>
              <a:gd name="connsiteX58" fmla="*/ 2356968 w 11816380"/>
              <a:gd name="connsiteY58" fmla="*/ 4104655 h 6858000"/>
              <a:gd name="connsiteX59" fmla="*/ 2741875 w 11816380"/>
              <a:gd name="connsiteY59" fmla="*/ 3505835 h 6858000"/>
              <a:gd name="connsiteX60" fmla="*/ 2827910 w 11816380"/>
              <a:gd name="connsiteY60" fmla="*/ 3396765 h 6858000"/>
              <a:gd name="connsiteX61" fmla="*/ 2924580 w 11816380"/>
              <a:gd name="connsiteY61" fmla="*/ 3353018 h 6858000"/>
              <a:gd name="connsiteX62" fmla="*/ 3068218 w 11816380"/>
              <a:gd name="connsiteY62" fmla="*/ 3200632 h 6858000"/>
              <a:gd name="connsiteX63" fmla="*/ 3180481 w 11816380"/>
              <a:gd name="connsiteY63" fmla="*/ 3072491 h 6858000"/>
              <a:gd name="connsiteX64" fmla="*/ 3266384 w 11816380"/>
              <a:gd name="connsiteY64" fmla="*/ 3000345 h 6858000"/>
              <a:gd name="connsiteX65" fmla="*/ 3370119 w 11816380"/>
              <a:gd name="connsiteY65" fmla="*/ 2923806 h 6858000"/>
              <a:gd name="connsiteX66" fmla="*/ 3399194 w 11816380"/>
              <a:gd name="connsiteY66" fmla="*/ 2897238 h 6858000"/>
              <a:gd name="connsiteX67" fmla="*/ 3474985 w 11816380"/>
              <a:gd name="connsiteY67" fmla="*/ 2821875 h 6858000"/>
              <a:gd name="connsiteX68" fmla="*/ 3949309 w 11816380"/>
              <a:gd name="connsiteY68" fmla="*/ 2610411 h 6858000"/>
              <a:gd name="connsiteX69" fmla="*/ 4156139 w 11816380"/>
              <a:gd name="connsiteY69" fmla="*/ 2413665 h 6858000"/>
              <a:gd name="connsiteX70" fmla="*/ 4214917 w 11816380"/>
              <a:gd name="connsiteY70" fmla="*/ 2391331 h 6858000"/>
              <a:gd name="connsiteX71" fmla="*/ 4288005 w 11816380"/>
              <a:gd name="connsiteY71" fmla="*/ 2354999 h 6858000"/>
              <a:gd name="connsiteX72" fmla="*/ 4358061 w 11816380"/>
              <a:gd name="connsiteY72" fmla="*/ 2319819 h 6858000"/>
              <a:gd name="connsiteX73" fmla="*/ 4405052 w 11816380"/>
              <a:gd name="connsiteY73" fmla="*/ 2274688 h 6858000"/>
              <a:gd name="connsiteX74" fmla="*/ 4471333 w 11816380"/>
              <a:gd name="connsiteY74" fmla="*/ 2236968 h 6858000"/>
              <a:gd name="connsiteX75" fmla="*/ 4841095 w 11816380"/>
              <a:gd name="connsiteY75" fmla="*/ 1968135 h 6858000"/>
              <a:gd name="connsiteX76" fmla="*/ 5008479 w 11816380"/>
              <a:gd name="connsiteY76" fmla="*/ 1888679 h 6858000"/>
              <a:gd name="connsiteX77" fmla="*/ 5180683 w 11816380"/>
              <a:gd name="connsiteY77" fmla="*/ 1753061 h 6858000"/>
              <a:gd name="connsiteX78" fmla="*/ 5665116 w 11816380"/>
              <a:gd name="connsiteY78" fmla="*/ 1552454 h 6858000"/>
              <a:gd name="connsiteX79" fmla="*/ 6116480 w 11816380"/>
              <a:gd name="connsiteY79" fmla="*/ 1319724 h 6858000"/>
              <a:gd name="connsiteX80" fmla="*/ 6252872 w 11816380"/>
              <a:gd name="connsiteY80" fmla="*/ 1225617 h 6858000"/>
              <a:gd name="connsiteX81" fmla="*/ 6346295 w 11816380"/>
              <a:gd name="connsiteY81" fmla="*/ 1201230 h 6858000"/>
              <a:gd name="connsiteX82" fmla="*/ 6393706 w 11816380"/>
              <a:gd name="connsiteY82" fmla="*/ 1174911 h 6858000"/>
              <a:gd name="connsiteX83" fmla="*/ 6582798 w 11816380"/>
              <a:gd name="connsiteY83" fmla="*/ 1126130 h 6858000"/>
              <a:gd name="connsiteX84" fmla="*/ 6646379 w 11816380"/>
              <a:gd name="connsiteY84" fmla="*/ 1058806 h 6858000"/>
              <a:gd name="connsiteX85" fmla="*/ 6707073 w 11816380"/>
              <a:gd name="connsiteY85" fmla="*/ 972122 h 6858000"/>
              <a:gd name="connsiteX86" fmla="*/ 6998235 w 11816380"/>
              <a:gd name="connsiteY86" fmla="*/ 863403 h 6858000"/>
              <a:gd name="connsiteX87" fmla="*/ 7094498 w 11816380"/>
              <a:gd name="connsiteY87" fmla="*/ 808270 h 6858000"/>
              <a:gd name="connsiteX88" fmla="*/ 7151544 w 11816380"/>
              <a:gd name="connsiteY88" fmla="*/ 781198 h 6858000"/>
              <a:gd name="connsiteX89" fmla="*/ 7158731 w 11816380"/>
              <a:gd name="connsiteY89" fmla="*/ 781044 h 6858000"/>
              <a:gd name="connsiteX90" fmla="*/ 7274420 w 11816380"/>
              <a:gd name="connsiteY90" fmla="*/ 661941 h 6858000"/>
              <a:gd name="connsiteX91" fmla="*/ 7298271 w 11816380"/>
              <a:gd name="connsiteY91" fmla="*/ 649697 h 6858000"/>
              <a:gd name="connsiteX92" fmla="*/ 7401066 w 11816380"/>
              <a:gd name="connsiteY92" fmla="*/ 511127 h 6858000"/>
              <a:gd name="connsiteX93" fmla="*/ 7476746 w 11816380"/>
              <a:gd name="connsiteY93" fmla="*/ 449992 h 6858000"/>
              <a:gd name="connsiteX94" fmla="*/ 7593104 w 11816380"/>
              <a:gd name="connsiteY94" fmla="*/ 389139 h 6858000"/>
              <a:gd name="connsiteX95" fmla="*/ 7996473 w 11816380"/>
              <a:gd name="connsiteY95" fmla="*/ 124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816380" h="6858000">
                <a:moveTo>
                  <a:pt x="8367" y="6848079"/>
                </a:moveTo>
                <a:lnTo>
                  <a:pt x="946" y="6858000"/>
                </a:lnTo>
                <a:lnTo>
                  <a:pt x="0" y="6858000"/>
                </a:lnTo>
                <a:close/>
                <a:moveTo>
                  <a:pt x="8008701" y="0"/>
                </a:moveTo>
                <a:lnTo>
                  <a:pt x="11816380" y="0"/>
                </a:lnTo>
                <a:lnTo>
                  <a:pt x="11816380" y="6858000"/>
                </a:lnTo>
                <a:lnTo>
                  <a:pt x="12879" y="6858000"/>
                </a:lnTo>
                <a:lnTo>
                  <a:pt x="185257" y="6681490"/>
                </a:lnTo>
                <a:lnTo>
                  <a:pt x="349627" y="6491141"/>
                </a:lnTo>
                <a:lnTo>
                  <a:pt x="435850" y="6356175"/>
                </a:lnTo>
                <a:lnTo>
                  <a:pt x="513949" y="6236376"/>
                </a:lnTo>
                <a:cubicBezTo>
                  <a:pt x="549141" y="6113665"/>
                  <a:pt x="589071" y="6135413"/>
                  <a:pt x="644725" y="6047133"/>
                </a:cubicBezTo>
                <a:cubicBezTo>
                  <a:pt x="712062" y="5950197"/>
                  <a:pt x="703016" y="6017252"/>
                  <a:pt x="755864" y="5875377"/>
                </a:cubicBezTo>
                <a:cubicBezTo>
                  <a:pt x="781231" y="5873328"/>
                  <a:pt x="793445" y="5858999"/>
                  <a:pt x="805295" y="5828953"/>
                </a:cubicBezTo>
                <a:cubicBezTo>
                  <a:pt x="822240" y="5805796"/>
                  <a:pt x="839845" y="5801743"/>
                  <a:pt x="854705" y="5795741"/>
                </a:cubicBezTo>
                <a:lnTo>
                  <a:pt x="864711" y="5789123"/>
                </a:lnTo>
                <a:lnTo>
                  <a:pt x="915038" y="5676299"/>
                </a:lnTo>
                <a:lnTo>
                  <a:pt x="891159" y="5752283"/>
                </a:lnTo>
                <a:cubicBezTo>
                  <a:pt x="891247" y="5752319"/>
                  <a:pt x="891334" y="5752355"/>
                  <a:pt x="891423" y="5752392"/>
                </a:cubicBezTo>
                <a:lnTo>
                  <a:pt x="933153" y="5622359"/>
                </a:lnTo>
                <a:cubicBezTo>
                  <a:pt x="957432" y="5594851"/>
                  <a:pt x="979837" y="5564309"/>
                  <a:pt x="988982" y="5555854"/>
                </a:cubicBezTo>
                <a:cubicBezTo>
                  <a:pt x="1014562" y="5557498"/>
                  <a:pt x="1014592" y="5540846"/>
                  <a:pt x="1027589" y="5528213"/>
                </a:cubicBezTo>
                <a:cubicBezTo>
                  <a:pt x="1040025" y="5531526"/>
                  <a:pt x="1052240" y="5522509"/>
                  <a:pt x="1049768" y="5510295"/>
                </a:cubicBezTo>
                <a:cubicBezTo>
                  <a:pt x="1028205" y="5493040"/>
                  <a:pt x="1093698" y="5472501"/>
                  <a:pt x="1086224" y="5455516"/>
                </a:cubicBezTo>
                <a:cubicBezTo>
                  <a:pt x="1109218" y="5435092"/>
                  <a:pt x="1218059" y="5379864"/>
                  <a:pt x="1219479" y="5343472"/>
                </a:cubicBezTo>
                <a:cubicBezTo>
                  <a:pt x="1262343" y="5297185"/>
                  <a:pt x="1291871" y="5290784"/>
                  <a:pt x="1313068" y="5275221"/>
                </a:cubicBezTo>
                <a:cubicBezTo>
                  <a:pt x="1338201" y="5263736"/>
                  <a:pt x="1316257" y="5288451"/>
                  <a:pt x="1370857" y="5250801"/>
                </a:cubicBezTo>
                <a:lnTo>
                  <a:pt x="1383927" y="5241501"/>
                </a:lnTo>
                <a:lnTo>
                  <a:pt x="1389964" y="5235966"/>
                </a:lnTo>
                <a:cubicBezTo>
                  <a:pt x="1405217" y="5221853"/>
                  <a:pt x="1420713" y="5207094"/>
                  <a:pt x="1436180" y="5191057"/>
                </a:cubicBezTo>
                <a:cubicBezTo>
                  <a:pt x="1447510" y="5179996"/>
                  <a:pt x="1455651" y="5174758"/>
                  <a:pt x="1462293" y="5172481"/>
                </a:cubicBezTo>
                <a:lnTo>
                  <a:pt x="1471185" y="5172057"/>
                </a:lnTo>
                <a:lnTo>
                  <a:pt x="1484305" y="5160542"/>
                </a:lnTo>
                <a:cubicBezTo>
                  <a:pt x="1521747" y="5126137"/>
                  <a:pt x="1556786" y="5090762"/>
                  <a:pt x="1554881" y="5084696"/>
                </a:cubicBezTo>
                <a:cubicBezTo>
                  <a:pt x="1582217" y="5063462"/>
                  <a:pt x="1607343" y="5003712"/>
                  <a:pt x="1636417" y="5001825"/>
                </a:cubicBezTo>
                <a:cubicBezTo>
                  <a:pt x="1616819" y="4983976"/>
                  <a:pt x="1670522" y="4974167"/>
                  <a:pt x="1660648" y="4950880"/>
                </a:cubicBezTo>
                <a:cubicBezTo>
                  <a:pt x="1672286" y="4924466"/>
                  <a:pt x="1699662" y="4862319"/>
                  <a:pt x="1706248" y="4843347"/>
                </a:cubicBezTo>
                <a:lnTo>
                  <a:pt x="1710144" y="4829405"/>
                </a:lnTo>
                <a:lnTo>
                  <a:pt x="1719000" y="4829676"/>
                </a:lnTo>
                <a:lnTo>
                  <a:pt x="1733138" y="4813339"/>
                </a:lnTo>
                <a:cubicBezTo>
                  <a:pt x="1743107" y="4809262"/>
                  <a:pt x="1767517" y="4813476"/>
                  <a:pt x="1778821" y="4805218"/>
                </a:cubicBezTo>
                <a:cubicBezTo>
                  <a:pt x="1799902" y="4784351"/>
                  <a:pt x="1786939" y="4756652"/>
                  <a:pt x="1800963" y="4763797"/>
                </a:cubicBezTo>
                <a:cubicBezTo>
                  <a:pt x="1799788" y="4753414"/>
                  <a:pt x="1803373" y="4744848"/>
                  <a:pt x="1810119" y="4737383"/>
                </a:cubicBezTo>
                <a:lnTo>
                  <a:pt x="1827836" y="4724888"/>
                </a:lnTo>
                <a:lnTo>
                  <a:pt x="1833582" y="4707016"/>
                </a:lnTo>
                <a:cubicBezTo>
                  <a:pt x="1848678" y="4692142"/>
                  <a:pt x="1902064" y="4649397"/>
                  <a:pt x="1918415" y="4635645"/>
                </a:cubicBezTo>
                <a:lnTo>
                  <a:pt x="1931685" y="4624502"/>
                </a:lnTo>
                <a:lnTo>
                  <a:pt x="1935030" y="4613163"/>
                </a:lnTo>
                <a:cubicBezTo>
                  <a:pt x="1938529" y="4604374"/>
                  <a:pt x="1943710" y="4597333"/>
                  <a:pt x="1952342" y="4594063"/>
                </a:cubicBezTo>
                <a:lnTo>
                  <a:pt x="1961790" y="4592968"/>
                </a:lnTo>
                <a:lnTo>
                  <a:pt x="1960579" y="4588653"/>
                </a:lnTo>
                <a:cubicBezTo>
                  <a:pt x="1971951" y="4572611"/>
                  <a:pt x="2016445" y="4514635"/>
                  <a:pt x="2030023" y="4496718"/>
                </a:cubicBezTo>
                <a:cubicBezTo>
                  <a:pt x="2037392" y="4499564"/>
                  <a:pt x="2039280" y="4485769"/>
                  <a:pt x="2042051" y="4481148"/>
                </a:cubicBezTo>
                <a:cubicBezTo>
                  <a:pt x="2059877" y="4470506"/>
                  <a:pt x="2114169" y="4446888"/>
                  <a:pt x="2136989" y="4432859"/>
                </a:cubicBezTo>
                <a:lnTo>
                  <a:pt x="2162370" y="4411168"/>
                </a:lnTo>
                <a:lnTo>
                  <a:pt x="2169275" y="4403806"/>
                </a:lnTo>
                <a:lnTo>
                  <a:pt x="2181740" y="4389325"/>
                </a:lnTo>
                <a:lnTo>
                  <a:pt x="2222578" y="4276352"/>
                </a:lnTo>
                <a:cubicBezTo>
                  <a:pt x="2234385" y="4218357"/>
                  <a:pt x="2266630" y="4150320"/>
                  <a:pt x="2356968" y="4104655"/>
                </a:cubicBezTo>
                <a:cubicBezTo>
                  <a:pt x="2558762" y="3959115"/>
                  <a:pt x="2648835" y="3578349"/>
                  <a:pt x="2741875" y="3505835"/>
                </a:cubicBezTo>
                <a:cubicBezTo>
                  <a:pt x="2766846" y="3430647"/>
                  <a:pt x="2753505" y="3521850"/>
                  <a:pt x="2827910" y="3396765"/>
                </a:cubicBezTo>
                <a:cubicBezTo>
                  <a:pt x="2839568" y="3397751"/>
                  <a:pt x="2911438" y="3354325"/>
                  <a:pt x="2924580" y="3353018"/>
                </a:cubicBezTo>
                <a:cubicBezTo>
                  <a:pt x="2998120" y="3313808"/>
                  <a:pt x="3048476" y="3247004"/>
                  <a:pt x="3068218" y="3200632"/>
                </a:cubicBezTo>
                <a:cubicBezTo>
                  <a:pt x="3101903" y="3153666"/>
                  <a:pt x="3139850" y="3111386"/>
                  <a:pt x="3180481" y="3072491"/>
                </a:cubicBezTo>
                <a:lnTo>
                  <a:pt x="3266384" y="3000345"/>
                </a:lnTo>
                <a:lnTo>
                  <a:pt x="3370119" y="2923806"/>
                </a:lnTo>
                <a:lnTo>
                  <a:pt x="3399194" y="2897238"/>
                </a:lnTo>
                <a:cubicBezTo>
                  <a:pt x="3440810" y="2862165"/>
                  <a:pt x="3435851" y="2856396"/>
                  <a:pt x="3474985" y="2821875"/>
                </a:cubicBezTo>
                <a:cubicBezTo>
                  <a:pt x="3570799" y="2755925"/>
                  <a:pt x="3837237" y="2678248"/>
                  <a:pt x="3949309" y="2610411"/>
                </a:cubicBezTo>
                <a:cubicBezTo>
                  <a:pt x="4042919" y="2538961"/>
                  <a:pt x="4112740" y="2516271"/>
                  <a:pt x="4156139" y="2413665"/>
                </a:cubicBezTo>
                <a:lnTo>
                  <a:pt x="4214917" y="2391331"/>
                </a:lnTo>
                <a:lnTo>
                  <a:pt x="4288005" y="2354999"/>
                </a:lnTo>
                <a:lnTo>
                  <a:pt x="4358061" y="2319819"/>
                </a:lnTo>
                <a:lnTo>
                  <a:pt x="4405052" y="2274688"/>
                </a:lnTo>
                <a:lnTo>
                  <a:pt x="4471333" y="2236968"/>
                </a:lnTo>
                <a:cubicBezTo>
                  <a:pt x="4542128" y="2157460"/>
                  <a:pt x="4751570" y="2026184"/>
                  <a:pt x="4841095" y="1968135"/>
                </a:cubicBezTo>
                <a:cubicBezTo>
                  <a:pt x="4930620" y="1910087"/>
                  <a:pt x="4924603" y="1946910"/>
                  <a:pt x="5008479" y="1888679"/>
                </a:cubicBezTo>
                <a:cubicBezTo>
                  <a:pt x="5037447" y="1831206"/>
                  <a:pt x="5108650" y="1768433"/>
                  <a:pt x="5180683" y="1753061"/>
                </a:cubicBezTo>
                <a:cubicBezTo>
                  <a:pt x="5306522" y="1654524"/>
                  <a:pt x="5563838" y="1570601"/>
                  <a:pt x="5665116" y="1552454"/>
                </a:cubicBezTo>
                <a:cubicBezTo>
                  <a:pt x="5806563" y="1481525"/>
                  <a:pt x="6022714" y="1376484"/>
                  <a:pt x="6116480" y="1319724"/>
                </a:cubicBezTo>
                <a:cubicBezTo>
                  <a:pt x="6210243" y="1262964"/>
                  <a:pt x="6170277" y="1255962"/>
                  <a:pt x="6252872" y="1225617"/>
                </a:cubicBezTo>
                <a:cubicBezTo>
                  <a:pt x="6344027" y="1204162"/>
                  <a:pt x="6255140" y="1222685"/>
                  <a:pt x="6346295" y="1201230"/>
                </a:cubicBezTo>
                <a:cubicBezTo>
                  <a:pt x="6359073" y="1188623"/>
                  <a:pt x="6384988" y="1179503"/>
                  <a:pt x="6393706" y="1174911"/>
                </a:cubicBezTo>
                <a:lnTo>
                  <a:pt x="6582798" y="1126130"/>
                </a:lnTo>
                <a:lnTo>
                  <a:pt x="6646379" y="1058806"/>
                </a:lnTo>
                <a:cubicBezTo>
                  <a:pt x="6690380" y="1016954"/>
                  <a:pt x="6670357" y="1012595"/>
                  <a:pt x="6707073" y="972122"/>
                </a:cubicBezTo>
                <a:cubicBezTo>
                  <a:pt x="6805050" y="966099"/>
                  <a:pt x="6905605" y="801792"/>
                  <a:pt x="6998235" y="863403"/>
                </a:cubicBezTo>
                <a:cubicBezTo>
                  <a:pt x="7051064" y="810193"/>
                  <a:pt x="7042448" y="760955"/>
                  <a:pt x="7094498" y="808270"/>
                </a:cubicBezTo>
                <a:cubicBezTo>
                  <a:pt x="7113972" y="791641"/>
                  <a:pt x="7132786" y="784262"/>
                  <a:pt x="7151544" y="781198"/>
                </a:cubicBezTo>
                <a:lnTo>
                  <a:pt x="7158731" y="781044"/>
                </a:lnTo>
                <a:lnTo>
                  <a:pt x="7274420" y="661941"/>
                </a:lnTo>
                <a:lnTo>
                  <a:pt x="7298271" y="649697"/>
                </a:lnTo>
                <a:lnTo>
                  <a:pt x="7401066" y="511127"/>
                </a:lnTo>
                <a:lnTo>
                  <a:pt x="7476746" y="449992"/>
                </a:lnTo>
                <a:lnTo>
                  <a:pt x="7593104" y="389139"/>
                </a:lnTo>
                <a:cubicBezTo>
                  <a:pt x="7766913" y="299698"/>
                  <a:pt x="7873028" y="146034"/>
                  <a:pt x="7996473" y="1245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8875E3E-9B19-48D9-A325-5E154ACFD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94694">
            <a:off x="-251317" y="-312869"/>
            <a:ext cx="7766407" cy="5322018"/>
          </a:xfrm>
          <a:custGeom>
            <a:avLst/>
            <a:gdLst>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20116 w 7766407"/>
              <a:gd name="connsiteY156" fmla="*/ 755866 h 5322018"/>
              <a:gd name="connsiteX157" fmla="*/ 443847 w 7766407"/>
              <a:gd name="connsiteY157" fmla="*/ 346023 h 5322018"/>
              <a:gd name="connsiteX158" fmla="*/ 445556 w 7766407"/>
              <a:gd name="connsiteY158" fmla="*/ 318255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20115 w 7766407"/>
              <a:gd name="connsiteY155" fmla="*/ 755866 h 5322018"/>
              <a:gd name="connsiteX156" fmla="*/ 443847 w 7766407"/>
              <a:gd name="connsiteY156" fmla="*/ 346023 h 5322018"/>
              <a:gd name="connsiteX157" fmla="*/ 445556 w 7766407"/>
              <a:gd name="connsiteY157" fmla="*/ 318255 h 5322018"/>
              <a:gd name="connsiteX158" fmla="*/ 473895 w 7766407"/>
              <a:gd name="connsiteY158"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45556 w 7766407"/>
              <a:gd name="connsiteY156" fmla="*/ 318255 h 5322018"/>
              <a:gd name="connsiteX157" fmla="*/ 473895 w 7766407"/>
              <a:gd name="connsiteY157"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283803 w 7766407"/>
              <a:gd name="connsiteY154" fmla="*/ 2134804 h 5322018"/>
              <a:gd name="connsiteX155" fmla="*/ 443847 w 7766407"/>
              <a:gd name="connsiteY155" fmla="*/ 346023 h 5322018"/>
              <a:gd name="connsiteX156" fmla="*/ 473895 w 7766407"/>
              <a:gd name="connsiteY156"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43847 w 7766407"/>
              <a:gd name="connsiteY154" fmla="*/ 346023 h 5322018"/>
              <a:gd name="connsiteX155" fmla="*/ 473895 w 7766407"/>
              <a:gd name="connsiteY155" fmla="*/ 0 h 5322018"/>
              <a:gd name="connsiteX0" fmla="*/ 473895 w 7766407"/>
              <a:gd name="connsiteY0" fmla="*/ 0 h 5322018"/>
              <a:gd name="connsiteX1" fmla="*/ 7766407 w 7766407"/>
              <a:gd name="connsiteY1" fmla="*/ 649356 h 5322018"/>
              <a:gd name="connsiteX2" fmla="*/ 7754419 w 7766407"/>
              <a:gd name="connsiteY2" fmla="*/ 656832 h 5322018"/>
              <a:gd name="connsiteX3" fmla="*/ 7674875 w 7766407"/>
              <a:gd name="connsiteY3" fmla="*/ 705925 h 5322018"/>
              <a:gd name="connsiteX4" fmla="*/ 7594593 w 7766407"/>
              <a:gd name="connsiteY4" fmla="*/ 715147 h 5322018"/>
              <a:gd name="connsiteX5" fmla="*/ 7522045 w 7766407"/>
              <a:gd name="connsiteY5" fmla="*/ 799587 h 5322018"/>
              <a:gd name="connsiteX6" fmla="*/ 7399327 w 7766407"/>
              <a:gd name="connsiteY6" fmla="*/ 845960 h 5322018"/>
              <a:gd name="connsiteX7" fmla="*/ 7322627 w 7766407"/>
              <a:gd name="connsiteY7" fmla="*/ 887773 h 5322018"/>
              <a:gd name="connsiteX8" fmla="*/ 7151262 w 7766407"/>
              <a:gd name="connsiteY8" fmla="*/ 984886 h 5322018"/>
              <a:gd name="connsiteX9" fmla="*/ 6756023 w 7766407"/>
              <a:gd name="connsiteY9" fmla="*/ 1188542 h 5322018"/>
              <a:gd name="connsiteX10" fmla="*/ 6712672 w 7766407"/>
              <a:gd name="connsiteY10" fmla="*/ 1246467 h 5322018"/>
              <a:gd name="connsiteX11" fmla="*/ 6687440 w 7766407"/>
              <a:gd name="connsiteY11" fmla="*/ 1260662 h 5322018"/>
              <a:gd name="connsiteX12" fmla="*/ 6641885 w 7766407"/>
              <a:gd name="connsiteY12" fmla="*/ 1309000 h 5322018"/>
              <a:gd name="connsiteX13" fmla="*/ 6489577 w 7766407"/>
              <a:gd name="connsiteY13" fmla="*/ 1398613 h 5322018"/>
              <a:gd name="connsiteX14" fmla="*/ 6384287 w 7766407"/>
              <a:gd name="connsiteY14" fmla="*/ 1451239 h 5322018"/>
              <a:gd name="connsiteX15" fmla="*/ 6220937 w 7766407"/>
              <a:gd name="connsiteY15" fmla="*/ 1540763 h 5322018"/>
              <a:gd name="connsiteX16" fmla="*/ 6109958 w 7766407"/>
              <a:gd name="connsiteY16" fmla="*/ 1601219 h 5322018"/>
              <a:gd name="connsiteX17" fmla="*/ 6014458 w 7766407"/>
              <a:gd name="connsiteY17" fmla="*/ 1670184 h 5322018"/>
              <a:gd name="connsiteX18" fmla="*/ 5839315 w 7766407"/>
              <a:gd name="connsiteY18" fmla="*/ 1841855 h 5322018"/>
              <a:gd name="connsiteX19" fmla="*/ 5810333 w 7766407"/>
              <a:gd name="connsiteY19" fmla="*/ 1879264 h 5322018"/>
              <a:gd name="connsiteX20" fmla="*/ 5796856 w 7766407"/>
              <a:gd name="connsiteY20" fmla="*/ 1903903 h 5322018"/>
              <a:gd name="connsiteX21" fmla="*/ 5776991 w 7766407"/>
              <a:gd name="connsiteY21" fmla="*/ 1913445 h 5322018"/>
              <a:gd name="connsiteX22" fmla="*/ 5768324 w 7766407"/>
              <a:gd name="connsiteY22" fmla="*/ 1930187 h 5322018"/>
              <a:gd name="connsiteX23" fmla="*/ 5746715 w 7766407"/>
              <a:gd name="connsiteY23" fmla="*/ 1935728 h 5322018"/>
              <a:gd name="connsiteX24" fmla="*/ 5730244 w 7766407"/>
              <a:gd name="connsiteY24" fmla="*/ 1946380 h 5322018"/>
              <a:gd name="connsiteX25" fmla="*/ 5551772 w 7766407"/>
              <a:gd name="connsiteY25" fmla="*/ 2005270 h 5322018"/>
              <a:gd name="connsiteX26" fmla="*/ 5246617 w 7766407"/>
              <a:gd name="connsiteY26" fmla="*/ 2162655 h 5322018"/>
              <a:gd name="connsiteX27" fmla="*/ 5108893 w 7766407"/>
              <a:gd name="connsiteY27" fmla="*/ 2264498 h 5322018"/>
              <a:gd name="connsiteX28" fmla="*/ 4972149 w 7766407"/>
              <a:gd name="connsiteY28" fmla="*/ 2387894 h 5322018"/>
              <a:gd name="connsiteX29" fmla="*/ 4933888 w 7766407"/>
              <a:gd name="connsiteY29" fmla="*/ 2412305 h 5322018"/>
              <a:gd name="connsiteX30" fmla="*/ 4886680 w 7766407"/>
              <a:gd name="connsiteY30" fmla="*/ 2435959 h 5322018"/>
              <a:gd name="connsiteX31" fmla="*/ 4858349 w 7766407"/>
              <a:gd name="connsiteY31" fmla="*/ 2449951 h 5322018"/>
              <a:gd name="connsiteX32" fmla="*/ 4790282 w 7766407"/>
              <a:gd name="connsiteY32" fmla="*/ 2498841 h 5322018"/>
              <a:gd name="connsiteX33" fmla="*/ 4695421 w 7766407"/>
              <a:gd name="connsiteY33" fmla="*/ 2608329 h 5322018"/>
              <a:gd name="connsiteX34" fmla="*/ 4660953 w 7766407"/>
              <a:gd name="connsiteY34" fmla="*/ 2633640 h 5322018"/>
              <a:gd name="connsiteX35" fmla="*/ 4617793 w 7766407"/>
              <a:gd name="connsiteY35" fmla="*/ 2682689 h 5322018"/>
              <a:gd name="connsiteX36" fmla="*/ 4540653 w 7766407"/>
              <a:gd name="connsiteY36" fmla="*/ 2726039 h 5322018"/>
              <a:gd name="connsiteX37" fmla="*/ 4478244 w 7766407"/>
              <a:gd name="connsiteY37" fmla="*/ 2754222 h 5322018"/>
              <a:gd name="connsiteX38" fmla="*/ 4445069 w 7766407"/>
              <a:gd name="connsiteY38" fmla="*/ 2771978 h 5322018"/>
              <a:gd name="connsiteX39" fmla="*/ 4418912 w 7766407"/>
              <a:gd name="connsiteY39" fmla="*/ 2782732 h 5322018"/>
              <a:gd name="connsiteX40" fmla="*/ 4363178 w 7766407"/>
              <a:gd name="connsiteY40" fmla="*/ 2821763 h 5322018"/>
              <a:gd name="connsiteX41" fmla="*/ 4275326 w 7766407"/>
              <a:gd name="connsiteY41" fmla="*/ 2891335 h 5322018"/>
              <a:gd name="connsiteX42" fmla="*/ 4255667 w 7766407"/>
              <a:gd name="connsiteY42" fmla="*/ 2905018 h 5322018"/>
              <a:gd name="connsiteX43" fmla="*/ 4234983 w 7766407"/>
              <a:gd name="connsiteY43" fmla="*/ 2912298 h 5322018"/>
              <a:gd name="connsiteX44" fmla="*/ 4226882 w 7766407"/>
              <a:gd name="connsiteY44" fmla="*/ 2910079 h 5322018"/>
              <a:gd name="connsiteX45" fmla="*/ 4215462 w 7766407"/>
              <a:gd name="connsiteY45" fmla="*/ 2916885 h 5322018"/>
              <a:gd name="connsiteX46" fmla="*/ 4211632 w 7766407"/>
              <a:gd name="connsiteY46" fmla="*/ 2917760 h 5322018"/>
              <a:gd name="connsiteX47" fmla="*/ 4190465 w 7766407"/>
              <a:gd name="connsiteY47" fmla="*/ 2923708 h 5322018"/>
              <a:gd name="connsiteX48" fmla="*/ 4164947 w 7766407"/>
              <a:gd name="connsiteY48" fmla="*/ 2959675 h 5322018"/>
              <a:gd name="connsiteX49" fmla="*/ 4117371 w 7766407"/>
              <a:gd name="connsiteY49" fmla="*/ 2984784 h 5322018"/>
              <a:gd name="connsiteX50" fmla="*/ 3904979 w 7766407"/>
              <a:gd name="connsiteY50" fmla="*/ 3091607 h 5322018"/>
              <a:gd name="connsiteX51" fmla="*/ 3778911 w 7766407"/>
              <a:gd name="connsiteY51" fmla="*/ 3255548 h 5322018"/>
              <a:gd name="connsiteX52" fmla="*/ 3728606 w 7766407"/>
              <a:gd name="connsiteY52" fmla="*/ 3295465 h 5322018"/>
              <a:gd name="connsiteX53" fmla="*/ 3718668 w 7766407"/>
              <a:gd name="connsiteY53" fmla="*/ 3304992 h 5322018"/>
              <a:gd name="connsiteX54" fmla="*/ 3717842 w 7766407"/>
              <a:gd name="connsiteY54" fmla="*/ 3305447 h 5322018"/>
              <a:gd name="connsiteX55" fmla="*/ 3718578 w 7766407"/>
              <a:gd name="connsiteY55" fmla="*/ 3308616 h 5322018"/>
              <a:gd name="connsiteX56" fmla="*/ 3712398 w 7766407"/>
              <a:gd name="connsiteY56" fmla="*/ 3318359 h 5322018"/>
              <a:gd name="connsiteX57" fmla="*/ 3702979 w 7766407"/>
              <a:gd name="connsiteY57" fmla="*/ 3338545 h 5322018"/>
              <a:gd name="connsiteX58" fmla="*/ 3698626 w 7766407"/>
              <a:gd name="connsiteY58" fmla="*/ 3341390 h 5322018"/>
              <a:gd name="connsiteX59" fmla="*/ 3680384 w 7766407"/>
              <a:gd name="connsiteY59" fmla="*/ 3370390 h 5322018"/>
              <a:gd name="connsiteX60" fmla="*/ 3678906 w 7766407"/>
              <a:gd name="connsiteY60" fmla="*/ 3370346 h 5322018"/>
              <a:gd name="connsiteX61" fmla="*/ 3668393 w 7766407"/>
              <a:gd name="connsiteY61" fmla="*/ 3376590 h 5322018"/>
              <a:gd name="connsiteX62" fmla="*/ 3661364 w 7766407"/>
              <a:gd name="connsiteY62" fmla="*/ 3371467 h 5322018"/>
              <a:gd name="connsiteX63" fmla="*/ 3658334 w 7766407"/>
              <a:gd name="connsiteY63" fmla="*/ 3373274 h 5322018"/>
              <a:gd name="connsiteX64" fmla="*/ 3657792 w 7766407"/>
              <a:gd name="connsiteY64" fmla="*/ 3373950 h 5322018"/>
              <a:gd name="connsiteX65" fmla="*/ 3651105 w 7766407"/>
              <a:gd name="connsiteY65" fmla="*/ 3389533 h 5322018"/>
              <a:gd name="connsiteX66" fmla="*/ 3648132 w 7766407"/>
              <a:gd name="connsiteY66" fmla="*/ 3388884 h 5322018"/>
              <a:gd name="connsiteX67" fmla="*/ 3643801 w 7766407"/>
              <a:gd name="connsiteY67" fmla="*/ 3396002 h 5322018"/>
              <a:gd name="connsiteX68" fmla="*/ 3639159 w 7766407"/>
              <a:gd name="connsiteY68" fmla="*/ 3398369 h 5322018"/>
              <a:gd name="connsiteX69" fmla="*/ 3617811 w 7766407"/>
              <a:gd name="connsiteY69" fmla="*/ 3425254 h 5322018"/>
              <a:gd name="connsiteX70" fmla="*/ 3616346 w 7766407"/>
              <a:gd name="connsiteY70" fmla="*/ 3425054 h 5322018"/>
              <a:gd name="connsiteX71" fmla="*/ 3605202 w 7766407"/>
              <a:gd name="connsiteY71" fmla="*/ 3430140 h 5322018"/>
              <a:gd name="connsiteX72" fmla="*/ 3586582 w 7766407"/>
              <a:gd name="connsiteY72" fmla="*/ 3441167 h 5322018"/>
              <a:gd name="connsiteX73" fmla="*/ 3580103 w 7766407"/>
              <a:gd name="connsiteY73" fmla="*/ 3439005 h 5322018"/>
              <a:gd name="connsiteX74" fmla="*/ 3576872 w 7766407"/>
              <a:gd name="connsiteY74" fmla="*/ 3444094 h 5322018"/>
              <a:gd name="connsiteX75" fmla="*/ 3572338 w 7766407"/>
              <a:gd name="connsiteY75" fmla="*/ 3449943 h 5322018"/>
              <a:gd name="connsiteX76" fmla="*/ 3571965 w 7766407"/>
              <a:gd name="connsiteY76" fmla="*/ 3449964 h 5322018"/>
              <a:gd name="connsiteX77" fmla="*/ 3566623 w 7766407"/>
              <a:gd name="connsiteY77" fmla="*/ 3455947 h 5322018"/>
              <a:gd name="connsiteX78" fmla="*/ 3564070 w 7766407"/>
              <a:gd name="connsiteY78" fmla="*/ 3460601 h 5322018"/>
              <a:gd name="connsiteX79" fmla="*/ 3526726 w 7766407"/>
              <a:gd name="connsiteY79" fmla="*/ 3463163 h 5322018"/>
              <a:gd name="connsiteX80" fmla="*/ 3525139 w 7766407"/>
              <a:gd name="connsiteY80" fmla="*/ 3464518 h 5322018"/>
              <a:gd name="connsiteX81" fmla="*/ 3506741 w 7766407"/>
              <a:gd name="connsiteY81" fmla="*/ 3487501 h 5322018"/>
              <a:gd name="connsiteX82" fmla="*/ 3501585 w 7766407"/>
              <a:gd name="connsiteY82" fmla="*/ 3492832 h 5322018"/>
              <a:gd name="connsiteX83" fmla="*/ 3501212 w 7766407"/>
              <a:gd name="connsiteY83" fmla="*/ 3492813 h 5322018"/>
              <a:gd name="connsiteX84" fmla="*/ 3495239 w 7766407"/>
              <a:gd name="connsiteY84" fmla="*/ 3498192 h 5322018"/>
              <a:gd name="connsiteX85" fmla="*/ 3492183 w 7766407"/>
              <a:gd name="connsiteY85" fmla="*/ 3502548 h 5322018"/>
              <a:gd name="connsiteX86" fmla="*/ 3476697 w 7766407"/>
              <a:gd name="connsiteY86" fmla="*/ 3501956 h 5322018"/>
              <a:gd name="connsiteX87" fmla="*/ 3469187 w 7766407"/>
              <a:gd name="connsiteY87" fmla="*/ 3506574 h 5322018"/>
              <a:gd name="connsiteX88" fmla="*/ 3408103 w 7766407"/>
              <a:gd name="connsiteY88" fmla="*/ 3549813 h 5322018"/>
              <a:gd name="connsiteX89" fmla="*/ 3326209 w 7766407"/>
              <a:gd name="connsiteY89" fmla="*/ 3609630 h 5322018"/>
              <a:gd name="connsiteX90" fmla="*/ 3297595 w 7766407"/>
              <a:gd name="connsiteY90" fmla="*/ 3632513 h 5322018"/>
              <a:gd name="connsiteX91" fmla="*/ 3242015 w 7766407"/>
              <a:gd name="connsiteY91" fmla="*/ 3667904 h 5322018"/>
              <a:gd name="connsiteX92" fmla="*/ 3213720 w 7766407"/>
              <a:gd name="connsiteY92" fmla="*/ 3680766 h 5322018"/>
              <a:gd name="connsiteX93" fmla="*/ 3212968 w 7766407"/>
              <a:gd name="connsiteY93" fmla="*/ 3681905 h 5322018"/>
              <a:gd name="connsiteX94" fmla="*/ 3208857 w 7766407"/>
              <a:gd name="connsiteY94" fmla="*/ 3681194 h 5322018"/>
              <a:gd name="connsiteX95" fmla="*/ 3203557 w 7766407"/>
              <a:gd name="connsiteY95" fmla="*/ 3683492 h 5322018"/>
              <a:gd name="connsiteX96" fmla="*/ 3192199 w 7766407"/>
              <a:gd name="connsiteY96" fmla="*/ 3693448 h 5322018"/>
              <a:gd name="connsiteX97" fmla="*/ 3188443 w 7766407"/>
              <a:gd name="connsiteY97" fmla="*/ 3697797 h 5322018"/>
              <a:gd name="connsiteX98" fmla="*/ 3181853 w 7766407"/>
              <a:gd name="connsiteY98" fmla="*/ 3702869 h 5322018"/>
              <a:gd name="connsiteX99" fmla="*/ 3181526 w 7766407"/>
              <a:gd name="connsiteY99" fmla="*/ 3702803 h 5322018"/>
              <a:gd name="connsiteX100" fmla="*/ 3175672 w 7766407"/>
              <a:gd name="connsiteY100" fmla="*/ 3707933 h 5322018"/>
              <a:gd name="connsiteX101" fmla="*/ 3149098 w 7766407"/>
              <a:gd name="connsiteY101" fmla="*/ 3735473 h 5322018"/>
              <a:gd name="connsiteX102" fmla="*/ 3093676 w 7766407"/>
              <a:gd name="connsiteY102" fmla="*/ 3747916 h 5322018"/>
              <a:gd name="connsiteX103" fmla="*/ 3074500 w 7766407"/>
              <a:gd name="connsiteY103" fmla="*/ 3757479 h 5322018"/>
              <a:gd name="connsiteX104" fmla="*/ 3063387 w 7766407"/>
              <a:gd name="connsiteY104" fmla="*/ 3761557 h 5322018"/>
              <a:gd name="connsiteX105" fmla="*/ 3062129 w 7766407"/>
              <a:gd name="connsiteY105" fmla="*/ 3761145 h 5322018"/>
              <a:gd name="connsiteX106" fmla="*/ 3036739 w 7766407"/>
              <a:gd name="connsiteY106" fmla="*/ 3787643 h 5322018"/>
              <a:gd name="connsiteX107" fmla="*/ 3032052 w 7766407"/>
              <a:gd name="connsiteY107" fmla="*/ 3789608 h 5322018"/>
              <a:gd name="connsiteX108" fmla="*/ 3017184 w 7766407"/>
              <a:gd name="connsiteY108" fmla="*/ 3808868 h 5322018"/>
              <a:gd name="connsiteX109" fmla="*/ 3008605 w 7766407"/>
              <a:gd name="connsiteY109" fmla="*/ 3817755 h 5322018"/>
              <a:gd name="connsiteX110" fmla="*/ 3008033 w 7766407"/>
              <a:gd name="connsiteY110" fmla="*/ 3822453 h 5322018"/>
              <a:gd name="connsiteX111" fmla="*/ 2994428 w 7766407"/>
              <a:gd name="connsiteY111" fmla="*/ 3834466 h 5322018"/>
              <a:gd name="connsiteX112" fmla="*/ 2992169 w 7766407"/>
              <a:gd name="connsiteY112" fmla="*/ 3835021 h 5322018"/>
              <a:gd name="connsiteX113" fmla="*/ 2983549 w 7766407"/>
              <a:gd name="connsiteY113" fmla="*/ 3847993 h 5322018"/>
              <a:gd name="connsiteX114" fmla="*/ 2853933 w 7766407"/>
              <a:gd name="connsiteY114" fmla="*/ 3953133 h 5322018"/>
              <a:gd name="connsiteX115" fmla="*/ 2700319 w 7766407"/>
              <a:gd name="connsiteY115" fmla="*/ 4113764 h 5322018"/>
              <a:gd name="connsiteX116" fmla="*/ 2510176 w 7766407"/>
              <a:gd name="connsiteY116" fmla="*/ 4248057 h 5322018"/>
              <a:gd name="connsiteX117" fmla="*/ 2435589 w 7766407"/>
              <a:gd name="connsiteY117" fmla="*/ 4314608 h 5322018"/>
              <a:gd name="connsiteX118" fmla="*/ 2415553 w 7766407"/>
              <a:gd name="connsiteY118" fmla="*/ 4320982 h 5322018"/>
              <a:gd name="connsiteX119" fmla="*/ 2411954 w 7766407"/>
              <a:gd name="connsiteY119" fmla="*/ 4321914 h 5322018"/>
              <a:gd name="connsiteX120" fmla="*/ 2354125 w 7766407"/>
              <a:gd name="connsiteY120" fmla="*/ 4349531 h 5322018"/>
              <a:gd name="connsiteX121" fmla="*/ 2283738 w 7766407"/>
              <a:gd name="connsiteY121" fmla="*/ 4401913 h 5322018"/>
              <a:gd name="connsiteX122" fmla="*/ 2274639 w 7766407"/>
              <a:gd name="connsiteY122" fmla="*/ 4413265 h 5322018"/>
              <a:gd name="connsiteX123" fmla="*/ 2200361 w 7766407"/>
              <a:gd name="connsiteY123" fmla="*/ 4461969 h 5322018"/>
              <a:gd name="connsiteX124" fmla="*/ 2151385 w 7766407"/>
              <a:gd name="connsiteY124" fmla="*/ 4498639 h 5322018"/>
              <a:gd name="connsiteX125" fmla="*/ 2142612 w 7766407"/>
              <a:gd name="connsiteY125" fmla="*/ 4509639 h 5322018"/>
              <a:gd name="connsiteX126" fmla="*/ 2126867 w 7766407"/>
              <a:gd name="connsiteY126" fmla="*/ 4512135 h 5322018"/>
              <a:gd name="connsiteX127" fmla="*/ 2120592 w 7766407"/>
              <a:gd name="connsiteY127" fmla="*/ 4509890 h 5322018"/>
              <a:gd name="connsiteX128" fmla="*/ 2082302 w 7766407"/>
              <a:gd name="connsiteY128" fmla="*/ 4540317 h 5322018"/>
              <a:gd name="connsiteX129" fmla="*/ 2077252 w 7766407"/>
              <a:gd name="connsiteY129" fmla="*/ 4543206 h 5322018"/>
              <a:gd name="connsiteX130" fmla="*/ 2040915 w 7766407"/>
              <a:gd name="connsiteY130" fmla="*/ 4560268 h 5322018"/>
              <a:gd name="connsiteX131" fmla="*/ 1984507 w 7766407"/>
              <a:gd name="connsiteY131" fmla="*/ 4581220 h 5322018"/>
              <a:gd name="connsiteX132" fmla="*/ 1921726 w 7766407"/>
              <a:gd name="connsiteY132" fmla="*/ 4594994 h 5322018"/>
              <a:gd name="connsiteX133" fmla="*/ 1886796 w 7766407"/>
              <a:gd name="connsiteY133" fmla="*/ 4605417 h 5322018"/>
              <a:gd name="connsiteX134" fmla="*/ 1861080 w 7766407"/>
              <a:gd name="connsiteY134" fmla="*/ 4610008 h 5322018"/>
              <a:gd name="connsiteX135" fmla="*/ 1829217 w 7766407"/>
              <a:gd name="connsiteY135" fmla="*/ 4618611 h 5322018"/>
              <a:gd name="connsiteX136" fmla="*/ 1809298 w 7766407"/>
              <a:gd name="connsiteY136" fmla="*/ 4630561 h 5322018"/>
              <a:gd name="connsiteX137" fmla="*/ 1734333 w 7766407"/>
              <a:gd name="connsiteY137" fmla="*/ 4646342 h 5322018"/>
              <a:gd name="connsiteX138" fmla="*/ 1356409 w 7766407"/>
              <a:gd name="connsiteY138" fmla="*/ 4866278 h 5322018"/>
              <a:gd name="connsiteX139" fmla="*/ 1048676 w 7766407"/>
              <a:gd name="connsiteY139" fmla="*/ 4988133 h 5322018"/>
              <a:gd name="connsiteX140" fmla="*/ 862512 w 7766407"/>
              <a:gd name="connsiteY140" fmla="*/ 5095694 h 5322018"/>
              <a:gd name="connsiteX141" fmla="*/ 861635 w 7766407"/>
              <a:gd name="connsiteY141" fmla="*/ 5094880 h 5322018"/>
              <a:gd name="connsiteX142" fmla="*/ 850724 w 7766407"/>
              <a:gd name="connsiteY142" fmla="*/ 5095804 h 5322018"/>
              <a:gd name="connsiteX143" fmla="*/ 830865 w 7766407"/>
              <a:gd name="connsiteY143" fmla="*/ 5100063 h 5322018"/>
              <a:gd name="connsiteX144" fmla="*/ 779694 w 7766407"/>
              <a:gd name="connsiteY144" fmla="*/ 5096364 h 5322018"/>
              <a:gd name="connsiteX145" fmla="*/ 746322 w 7766407"/>
              <a:gd name="connsiteY145" fmla="*/ 5117315 h 5322018"/>
              <a:gd name="connsiteX146" fmla="*/ 739355 w 7766407"/>
              <a:gd name="connsiteY146" fmla="*/ 5120945 h 5322018"/>
              <a:gd name="connsiteX147" fmla="*/ 739112 w 7766407"/>
              <a:gd name="connsiteY147" fmla="*/ 5120776 h 5322018"/>
              <a:gd name="connsiteX148" fmla="*/ 731553 w 7766407"/>
              <a:gd name="connsiteY148" fmla="*/ 5124122 h 5322018"/>
              <a:gd name="connsiteX149" fmla="*/ 713129 w 7766407"/>
              <a:gd name="connsiteY149" fmla="*/ 5134606 h 5322018"/>
              <a:gd name="connsiteX150" fmla="*/ 707783 w 7766407"/>
              <a:gd name="connsiteY150" fmla="*/ 5135422 h 5322018"/>
              <a:gd name="connsiteX151" fmla="*/ 674773 w 7766407"/>
              <a:gd name="connsiteY151" fmla="*/ 5139365 h 5322018"/>
              <a:gd name="connsiteX152" fmla="*/ 580910 w 7766407"/>
              <a:gd name="connsiteY152" fmla="*/ 5175217 h 5322018"/>
              <a:gd name="connsiteX153" fmla="*/ 0 w 7766407"/>
              <a:gd name="connsiteY153" fmla="*/ 5322018 h 5322018"/>
              <a:gd name="connsiteX154" fmla="*/ 473895 w 7766407"/>
              <a:gd name="connsiteY154" fmla="*/ 0 h 532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7766407" h="5322018">
                <a:moveTo>
                  <a:pt x="473895" y="0"/>
                </a:moveTo>
                <a:lnTo>
                  <a:pt x="7766407" y="649356"/>
                </a:lnTo>
                <a:lnTo>
                  <a:pt x="7754419" y="656832"/>
                </a:lnTo>
                <a:cubicBezTo>
                  <a:pt x="7726474" y="677470"/>
                  <a:pt x="7696788" y="705576"/>
                  <a:pt x="7674875" y="705925"/>
                </a:cubicBezTo>
                <a:cubicBezTo>
                  <a:pt x="7659838" y="692337"/>
                  <a:pt x="7619354" y="711670"/>
                  <a:pt x="7594593" y="715147"/>
                </a:cubicBezTo>
                <a:cubicBezTo>
                  <a:pt x="7553036" y="756392"/>
                  <a:pt x="7553949" y="790366"/>
                  <a:pt x="7522045" y="799587"/>
                </a:cubicBezTo>
                <a:cubicBezTo>
                  <a:pt x="7499833" y="804948"/>
                  <a:pt x="7434970" y="857646"/>
                  <a:pt x="7399327" y="845960"/>
                </a:cubicBezTo>
                <a:cubicBezTo>
                  <a:pt x="7373461" y="881898"/>
                  <a:pt x="7346529" y="865787"/>
                  <a:pt x="7322627" y="887773"/>
                </a:cubicBezTo>
                <a:cubicBezTo>
                  <a:pt x="7261844" y="921968"/>
                  <a:pt x="7241893" y="963214"/>
                  <a:pt x="7151262" y="984886"/>
                </a:cubicBezTo>
                <a:cubicBezTo>
                  <a:pt x="7056829" y="1041135"/>
                  <a:pt x="6851604" y="1071499"/>
                  <a:pt x="6756023" y="1188542"/>
                </a:cubicBezTo>
                <a:cubicBezTo>
                  <a:pt x="6730515" y="1182883"/>
                  <a:pt x="6727803" y="1236044"/>
                  <a:pt x="6712672" y="1246467"/>
                </a:cubicBezTo>
                <a:cubicBezTo>
                  <a:pt x="6700674" y="1241234"/>
                  <a:pt x="6686914" y="1248210"/>
                  <a:pt x="6687440" y="1260662"/>
                </a:cubicBezTo>
                <a:cubicBezTo>
                  <a:pt x="6706387" y="1281105"/>
                  <a:pt x="6637089" y="1291049"/>
                  <a:pt x="6641885" y="1309000"/>
                </a:cubicBezTo>
                <a:cubicBezTo>
                  <a:pt x="6615428" y="1325541"/>
                  <a:pt x="6496868" y="1362901"/>
                  <a:pt x="6489577" y="1398613"/>
                </a:cubicBezTo>
                <a:cubicBezTo>
                  <a:pt x="6438934" y="1437557"/>
                  <a:pt x="6408150" y="1439216"/>
                  <a:pt x="6384287" y="1451239"/>
                </a:cubicBezTo>
                <a:cubicBezTo>
                  <a:pt x="6353231" y="1459670"/>
                  <a:pt x="6322480" y="1490139"/>
                  <a:pt x="6220937" y="1540763"/>
                </a:cubicBezTo>
                <a:cubicBezTo>
                  <a:pt x="6204693" y="1542635"/>
                  <a:pt x="6108072" y="1588639"/>
                  <a:pt x="6109958" y="1601219"/>
                </a:cubicBezTo>
                <a:cubicBezTo>
                  <a:pt x="6078993" y="1617872"/>
                  <a:pt x="6044057" y="1672908"/>
                  <a:pt x="6014458" y="1670184"/>
                </a:cubicBezTo>
                <a:cubicBezTo>
                  <a:pt x="5969352" y="1710290"/>
                  <a:pt x="5873335" y="1807008"/>
                  <a:pt x="5839315" y="1841855"/>
                </a:cubicBezTo>
                <a:cubicBezTo>
                  <a:pt x="5814714" y="1859136"/>
                  <a:pt x="5823315" y="1888532"/>
                  <a:pt x="5810333" y="1879264"/>
                </a:cubicBezTo>
                <a:cubicBezTo>
                  <a:pt x="5809847" y="1889703"/>
                  <a:pt x="5804854" y="1897596"/>
                  <a:pt x="5796856" y="1903903"/>
                </a:cubicBezTo>
                <a:lnTo>
                  <a:pt x="5776991" y="1913445"/>
                </a:lnTo>
                <a:lnTo>
                  <a:pt x="5768324" y="1930187"/>
                </a:lnTo>
                <a:cubicBezTo>
                  <a:pt x="5763604" y="1934681"/>
                  <a:pt x="5756862" y="1937046"/>
                  <a:pt x="5746715" y="1935728"/>
                </a:cubicBezTo>
                <a:cubicBezTo>
                  <a:pt x="5742675" y="1938108"/>
                  <a:pt x="5736889" y="1941888"/>
                  <a:pt x="5730244" y="1946380"/>
                </a:cubicBezTo>
                <a:lnTo>
                  <a:pt x="5551772" y="2005270"/>
                </a:lnTo>
                <a:cubicBezTo>
                  <a:pt x="5468669" y="2047436"/>
                  <a:pt x="5320429" y="2119450"/>
                  <a:pt x="5246617" y="2162655"/>
                </a:cubicBezTo>
                <a:lnTo>
                  <a:pt x="5108893" y="2264498"/>
                </a:lnTo>
                <a:lnTo>
                  <a:pt x="4972149" y="2387894"/>
                </a:lnTo>
                <a:cubicBezTo>
                  <a:pt x="4958199" y="2397068"/>
                  <a:pt x="4944146" y="2406292"/>
                  <a:pt x="4933888" y="2412305"/>
                </a:cubicBezTo>
                <a:cubicBezTo>
                  <a:pt x="4926031" y="2437683"/>
                  <a:pt x="4906397" y="2420081"/>
                  <a:pt x="4886680" y="2435959"/>
                </a:cubicBezTo>
                <a:cubicBezTo>
                  <a:pt x="4879505" y="2447520"/>
                  <a:pt x="4872446" y="2452218"/>
                  <a:pt x="4858349" y="2449951"/>
                </a:cubicBezTo>
                <a:cubicBezTo>
                  <a:pt x="4826189" y="2504934"/>
                  <a:pt x="4829559" y="2465158"/>
                  <a:pt x="4790282" y="2498841"/>
                </a:cubicBezTo>
                <a:cubicBezTo>
                  <a:pt x="4757654" y="2530220"/>
                  <a:pt x="4717406" y="2559468"/>
                  <a:pt x="4695421" y="2608329"/>
                </a:cubicBezTo>
                <a:cubicBezTo>
                  <a:pt x="4692985" y="2620404"/>
                  <a:pt x="4673890" y="2621247"/>
                  <a:pt x="4660953" y="2633640"/>
                </a:cubicBezTo>
                <a:cubicBezTo>
                  <a:pt x="4648016" y="2646033"/>
                  <a:pt x="4637843" y="2667289"/>
                  <a:pt x="4617793" y="2682689"/>
                </a:cubicBezTo>
                <a:cubicBezTo>
                  <a:pt x="4582940" y="2707208"/>
                  <a:pt x="4543392" y="2708552"/>
                  <a:pt x="4540653" y="2726039"/>
                </a:cubicBezTo>
                <a:cubicBezTo>
                  <a:pt x="4520518" y="2734895"/>
                  <a:pt x="4484610" y="2733666"/>
                  <a:pt x="4478244" y="2754222"/>
                </a:cubicBezTo>
                <a:cubicBezTo>
                  <a:pt x="4469356" y="2744308"/>
                  <a:pt x="4460963" y="2773581"/>
                  <a:pt x="4445069" y="2771978"/>
                </a:cubicBezTo>
                <a:cubicBezTo>
                  <a:pt x="4433079" y="2769658"/>
                  <a:pt x="4427736" y="2777998"/>
                  <a:pt x="4418912" y="2782732"/>
                </a:cubicBezTo>
                <a:cubicBezTo>
                  <a:pt x="4404355" y="2783300"/>
                  <a:pt x="4370000" y="2810533"/>
                  <a:pt x="4363178" y="2821763"/>
                </a:cubicBezTo>
                <a:cubicBezTo>
                  <a:pt x="4350513" y="2855639"/>
                  <a:pt x="4286603" y="2864646"/>
                  <a:pt x="4275326" y="2891335"/>
                </a:cubicBezTo>
                <a:cubicBezTo>
                  <a:pt x="4269304" y="2897284"/>
                  <a:pt x="4262661" y="2901653"/>
                  <a:pt x="4255667" y="2905018"/>
                </a:cubicBezTo>
                <a:lnTo>
                  <a:pt x="4234983" y="2912298"/>
                </a:lnTo>
                <a:lnTo>
                  <a:pt x="4226882" y="2910079"/>
                </a:lnTo>
                <a:lnTo>
                  <a:pt x="4215462" y="2916885"/>
                </a:lnTo>
                <a:lnTo>
                  <a:pt x="4211632" y="2917760"/>
                </a:lnTo>
                <a:lnTo>
                  <a:pt x="4190465" y="2923708"/>
                </a:lnTo>
                <a:cubicBezTo>
                  <a:pt x="4211448" y="2943977"/>
                  <a:pt x="4137000" y="2948398"/>
                  <a:pt x="4164947" y="2959675"/>
                </a:cubicBezTo>
                <a:cubicBezTo>
                  <a:pt x="4131823" y="2976992"/>
                  <a:pt x="4167115" y="2983181"/>
                  <a:pt x="4117371" y="2984784"/>
                </a:cubicBezTo>
                <a:cubicBezTo>
                  <a:pt x="4074961" y="3029115"/>
                  <a:pt x="3930684" y="3042351"/>
                  <a:pt x="3904979" y="3091607"/>
                </a:cubicBezTo>
                <a:cubicBezTo>
                  <a:pt x="3848569" y="3136734"/>
                  <a:pt x="3808307" y="3221571"/>
                  <a:pt x="3778911" y="3255548"/>
                </a:cubicBezTo>
                <a:lnTo>
                  <a:pt x="3728606" y="3295465"/>
                </a:lnTo>
                <a:lnTo>
                  <a:pt x="3718668" y="3304992"/>
                </a:lnTo>
                <a:lnTo>
                  <a:pt x="3717842" y="3305447"/>
                </a:lnTo>
                <a:lnTo>
                  <a:pt x="3718578" y="3308616"/>
                </a:lnTo>
                <a:lnTo>
                  <a:pt x="3712398" y="3318359"/>
                </a:lnTo>
                <a:lnTo>
                  <a:pt x="3702979" y="3338545"/>
                </a:lnTo>
                <a:lnTo>
                  <a:pt x="3698626" y="3341390"/>
                </a:lnTo>
                <a:lnTo>
                  <a:pt x="3680384" y="3370390"/>
                </a:lnTo>
                <a:lnTo>
                  <a:pt x="3678906" y="3370346"/>
                </a:lnTo>
                <a:cubicBezTo>
                  <a:pt x="3675169" y="3370915"/>
                  <a:pt x="3671627" y="3372581"/>
                  <a:pt x="3668393" y="3376590"/>
                </a:cubicBezTo>
                <a:cubicBezTo>
                  <a:pt x="3665128" y="3373435"/>
                  <a:pt x="3662941" y="3371857"/>
                  <a:pt x="3661364" y="3371467"/>
                </a:cubicBezTo>
                <a:lnTo>
                  <a:pt x="3658334" y="3373274"/>
                </a:lnTo>
                <a:lnTo>
                  <a:pt x="3657792" y="3373950"/>
                </a:lnTo>
                <a:lnTo>
                  <a:pt x="3651105" y="3389533"/>
                </a:lnTo>
                <a:lnTo>
                  <a:pt x="3648132" y="3388884"/>
                </a:lnTo>
                <a:lnTo>
                  <a:pt x="3643801" y="3396002"/>
                </a:lnTo>
                <a:lnTo>
                  <a:pt x="3639159" y="3398369"/>
                </a:lnTo>
                <a:lnTo>
                  <a:pt x="3617811" y="3425254"/>
                </a:lnTo>
                <a:lnTo>
                  <a:pt x="3616346" y="3425054"/>
                </a:lnTo>
                <a:cubicBezTo>
                  <a:pt x="3612568" y="3425220"/>
                  <a:pt x="3608861" y="3426500"/>
                  <a:pt x="3605202" y="3430140"/>
                </a:cubicBezTo>
                <a:cubicBezTo>
                  <a:pt x="3593624" y="3416203"/>
                  <a:pt x="3596350" y="3429196"/>
                  <a:pt x="3586582" y="3441167"/>
                </a:cubicBezTo>
                <a:lnTo>
                  <a:pt x="3580103" y="3439005"/>
                </a:lnTo>
                <a:lnTo>
                  <a:pt x="3576872" y="3444094"/>
                </a:lnTo>
                <a:lnTo>
                  <a:pt x="3572338" y="3449943"/>
                </a:lnTo>
                <a:lnTo>
                  <a:pt x="3571965" y="3449964"/>
                </a:lnTo>
                <a:cubicBezTo>
                  <a:pt x="3570381" y="3451036"/>
                  <a:pt x="3568666" y="3452883"/>
                  <a:pt x="3566623" y="3455947"/>
                </a:cubicBezTo>
                <a:lnTo>
                  <a:pt x="3564070" y="3460601"/>
                </a:lnTo>
                <a:lnTo>
                  <a:pt x="3526726" y="3463163"/>
                </a:lnTo>
                <a:lnTo>
                  <a:pt x="3525139" y="3464518"/>
                </a:lnTo>
                <a:lnTo>
                  <a:pt x="3506741" y="3487501"/>
                </a:lnTo>
                <a:lnTo>
                  <a:pt x="3501585" y="3492832"/>
                </a:lnTo>
                <a:lnTo>
                  <a:pt x="3501212" y="3492813"/>
                </a:lnTo>
                <a:cubicBezTo>
                  <a:pt x="3499519" y="3493712"/>
                  <a:pt x="3497607" y="3495365"/>
                  <a:pt x="3495239" y="3498192"/>
                </a:cubicBezTo>
                <a:lnTo>
                  <a:pt x="3492183" y="3502548"/>
                </a:lnTo>
                <a:lnTo>
                  <a:pt x="3476697" y="3501956"/>
                </a:lnTo>
                <a:lnTo>
                  <a:pt x="3469187" y="3506574"/>
                </a:lnTo>
                <a:cubicBezTo>
                  <a:pt x="3445645" y="3518609"/>
                  <a:pt x="3423473" y="3525406"/>
                  <a:pt x="3408103" y="3549813"/>
                </a:cubicBezTo>
                <a:cubicBezTo>
                  <a:pt x="3378281" y="3572305"/>
                  <a:pt x="3347536" y="3585981"/>
                  <a:pt x="3326209" y="3609630"/>
                </a:cubicBezTo>
                <a:cubicBezTo>
                  <a:pt x="3312029" y="3612732"/>
                  <a:pt x="3300832" y="3618217"/>
                  <a:pt x="3297595" y="3632513"/>
                </a:cubicBezTo>
                <a:cubicBezTo>
                  <a:pt x="3268034" y="3651465"/>
                  <a:pt x="3252747" y="3646464"/>
                  <a:pt x="3242015" y="3667904"/>
                </a:cubicBezTo>
                <a:cubicBezTo>
                  <a:pt x="3212592" y="3663443"/>
                  <a:pt x="3216999" y="3670428"/>
                  <a:pt x="3213720" y="3680766"/>
                </a:cubicBezTo>
                <a:lnTo>
                  <a:pt x="3212968" y="3681905"/>
                </a:lnTo>
                <a:lnTo>
                  <a:pt x="3208857" y="3681194"/>
                </a:lnTo>
                <a:lnTo>
                  <a:pt x="3203557" y="3683492"/>
                </a:lnTo>
                <a:lnTo>
                  <a:pt x="3192199" y="3693448"/>
                </a:lnTo>
                <a:lnTo>
                  <a:pt x="3188443" y="3697797"/>
                </a:lnTo>
                <a:cubicBezTo>
                  <a:pt x="3185664" y="3700566"/>
                  <a:pt x="3183571" y="3702117"/>
                  <a:pt x="3181853" y="3702869"/>
                </a:cubicBezTo>
                <a:lnTo>
                  <a:pt x="3181526" y="3702803"/>
                </a:lnTo>
                <a:lnTo>
                  <a:pt x="3175672" y="3707933"/>
                </a:lnTo>
                <a:cubicBezTo>
                  <a:pt x="3166167" y="3717032"/>
                  <a:pt x="3157275" y="3726303"/>
                  <a:pt x="3149098" y="3735473"/>
                </a:cubicBezTo>
                <a:cubicBezTo>
                  <a:pt x="3131805" y="3730982"/>
                  <a:pt x="3107037" y="3771274"/>
                  <a:pt x="3093676" y="3747916"/>
                </a:cubicBezTo>
                <a:cubicBezTo>
                  <a:pt x="3082134" y="3759681"/>
                  <a:pt x="3081445" y="3774208"/>
                  <a:pt x="3074500" y="3757479"/>
                </a:cubicBezTo>
                <a:cubicBezTo>
                  <a:pt x="3070379" y="3760967"/>
                  <a:pt x="3066780" y="3761874"/>
                  <a:pt x="3063387" y="3761557"/>
                </a:cubicBezTo>
                <a:lnTo>
                  <a:pt x="3062129" y="3761145"/>
                </a:lnTo>
                <a:lnTo>
                  <a:pt x="3036739" y="3787643"/>
                </a:lnTo>
                <a:lnTo>
                  <a:pt x="3032052" y="3789608"/>
                </a:lnTo>
                <a:lnTo>
                  <a:pt x="3017184" y="3808868"/>
                </a:lnTo>
                <a:lnTo>
                  <a:pt x="3008605" y="3817755"/>
                </a:lnTo>
                <a:cubicBezTo>
                  <a:pt x="3008414" y="3819321"/>
                  <a:pt x="3008224" y="3820887"/>
                  <a:pt x="3008033" y="3822453"/>
                </a:cubicBezTo>
                <a:cubicBezTo>
                  <a:pt x="3006391" y="3826310"/>
                  <a:pt x="3002705" y="3830278"/>
                  <a:pt x="2994428" y="3834466"/>
                </a:cubicBezTo>
                <a:lnTo>
                  <a:pt x="2992169" y="3835021"/>
                </a:lnTo>
                <a:lnTo>
                  <a:pt x="2983549" y="3847993"/>
                </a:lnTo>
                <a:cubicBezTo>
                  <a:pt x="2960510" y="3867678"/>
                  <a:pt x="2901138" y="3908837"/>
                  <a:pt x="2853933" y="3953133"/>
                </a:cubicBezTo>
                <a:cubicBezTo>
                  <a:pt x="2808033" y="3994677"/>
                  <a:pt x="2713619" y="4093809"/>
                  <a:pt x="2700319" y="4113764"/>
                </a:cubicBezTo>
                <a:cubicBezTo>
                  <a:pt x="2643027" y="4162918"/>
                  <a:pt x="2554297" y="4214583"/>
                  <a:pt x="2510176" y="4248057"/>
                </a:cubicBezTo>
                <a:cubicBezTo>
                  <a:pt x="2480008" y="4274910"/>
                  <a:pt x="2451360" y="4302454"/>
                  <a:pt x="2435589" y="4314608"/>
                </a:cubicBezTo>
                <a:cubicBezTo>
                  <a:pt x="2429170" y="4317312"/>
                  <a:pt x="2422437" y="4319228"/>
                  <a:pt x="2415553" y="4320982"/>
                </a:cubicBezTo>
                <a:lnTo>
                  <a:pt x="2411954" y="4321914"/>
                </a:lnTo>
                <a:lnTo>
                  <a:pt x="2354125" y="4349531"/>
                </a:lnTo>
                <a:cubicBezTo>
                  <a:pt x="2343772" y="4371461"/>
                  <a:pt x="2307824" y="4382236"/>
                  <a:pt x="2283738" y="4401913"/>
                </a:cubicBezTo>
                <a:lnTo>
                  <a:pt x="2274639" y="4413265"/>
                </a:lnTo>
                <a:lnTo>
                  <a:pt x="2200361" y="4461969"/>
                </a:lnTo>
                <a:lnTo>
                  <a:pt x="2151385" y="4498639"/>
                </a:lnTo>
                <a:lnTo>
                  <a:pt x="2142612" y="4509639"/>
                </a:lnTo>
                <a:lnTo>
                  <a:pt x="2126867" y="4512135"/>
                </a:lnTo>
                <a:cubicBezTo>
                  <a:pt x="2124531" y="4511693"/>
                  <a:pt x="2122418" y="4510934"/>
                  <a:pt x="2120592" y="4509890"/>
                </a:cubicBezTo>
                <a:lnTo>
                  <a:pt x="2082302" y="4540317"/>
                </a:lnTo>
                <a:lnTo>
                  <a:pt x="2077252" y="4543206"/>
                </a:lnTo>
                <a:lnTo>
                  <a:pt x="2040915" y="4560268"/>
                </a:lnTo>
                <a:lnTo>
                  <a:pt x="1984507" y="4581220"/>
                </a:lnTo>
                <a:cubicBezTo>
                  <a:pt x="1964384" y="4585398"/>
                  <a:pt x="1938044" y="4573840"/>
                  <a:pt x="1921726" y="4594994"/>
                </a:cubicBezTo>
                <a:cubicBezTo>
                  <a:pt x="1920592" y="4581396"/>
                  <a:pt x="1897862" y="4611715"/>
                  <a:pt x="1886796" y="4605417"/>
                </a:cubicBezTo>
                <a:cubicBezTo>
                  <a:pt x="1879070" y="4599422"/>
                  <a:pt x="1870376" y="4607222"/>
                  <a:pt x="1861080" y="4610008"/>
                </a:cubicBezTo>
                <a:cubicBezTo>
                  <a:pt x="1855441" y="4608259"/>
                  <a:pt x="1842338" y="4612554"/>
                  <a:pt x="1829217" y="4618611"/>
                </a:cubicBezTo>
                <a:lnTo>
                  <a:pt x="1809298" y="4630561"/>
                </a:lnTo>
                <a:lnTo>
                  <a:pt x="1734333" y="4646342"/>
                </a:lnTo>
                <a:cubicBezTo>
                  <a:pt x="1653444" y="4693579"/>
                  <a:pt x="1470685" y="4809313"/>
                  <a:pt x="1356409" y="4866278"/>
                </a:cubicBezTo>
                <a:cubicBezTo>
                  <a:pt x="1242133" y="4923243"/>
                  <a:pt x="1130993" y="4949897"/>
                  <a:pt x="1048676" y="4988133"/>
                </a:cubicBezTo>
                <a:lnTo>
                  <a:pt x="862512" y="5095694"/>
                </a:lnTo>
                <a:lnTo>
                  <a:pt x="861635" y="5094880"/>
                </a:lnTo>
                <a:cubicBezTo>
                  <a:pt x="858943" y="5093517"/>
                  <a:pt x="855583" y="5093379"/>
                  <a:pt x="850724" y="5095804"/>
                </a:cubicBezTo>
                <a:cubicBezTo>
                  <a:pt x="851804" y="5076077"/>
                  <a:pt x="845283" y="5091169"/>
                  <a:pt x="830865" y="5100063"/>
                </a:cubicBezTo>
                <a:cubicBezTo>
                  <a:pt x="829326" y="5071407"/>
                  <a:pt x="792234" y="5106340"/>
                  <a:pt x="779694" y="5096364"/>
                </a:cubicBezTo>
                <a:cubicBezTo>
                  <a:pt x="769141" y="5103544"/>
                  <a:pt x="757951" y="5110614"/>
                  <a:pt x="746322" y="5117315"/>
                </a:cubicBezTo>
                <a:lnTo>
                  <a:pt x="739355" y="5120945"/>
                </a:lnTo>
                <a:cubicBezTo>
                  <a:pt x="739274" y="5120887"/>
                  <a:pt x="739192" y="5120831"/>
                  <a:pt x="739112" y="5120776"/>
                </a:cubicBezTo>
                <a:cubicBezTo>
                  <a:pt x="737374" y="5121048"/>
                  <a:pt x="734997" y="5122048"/>
                  <a:pt x="731553" y="5124122"/>
                </a:cubicBezTo>
                <a:lnTo>
                  <a:pt x="713129" y="5134606"/>
                </a:lnTo>
                <a:lnTo>
                  <a:pt x="707783" y="5135422"/>
                </a:lnTo>
                <a:lnTo>
                  <a:pt x="674773" y="5139365"/>
                </a:lnTo>
                <a:cubicBezTo>
                  <a:pt x="654149" y="5146330"/>
                  <a:pt x="611984" y="5162878"/>
                  <a:pt x="580910" y="5175217"/>
                </a:cubicBezTo>
                <a:lnTo>
                  <a:pt x="0" y="5322018"/>
                </a:lnTo>
                <a:lnTo>
                  <a:pt x="47389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2BEA3E-10BA-AC46-A60E-D29F7E6E6688}"/>
              </a:ext>
            </a:extLst>
          </p:cNvPr>
          <p:cNvSpPr>
            <a:spLocks noGrp="1"/>
          </p:cNvSpPr>
          <p:nvPr>
            <p:ph type="title"/>
          </p:nvPr>
        </p:nvSpPr>
        <p:spPr>
          <a:xfrm>
            <a:off x="812800" y="603623"/>
            <a:ext cx="5436925" cy="1786965"/>
          </a:xfrm>
        </p:spPr>
        <p:txBody>
          <a:bodyPr anchor="t">
            <a:normAutofit/>
          </a:bodyPr>
          <a:lstStyle/>
          <a:p>
            <a:r>
              <a:rPr lang="en-US" dirty="0"/>
              <a:t>Questions &amp; Data</a:t>
            </a:r>
          </a:p>
        </p:txBody>
      </p:sp>
      <p:sp>
        <p:nvSpPr>
          <p:cNvPr id="3" name="Content Placeholder 2">
            <a:extLst>
              <a:ext uri="{FF2B5EF4-FFF2-40B4-BE49-F238E27FC236}">
                <a16:creationId xmlns:a16="http://schemas.microsoft.com/office/drawing/2014/main" id="{D0CFC086-3F7B-DD4A-808A-C3EAEC2DDB27}"/>
              </a:ext>
            </a:extLst>
          </p:cNvPr>
          <p:cNvSpPr>
            <a:spLocks noGrp="1"/>
          </p:cNvSpPr>
          <p:nvPr>
            <p:ph idx="1"/>
          </p:nvPr>
        </p:nvSpPr>
        <p:spPr>
          <a:xfrm>
            <a:off x="4667416" y="2496709"/>
            <a:ext cx="6297433" cy="3757667"/>
          </a:xfrm>
        </p:spPr>
        <p:txBody>
          <a:bodyPr anchor="ctr">
            <a:normAutofit/>
          </a:bodyPr>
          <a:lstStyle/>
          <a:p>
            <a:pPr>
              <a:lnSpc>
                <a:spcPct val="90000"/>
              </a:lnSpc>
            </a:pPr>
            <a:r>
              <a:rPr lang="en-US" dirty="0"/>
              <a:t>Which sector gave the highest rate of return on investment during pre-pandemic, peak, post-vaccination?</a:t>
            </a:r>
          </a:p>
          <a:p>
            <a:pPr>
              <a:lnSpc>
                <a:spcPct val="90000"/>
              </a:lnSpc>
            </a:pPr>
            <a:r>
              <a:rPr lang="en-US" dirty="0"/>
              <a:t>Our reason to study this data within this timeframe as this was a novel situation, which was faced globally and impacted every market sector and individual lives. </a:t>
            </a:r>
          </a:p>
          <a:p>
            <a:pPr>
              <a:lnSpc>
                <a:spcPct val="90000"/>
              </a:lnSpc>
            </a:pPr>
            <a:r>
              <a:rPr lang="en-US" dirty="0"/>
              <a:t>We collected the closing prices of 3 different stocks from four sectors utilizing  Yahoo Finance. </a:t>
            </a:r>
          </a:p>
          <a:p>
            <a:pPr>
              <a:lnSpc>
                <a:spcPct val="90000"/>
              </a:lnSpc>
            </a:pPr>
            <a:r>
              <a:rPr lang="en-US" dirty="0"/>
              <a:t>We assumed that the Pharmaceutical sector would have given the highest return but found that it did provide a return that we did not expect.</a:t>
            </a:r>
          </a:p>
        </p:txBody>
      </p:sp>
      <p:sp>
        <p:nvSpPr>
          <p:cNvPr id="11" name="Footer Placeholder 7">
            <a:extLst>
              <a:ext uri="{FF2B5EF4-FFF2-40B4-BE49-F238E27FC236}">
                <a16:creationId xmlns:a16="http://schemas.microsoft.com/office/drawing/2014/main" id="{614315A2-E79F-1248-A825-80BCFE662AD4}"/>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99618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C06495-2F94-094D-8A0A-5C4241632142}"/>
              </a:ext>
            </a:extLst>
          </p:cNvPr>
          <p:cNvSpPr>
            <a:spLocks noGrp="1"/>
          </p:cNvSpPr>
          <p:nvPr>
            <p:ph type="title"/>
          </p:nvPr>
        </p:nvSpPr>
        <p:spPr>
          <a:xfrm>
            <a:off x="1050879" y="609601"/>
            <a:ext cx="9810604" cy="1216024"/>
          </a:xfrm>
        </p:spPr>
        <p:txBody>
          <a:bodyPr>
            <a:normAutofit/>
          </a:bodyPr>
          <a:lstStyle/>
          <a:p>
            <a:r>
              <a:rPr lang="en-US" dirty="0"/>
              <a:t>Data Cleanup</a:t>
            </a:r>
          </a:p>
        </p:txBody>
      </p:sp>
      <p:sp>
        <p:nvSpPr>
          <p:cNvPr id="3" name="Content Placeholder 2">
            <a:extLst>
              <a:ext uri="{FF2B5EF4-FFF2-40B4-BE49-F238E27FC236}">
                <a16:creationId xmlns:a16="http://schemas.microsoft.com/office/drawing/2014/main" id="{6D1EAC88-AF5F-0745-BC9E-32F0E54148D3}"/>
              </a:ext>
            </a:extLst>
          </p:cNvPr>
          <p:cNvSpPr>
            <a:spLocks noGrp="1"/>
          </p:cNvSpPr>
          <p:nvPr>
            <p:ph idx="1"/>
          </p:nvPr>
        </p:nvSpPr>
        <p:spPr>
          <a:xfrm>
            <a:off x="1050879" y="2296161"/>
            <a:ext cx="4788505" cy="3846012"/>
          </a:xfrm>
        </p:spPr>
        <p:txBody>
          <a:bodyPr>
            <a:normAutofit/>
          </a:bodyPr>
          <a:lstStyle/>
          <a:p>
            <a:r>
              <a:rPr lang="en-US" sz="1600" dirty="0"/>
              <a:t>Determined how we would gather initial stock data (e.g.CSV, Google Finance, Yahoo Finance API)</a:t>
            </a:r>
          </a:p>
          <a:p>
            <a:r>
              <a:rPr lang="en-US" sz="1600" dirty="0"/>
              <a:t>The Yahoo Finance API was more dynamic – allowed a more seamless pull of data vs. consolidating data into CSV files.</a:t>
            </a:r>
          </a:p>
          <a:p>
            <a:r>
              <a:rPr lang="en-US" sz="1600" dirty="0"/>
              <a:t>Initially we had the issue how to get the API to work</a:t>
            </a:r>
          </a:p>
          <a:p>
            <a:r>
              <a:rPr lang="en-US" sz="1600" dirty="0"/>
              <a:t>Also faced challenges in making Pandas libraries work like Data-reader and </a:t>
            </a:r>
            <a:r>
              <a:rPr lang="en-US" sz="1600" dirty="0" err="1"/>
              <a:t>hvplot</a:t>
            </a:r>
            <a:r>
              <a:rPr lang="en-US" sz="1600" dirty="0"/>
              <a:t>. </a:t>
            </a:r>
          </a:p>
          <a:p>
            <a:r>
              <a:rPr lang="en-US" sz="1600" dirty="0"/>
              <a:t>Presenting the plot with a 18-month time horizon for the x-axis(Date)</a:t>
            </a:r>
          </a:p>
          <a:p>
            <a:endParaRPr lang="en-US" dirty="0"/>
          </a:p>
        </p:txBody>
      </p:sp>
      <p:pic>
        <p:nvPicPr>
          <p:cNvPr id="6" name="Picture 5">
            <a:extLst>
              <a:ext uri="{FF2B5EF4-FFF2-40B4-BE49-F238E27FC236}">
                <a16:creationId xmlns:a16="http://schemas.microsoft.com/office/drawing/2014/main" id="{05482ADF-0CA5-4262-869E-2C3AFE4D89C6}"/>
              </a:ext>
            </a:extLst>
          </p:cNvPr>
          <p:cNvPicPr>
            <a:picLocks noChangeAspect="1"/>
          </p:cNvPicPr>
          <p:nvPr/>
        </p:nvPicPr>
        <p:blipFill>
          <a:blip r:embed="rId3"/>
          <a:stretch>
            <a:fillRect/>
          </a:stretch>
        </p:blipFill>
        <p:spPr>
          <a:xfrm>
            <a:off x="6450426" y="2435226"/>
            <a:ext cx="4788505" cy="2705504"/>
          </a:xfrm>
          <a:prstGeom prst="rect">
            <a:avLst/>
          </a:prstGeom>
        </p:spPr>
      </p:pic>
      <p:sp>
        <p:nvSpPr>
          <p:cNvPr id="15" name="Freeform: Shape 14">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7">
            <a:extLst>
              <a:ext uri="{FF2B5EF4-FFF2-40B4-BE49-F238E27FC236}">
                <a16:creationId xmlns:a16="http://schemas.microsoft.com/office/drawing/2014/main" id="{FC74D5F5-9A1C-45E9-8D83-532D009737E0}"/>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314828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5">
            <a:extLst>
              <a:ext uri="{FF2B5EF4-FFF2-40B4-BE49-F238E27FC236}">
                <a16:creationId xmlns:a16="http://schemas.microsoft.com/office/drawing/2014/main" id="{00195973-AD15-4F9D-81E5-7E20CA094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06495-2F94-094D-8A0A-5C4241632142}"/>
              </a:ext>
            </a:extLst>
          </p:cNvPr>
          <p:cNvSpPr>
            <a:spLocks noGrp="1"/>
          </p:cNvSpPr>
          <p:nvPr>
            <p:ph type="title"/>
          </p:nvPr>
        </p:nvSpPr>
        <p:spPr>
          <a:xfrm>
            <a:off x="931033" y="609601"/>
            <a:ext cx="6542955" cy="514719"/>
          </a:xfrm>
        </p:spPr>
        <p:txBody>
          <a:bodyPr vert="horz" lIns="91440" tIns="45720" rIns="91440" bIns="45720" rtlCol="0" anchor="ctr">
            <a:normAutofit fontScale="90000"/>
          </a:bodyPr>
          <a:lstStyle/>
          <a:p>
            <a:pPr>
              <a:lnSpc>
                <a:spcPct val="100000"/>
              </a:lnSpc>
            </a:pPr>
            <a:r>
              <a:rPr lang="en-US" sz="2400" dirty="0"/>
              <a:t>Exploration</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7E4F13A-AED3-45C9-A5D4-A5BE96B437A7}"/>
              </a:ext>
            </a:extLst>
          </p:cNvPr>
          <p:cNvSpPr txBox="1"/>
          <p:nvPr/>
        </p:nvSpPr>
        <p:spPr>
          <a:xfrm>
            <a:off x="964958" y="1124320"/>
            <a:ext cx="7245851" cy="1310905"/>
          </a:xfrm>
          <a:prstGeom prst="rect">
            <a:avLst/>
          </a:prstGeom>
        </p:spPr>
        <p:txBody>
          <a:bodyPr vert="horz" lIns="91440" tIns="45720" rIns="91440" bIns="45720" rtlCol="0">
            <a:normAutofit/>
          </a:bodyPr>
          <a:lstStyle/>
          <a:p>
            <a:pPr algn="just">
              <a:spcAft>
                <a:spcPts val="600"/>
              </a:spcAft>
            </a:pPr>
            <a:endParaRPr lang="en-US" sz="1400" spc="50" dirty="0">
              <a:solidFill>
                <a:schemeClr val="tx1">
                  <a:lumMod val="85000"/>
                  <a:lumOff val="15000"/>
                </a:schemeClr>
              </a:solidFill>
              <a:ea typeface="Batang" panose="02030600000101010101" pitchFamily="18" charset="-127"/>
            </a:endParaRPr>
          </a:p>
          <a:p>
            <a:pPr>
              <a:spcAft>
                <a:spcPts val="600"/>
              </a:spcAft>
            </a:pPr>
            <a:endParaRPr lang="en-US" sz="1400" spc="50" dirty="0">
              <a:solidFill>
                <a:schemeClr val="tx1">
                  <a:lumMod val="85000"/>
                  <a:lumOff val="15000"/>
                </a:schemeClr>
              </a:solidFill>
              <a:ea typeface="Batang" panose="02030600000101010101" pitchFamily="18" charset="-127"/>
            </a:endParaRPr>
          </a:p>
        </p:txBody>
      </p:sp>
      <p:sp>
        <p:nvSpPr>
          <p:cNvPr id="39" name="Freeform: Shape 27">
            <a:extLst>
              <a:ext uri="{FF2B5EF4-FFF2-40B4-BE49-F238E27FC236}">
                <a16:creationId xmlns:a16="http://schemas.microsoft.com/office/drawing/2014/main" id="{72849AF0-988F-49BF-8F10-24A05703C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2734" y="0"/>
            <a:ext cx="3649267" cy="6858000"/>
          </a:xfrm>
          <a:custGeom>
            <a:avLst/>
            <a:gdLst>
              <a:gd name="connsiteX0" fmla="*/ 743634 w 3649267"/>
              <a:gd name="connsiteY0" fmla="*/ 0 h 6858000"/>
              <a:gd name="connsiteX1" fmla="*/ 3649267 w 3649267"/>
              <a:gd name="connsiteY1" fmla="*/ 0 h 6858000"/>
              <a:gd name="connsiteX2" fmla="*/ 3649267 w 3649267"/>
              <a:gd name="connsiteY2" fmla="*/ 6858000 h 6858000"/>
              <a:gd name="connsiteX3" fmla="*/ 0 w 3649267"/>
              <a:gd name="connsiteY3" fmla="*/ 6858000 h 6858000"/>
              <a:gd name="connsiteX4" fmla="*/ 2150 w 3649267"/>
              <a:gd name="connsiteY4" fmla="*/ 6730315 h 6858000"/>
              <a:gd name="connsiteX5" fmla="*/ 38072 w 3649267"/>
              <a:gd name="connsiteY5" fmla="*/ 6593774 h 6858000"/>
              <a:gd name="connsiteX6" fmla="*/ 60641 w 3649267"/>
              <a:gd name="connsiteY6" fmla="*/ 6484703 h 6858000"/>
              <a:gd name="connsiteX7" fmla="*/ 80266 w 3649267"/>
              <a:gd name="connsiteY7" fmla="*/ 6409763 h 6858000"/>
              <a:gd name="connsiteX8" fmla="*/ 82721 w 3649267"/>
              <a:gd name="connsiteY8" fmla="*/ 6361744 h 6858000"/>
              <a:gd name="connsiteX9" fmla="*/ 72941 w 3649267"/>
              <a:gd name="connsiteY9" fmla="*/ 6297080 h 6858000"/>
              <a:gd name="connsiteX10" fmla="*/ 81676 w 3649267"/>
              <a:gd name="connsiteY10" fmla="*/ 6281878 h 6858000"/>
              <a:gd name="connsiteX11" fmla="*/ 82882 w 3649267"/>
              <a:gd name="connsiteY11" fmla="*/ 6276322 h 6858000"/>
              <a:gd name="connsiteX12" fmla="*/ 85423 w 3649267"/>
              <a:gd name="connsiteY12" fmla="*/ 6269749 h 6858000"/>
              <a:gd name="connsiteX13" fmla="*/ 85600 w 3649267"/>
              <a:gd name="connsiteY13" fmla="*/ 6269819 h 6858000"/>
              <a:gd name="connsiteX14" fmla="*/ 87753 w 3649267"/>
              <a:gd name="connsiteY14" fmla="*/ 6263205 h 6858000"/>
              <a:gd name="connsiteX15" fmla="*/ 96823 w 3649267"/>
              <a:gd name="connsiteY15" fmla="*/ 6227909 h 6858000"/>
              <a:gd name="connsiteX16" fmla="*/ 123165 w 3649267"/>
              <a:gd name="connsiteY16" fmla="*/ 6210120 h 6858000"/>
              <a:gd name="connsiteX17" fmla="*/ 131411 w 3649267"/>
              <a:gd name="connsiteY17" fmla="*/ 6197442 h 6858000"/>
              <a:gd name="connsiteX18" fmla="*/ 136433 w 3649267"/>
              <a:gd name="connsiteY18" fmla="*/ 6191912 h 6858000"/>
              <a:gd name="connsiteX19" fmla="*/ 137145 w 3649267"/>
              <a:gd name="connsiteY19" fmla="*/ 6192368 h 6858000"/>
              <a:gd name="connsiteX20" fmla="*/ 145781 w 3649267"/>
              <a:gd name="connsiteY20" fmla="*/ 6158418 h 6858000"/>
              <a:gd name="connsiteX21" fmla="*/ 147859 w 3649267"/>
              <a:gd name="connsiteY21" fmla="*/ 6155778 h 6858000"/>
              <a:gd name="connsiteX22" fmla="*/ 152297 w 3649267"/>
              <a:gd name="connsiteY22" fmla="*/ 6131256 h 6858000"/>
              <a:gd name="connsiteX23" fmla="*/ 155225 w 3649267"/>
              <a:gd name="connsiteY23" fmla="*/ 6119862 h 6858000"/>
              <a:gd name="connsiteX24" fmla="*/ 154742 w 3649267"/>
              <a:gd name="connsiteY24" fmla="*/ 6114012 h 6858000"/>
              <a:gd name="connsiteX25" fmla="*/ 159730 w 3649267"/>
              <a:gd name="connsiteY25" fmla="*/ 6098531 h 6858000"/>
              <a:gd name="connsiteX26" fmla="*/ 166200 w 3649267"/>
              <a:gd name="connsiteY26" fmla="*/ 6034769 h 6858000"/>
              <a:gd name="connsiteX27" fmla="*/ 176765 w 3649267"/>
              <a:gd name="connsiteY27" fmla="*/ 6020931 h 6858000"/>
              <a:gd name="connsiteX28" fmla="*/ 181963 w 3649267"/>
              <a:gd name="connsiteY28" fmla="*/ 5997949 h 6858000"/>
              <a:gd name="connsiteX29" fmla="*/ 212129 w 3649267"/>
              <a:gd name="connsiteY29" fmla="*/ 5945341 h 6858000"/>
              <a:gd name="connsiteX30" fmla="*/ 250392 w 3649267"/>
              <a:gd name="connsiteY30" fmla="*/ 5794898 h 6858000"/>
              <a:gd name="connsiteX31" fmla="*/ 262717 w 3649267"/>
              <a:gd name="connsiteY31" fmla="*/ 5742072 h 6858000"/>
              <a:gd name="connsiteX32" fmla="*/ 281324 w 3649267"/>
              <a:gd name="connsiteY32" fmla="*/ 5720895 h 6858000"/>
              <a:gd name="connsiteX33" fmla="*/ 291090 w 3649267"/>
              <a:gd name="connsiteY33" fmla="*/ 5692844 h 6858000"/>
              <a:gd name="connsiteX34" fmla="*/ 324717 w 3649267"/>
              <a:gd name="connsiteY34" fmla="*/ 5645230 h 6858000"/>
              <a:gd name="connsiteX35" fmla="*/ 338039 w 3649267"/>
              <a:gd name="connsiteY35" fmla="*/ 5598039 h 6858000"/>
              <a:gd name="connsiteX36" fmla="*/ 378432 w 3649267"/>
              <a:gd name="connsiteY36" fmla="*/ 5537232 h 6858000"/>
              <a:gd name="connsiteX37" fmla="*/ 402954 w 3649267"/>
              <a:gd name="connsiteY37" fmla="*/ 5435486 h 6858000"/>
              <a:gd name="connsiteX38" fmla="*/ 428213 w 3649267"/>
              <a:gd name="connsiteY38" fmla="*/ 5342086 h 6858000"/>
              <a:gd name="connsiteX39" fmla="*/ 433748 w 3649267"/>
              <a:gd name="connsiteY39" fmla="*/ 5345957 h 6858000"/>
              <a:gd name="connsiteX40" fmla="*/ 435947 w 3649267"/>
              <a:gd name="connsiteY40" fmla="*/ 5334547 h 6858000"/>
              <a:gd name="connsiteX41" fmla="*/ 457562 w 3649267"/>
              <a:gd name="connsiteY41" fmla="*/ 5279497 h 6858000"/>
              <a:gd name="connsiteX42" fmla="*/ 468562 w 3649267"/>
              <a:gd name="connsiteY42" fmla="*/ 5264015 h 6858000"/>
              <a:gd name="connsiteX43" fmla="*/ 482050 w 3649267"/>
              <a:gd name="connsiteY43" fmla="*/ 5238743 h 6858000"/>
              <a:gd name="connsiteX44" fmla="*/ 508012 w 3649267"/>
              <a:gd name="connsiteY44" fmla="*/ 5198348 h 6858000"/>
              <a:gd name="connsiteX45" fmla="*/ 518249 w 3649267"/>
              <a:gd name="connsiteY45" fmla="*/ 5171517 h 6858000"/>
              <a:gd name="connsiteX46" fmla="*/ 526535 w 3649267"/>
              <a:gd name="connsiteY46" fmla="*/ 5160240 h 6858000"/>
              <a:gd name="connsiteX47" fmla="*/ 528362 w 3649267"/>
              <a:gd name="connsiteY47" fmla="*/ 5153355 h 6858000"/>
              <a:gd name="connsiteX48" fmla="*/ 536167 w 3649267"/>
              <a:gd name="connsiteY48" fmla="*/ 5132967 h 6858000"/>
              <a:gd name="connsiteX49" fmla="*/ 540234 w 3649267"/>
              <a:gd name="connsiteY49" fmla="*/ 5120757 h 6858000"/>
              <a:gd name="connsiteX50" fmla="*/ 541706 w 3649267"/>
              <a:gd name="connsiteY50" fmla="*/ 5115702 h 6858000"/>
              <a:gd name="connsiteX51" fmla="*/ 542028 w 3649267"/>
              <a:gd name="connsiteY51" fmla="*/ 5100742 h 6858000"/>
              <a:gd name="connsiteX52" fmla="*/ 547989 w 3649267"/>
              <a:gd name="connsiteY52" fmla="*/ 5088405 h 6858000"/>
              <a:gd name="connsiteX53" fmla="*/ 549896 w 3649267"/>
              <a:gd name="connsiteY53" fmla="*/ 5068729 h 6858000"/>
              <a:gd name="connsiteX54" fmla="*/ 566890 w 3649267"/>
              <a:gd name="connsiteY54" fmla="*/ 5066362 h 6858000"/>
              <a:gd name="connsiteX55" fmla="*/ 576900 w 3649267"/>
              <a:gd name="connsiteY55" fmla="*/ 4991977 h 6858000"/>
              <a:gd name="connsiteX56" fmla="*/ 616023 w 3649267"/>
              <a:gd name="connsiteY56" fmla="*/ 4900028 h 6858000"/>
              <a:gd name="connsiteX57" fmla="*/ 639986 w 3649267"/>
              <a:gd name="connsiteY57" fmla="*/ 4859135 h 6858000"/>
              <a:gd name="connsiteX58" fmla="*/ 656049 w 3649267"/>
              <a:gd name="connsiteY58" fmla="*/ 4772483 h 6858000"/>
              <a:gd name="connsiteX59" fmla="*/ 673352 w 3649267"/>
              <a:gd name="connsiteY59" fmla="*/ 4728596 h 6858000"/>
              <a:gd name="connsiteX60" fmla="*/ 675162 w 3649267"/>
              <a:gd name="connsiteY60" fmla="*/ 4724623 h 6858000"/>
              <a:gd name="connsiteX61" fmla="*/ 674551 w 3649267"/>
              <a:gd name="connsiteY61" fmla="*/ 4684779 h 6858000"/>
              <a:gd name="connsiteX62" fmla="*/ 676156 w 3649267"/>
              <a:gd name="connsiteY62" fmla="*/ 4570113 h 6858000"/>
              <a:gd name="connsiteX63" fmla="*/ 684861 w 3649267"/>
              <a:gd name="connsiteY63" fmla="*/ 4521637 h 6858000"/>
              <a:gd name="connsiteX64" fmla="*/ 681804 w 3649267"/>
              <a:gd name="connsiteY64" fmla="*/ 4503888 h 6858000"/>
              <a:gd name="connsiteX65" fmla="*/ 681865 w 3649267"/>
              <a:gd name="connsiteY65" fmla="*/ 4503538 h 6858000"/>
              <a:gd name="connsiteX66" fmla="*/ 681538 w 3649267"/>
              <a:gd name="connsiteY66" fmla="*/ 4502889 h 6858000"/>
              <a:gd name="connsiteX67" fmla="*/ 678737 w 3649267"/>
              <a:gd name="connsiteY67" fmla="*/ 4499423 h 6858000"/>
              <a:gd name="connsiteX68" fmla="*/ 672461 w 3649267"/>
              <a:gd name="connsiteY68" fmla="*/ 4488713 h 6858000"/>
              <a:gd name="connsiteX69" fmla="*/ 671142 w 3649267"/>
              <a:gd name="connsiteY69" fmla="*/ 4483549 h 6858000"/>
              <a:gd name="connsiteX70" fmla="*/ 671352 w 3649267"/>
              <a:gd name="connsiteY70" fmla="*/ 4428713 h 6858000"/>
              <a:gd name="connsiteX71" fmla="*/ 647842 w 3649267"/>
              <a:gd name="connsiteY71" fmla="*/ 4338922 h 6858000"/>
              <a:gd name="connsiteX72" fmla="*/ 622299 w 3649267"/>
              <a:gd name="connsiteY72" fmla="*/ 4251242 h 6858000"/>
              <a:gd name="connsiteX73" fmla="*/ 611950 w 3649267"/>
              <a:gd name="connsiteY73" fmla="*/ 4220088 h 6858000"/>
              <a:gd name="connsiteX74" fmla="*/ 598356 w 3649267"/>
              <a:gd name="connsiteY74" fmla="*/ 4161943 h 6858000"/>
              <a:gd name="connsiteX75" fmla="*/ 595139 w 3649267"/>
              <a:gd name="connsiteY75" fmla="*/ 4133698 h 6858000"/>
              <a:gd name="connsiteX76" fmla="*/ 594481 w 3649267"/>
              <a:gd name="connsiteY76" fmla="*/ 4132737 h 6858000"/>
              <a:gd name="connsiteX77" fmla="*/ 595866 w 3649267"/>
              <a:gd name="connsiteY77" fmla="*/ 4129312 h 6858000"/>
              <a:gd name="connsiteX78" fmla="*/ 595342 w 3649267"/>
              <a:gd name="connsiteY78" fmla="*/ 4124053 h 6858000"/>
              <a:gd name="connsiteX79" fmla="*/ 590608 w 3649267"/>
              <a:gd name="connsiteY79" fmla="*/ 4111455 h 6858000"/>
              <a:gd name="connsiteX80" fmla="*/ 588283 w 3649267"/>
              <a:gd name="connsiteY80" fmla="*/ 4107013 h 6858000"/>
              <a:gd name="connsiteX81" fmla="*/ 586042 w 3649267"/>
              <a:gd name="connsiteY81" fmla="*/ 4099889 h 6858000"/>
              <a:gd name="connsiteX82" fmla="*/ 586159 w 3649267"/>
              <a:gd name="connsiteY82" fmla="*/ 4099620 h 6858000"/>
              <a:gd name="connsiteX83" fmla="*/ 583720 w 3649267"/>
              <a:gd name="connsiteY83" fmla="*/ 4093128 h 6858000"/>
              <a:gd name="connsiteX84" fmla="*/ 569590 w 3649267"/>
              <a:gd name="connsiteY84" fmla="*/ 4062542 h 6858000"/>
              <a:gd name="connsiteX85" fmla="*/ 572448 w 3649267"/>
              <a:gd name="connsiteY85" fmla="*/ 4010563 h 6858000"/>
              <a:gd name="connsiteX86" fmla="*/ 569657 w 3649267"/>
              <a:gd name="connsiteY86" fmla="*/ 3991199 h 6858000"/>
              <a:gd name="connsiteX87" fmla="*/ 569094 w 3649267"/>
              <a:gd name="connsiteY87" fmla="*/ 3980362 h 6858000"/>
              <a:gd name="connsiteX88" fmla="*/ 569658 w 3649267"/>
              <a:gd name="connsiteY88" fmla="*/ 3979365 h 6858000"/>
              <a:gd name="connsiteX89" fmla="*/ 556025 w 3649267"/>
              <a:gd name="connsiteY89" fmla="*/ 3950092 h 6858000"/>
              <a:gd name="connsiteX90" fmla="*/ 555611 w 3649267"/>
              <a:gd name="connsiteY90" fmla="*/ 3945456 h 6858000"/>
              <a:gd name="connsiteX91" fmla="*/ 544941 w 3649267"/>
              <a:gd name="connsiteY91" fmla="*/ 3927335 h 6858000"/>
              <a:gd name="connsiteX92" fmla="*/ 540381 w 3649267"/>
              <a:gd name="connsiteY92" fmla="*/ 3917461 h 6858000"/>
              <a:gd name="connsiteX93" fmla="*/ 531395 w 3649267"/>
              <a:gd name="connsiteY93" fmla="*/ 3900616 h 6858000"/>
              <a:gd name="connsiteX94" fmla="*/ 523992 w 3649267"/>
              <a:gd name="connsiteY94" fmla="*/ 3887500 h 6858000"/>
              <a:gd name="connsiteX95" fmla="*/ 514387 w 3649267"/>
              <a:gd name="connsiteY95" fmla="*/ 3880091 h 6858000"/>
              <a:gd name="connsiteX96" fmla="*/ 476046 w 3649267"/>
              <a:gd name="connsiteY96" fmla="*/ 3745980 h 6858000"/>
              <a:gd name="connsiteX97" fmla="*/ 393921 w 3649267"/>
              <a:gd name="connsiteY97" fmla="*/ 3572602 h 6858000"/>
              <a:gd name="connsiteX98" fmla="*/ 337336 w 3649267"/>
              <a:gd name="connsiteY98" fmla="*/ 3366429 h 6858000"/>
              <a:gd name="connsiteX99" fmla="*/ 327692 w 3649267"/>
              <a:gd name="connsiteY99" fmla="*/ 3318323 h 6858000"/>
              <a:gd name="connsiteX100" fmla="*/ 305400 w 3649267"/>
              <a:gd name="connsiteY100" fmla="*/ 3283402 h 6858000"/>
              <a:gd name="connsiteX101" fmla="*/ 305086 w 3649267"/>
              <a:gd name="connsiteY101" fmla="*/ 3264121 h 6858000"/>
              <a:gd name="connsiteX102" fmla="*/ 305183 w 3649267"/>
              <a:gd name="connsiteY102" fmla="*/ 3260711 h 6858000"/>
              <a:gd name="connsiteX103" fmla="*/ 302274 w 3649267"/>
              <a:gd name="connsiteY103" fmla="*/ 3248852 h 6858000"/>
              <a:gd name="connsiteX104" fmla="*/ 305576 w 3649267"/>
              <a:gd name="connsiteY104" fmla="*/ 3243293 h 6858000"/>
              <a:gd name="connsiteX105" fmla="*/ 304153 w 3649267"/>
              <a:gd name="connsiteY105" fmla="*/ 3223853 h 6858000"/>
              <a:gd name="connsiteX106" fmla="*/ 297650 w 3649267"/>
              <a:gd name="connsiteY106" fmla="*/ 3202636 h 6858000"/>
              <a:gd name="connsiteX107" fmla="*/ 274999 w 3649267"/>
              <a:gd name="connsiteY107" fmla="*/ 3127019 h 6858000"/>
              <a:gd name="connsiteX108" fmla="*/ 268782 w 3649267"/>
              <a:gd name="connsiteY108" fmla="*/ 3116044 h 6858000"/>
              <a:gd name="connsiteX109" fmla="*/ 260013 w 3649267"/>
              <a:gd name="connsiteY109" fmla="*/ 3074024 h 6858000"/>
              <a:gd name="connsiteX110" fmla="*/ 257231 w 3649267"/>
              <a:gd name="connsiteY110" fmla="*/ 2847545 h 6858000"/>
              <a:gd name="connsiteX111" fmla="*/ 253109 w 3649267"/>
              <a:gd name="connsiteY111" fmla="*/ 2809256 h 6858000"/>
              <a:gd name="connsiteX112" fmla="*/ 283435 w 3649267"/>
              <a:gd name="connsiteY112" fmla="*/ 2823536 h 6858000"/>
              <a:gd name="connsiteX113" fmla="*/ 283443 w 3649267"/>
              <a:gd name="connsiteY113" fmla="*/ 2823220 h 6858000"/>
              <a:gd name="connsiteX114" fmla="*/ 281447 w 3649267"/>
              <a:gd name="connsiteY114" fmla="*/ 2807976 h 6858000"/>
              <a:gd name="connsiteX115" fmla="*/ 276552 w 3649267"/>
              <a:gd name="connsiteY115" fmla="*/ 2790649 h 6858000"/>
              <a:gd name="connsiteX116" fmla="*/ 272420 w 3649267"/>
              <a:gd name="connsiteY116" fmla="*/ 2743829 h 6858000"/>
              <a:gd name="connsiteX117" fmla="*/ 269054 w 3649267"/>
              <a:gd name="connsiteY117" fmla="*/ 2665085 h 6858000"/>
              <a:gd name="connsiteX118" fmla="*/ 267564 w 3649267"/>
              <a:gd name="connsiteY118" fmla="*/ 2648625 h 6858000"/>
              <a:gd name="connsiteX119" fmla="*/ 263213 w 3649267"/>
              <a:gd name="connsiteY119" fmla="*/ 2635673 h 6858000"/>
              <a:gd name="connsiteX120" fmla="*/ 259527 w 3649267"/>
              <a:gd name="connsiteY120" fmla="*/ 2633713 h 6858000"/>
              <a:gd name="connsiteX121" fmla="*/ 258216 w 3649267"/>
              <a:gd name="connsiteY121" fmla="*/ 2624852 h 6858000"/>
              <a:gd name="connsiteX122" fmla="*/ 257226 w 3649267"/>
              <a:gd name="connsiteY122" fmla="*/ 2622746 h 6858000"/>
              <a:gd name="connsiteX123" fmla="*/ 252187 w 3649267"/>
              <a:gd name="connsiteY123" fmla="*/ 2610414 h 6858000"/>
              <a:gd name="connsiteX124" fmla="*/ 257370 w 3649267"/>
              <a:gd name="connsiteY124" fmla="*/ 2577866 h 6858000"/>
              <a:gd name="connsiteX125" fmla="*/ 233385 w 3649267"/>
              <a:gd name="connsiteY125" fmla="*/ 2510203 h 6858000"/>
              <a:gd name="connsiteX126" fmla="*/ 231811 w 3649267"/>
              <a:gd name="connsiteY126" fmla="*/ 2386066 h 6858000"/>
              <a:gd name="connsiteX127" fmla="*/ 238731 w 3649267"/>
              <a:gd name="connsiteY127" fmla="*/ 2237904 h 6858000"/>
              <a:gd name="connsiteX128" fmla="*/ 227499 w 3649267"/>
              <a:gd name="connsiteY128" fmla="*/ 2135141 h 6858000"/>
              <a:gd name="connsiteX129" fmla="*/ 231808 w 3649267"/>
              <a:gd name="connsiteY129" fmla="*/ 2125943 h 6858000"/>
              <a:gd name="connsiteX130" fmla="*/ 233749 w 3649267"/>
              <a:gd name="connsiteY130" fmla="*/ 2115483 h 6858000"/>
              <a:gd name="connsiteX131" fmla="*/ 233114 w 3649267"/>
              <a:gd name="connsiteY131" fmla="*/ 2114175 h 6858000"/>
              <a:gd name="connsiteX132" fmla="*/ 232781 w 3649267"/>
              <a:gd name="connsiteY132" fmla="*/ 2101932 h 6858000"/>
              <a:gd name="connsiteX133" fmla="*/ 236866 w 3649267"/>
              <a:gd name="connsiteY133" fmla="*/ 2074456 h 6858000"/>
              <a:gd name="connsiteX134" fmla="*/ 236891 w 3649267"/>
              <a:gd name="connsiteY134" fmla="*/ 2046426 h 6858000"/>
              <a:gd name="connsiteX135" fmla="*/ 236250 w 3649267"/>
              <a:gd name="connsiteY135" fmla="*/ 2046061 h 6858000"/>
              <a:gd name="connsiteX136" fmla="*/ 233673 w 3649267"/>
              <a:gd name="connsiteY136" fmla="*/ 2038949 h 6858000"/>
              <a:gd name="connsiteX137" fmla="*/ 230242 w 3649267"/>
              <a:gd name="connsiteY137" fmla="*/ 2025402 h 6858000"/>
              <a:gd name="connsiteX138" fmla="*/ 214221 w 3649267"/>
              <a:gd name="connsiteY138" fmla="*/ 1993905 h 6858000"/>
              <a:gd name="connsiteX139" fmla="*/ 215205 w 3649267"/>
              <a:gd name="connsiteY139" fmla="*/ 1967938 h 6858000"/>
              <a:gd name="connsiteX140" fmla="*/ 215047 w 3649267"/>
              <a:gd name="connsiteY140" fmla="*/ 1962687 h 6858000"/>
              <a:gd name="connsiteX141" fmla="*/ 214895 w 3649267"/>
              <a:gd name="connsiteY141" fmla="*/ 1962572 h 6858000"/>
              <a:gd name="connsiteX142" fmla="*/ 214435 w 3649267"/>
              <a:gd name="connsiteY142" fmla="*/ 1957017 h 6858000"/>
              <a:gd name="connsiteX143" fmla="*/ 214757 w 3649267"/>
              <a:gd name="connsiteY143" fmla="*/ 1953116 h 6858000"/>
              <a:gd name="connsiteX144" fmla="*/ 214448 w 3649267"/>
              <a:gd name="connsiteY144" fmla="*/ 1942932 h 6858000"/>
              <a:gd name="connsiteX145" fmla="*/ 213362 w 3649267"/>
              <a:gd name="connsiteY145" fmla="*/ 1939361 h 6858000"/>
              <a:gd name="connsiteX146" fmla="*/ 206125 w 3649267"/>
              <a:gd name="connsiteY146" fmla="*/ 1917574 h 6858000"/>
              <a:gd name="connsiteX147" fmla="*/ 199262 w 3649267"/>
              <a:gd name="connsiteY147" fmla="*/ 1874446 h 6858000"/>
              <a:gd name="connsiteX148" fmla="*/ 181628 w 3649267"/>
              <a:gd name="connsiteY148" fmla="*/ 1714699 h 6858000"/>
              <a:gd name="connsiteX149" fmla="*/ 166574 w 3649267"/>
              <a:gd name="connsiteY149" fmla="*/ 1680151 h 6858000"/>
              <a:gd name="connsiteX150" fmla="*/ 166036 w 3649267"/>
              <a:gd name="connsiteY150" fmla="*/ 1676269 h 6858000"/>
              <a:gd name="connsiteX151" fmla="*/ 167256 w 3649267"/>
              <a:gd name="connsiteY151" fmla="*/ 1666552 h 6858000"/>
              <a:gd name="connsiteX152" fmla="*/ 168158 w 3649267"/>
              <a:gd name="connsiteY152" fmla="*/ 1663043 h 6858000"/>
              <a:gd name="connsiteX153" fmla="*/ 168536 w 3649267"/>
              <a:gd name="connsiteY153" fmla="*/ 1657600 h 6858000"/>
              <a:gd name="connsiteX154" fmla="*/ 168402 w 3649267"/>
              <a:gd name="connsiteY154" fmla="*/ 1657418 h 6858000"/>
              <a:gd name="connsiteX155" fmla="*/ 169032 w 3649267"/>
              <a:gd name="connsiteY155" fmla="*/ 1652410 h 6858000"/>
              <a:gd name="connsiteX156" fmla="*/ 173894 w 3649267"/>
              <a:gd name="connsiteY156" fmla="*/ 1628488 h 6858000"/>
              <a:gd name="connsiteX157" fmla="*/ 162796 w 3649267"/>
              <a:gd name="connsiteY157" fmla="*/ 1591137 h 6858000"/>
              <a:gd name="connsiteX158" fmla="*/ 161439 w 3649267"/>
              <a:gd name="connsiteY158" fmla="*/ 1576748 h 6858000"/>
              <a:gd name="connsiteX159" fmla="*/ 159960 w 3649267"/>
              <a:gd name="connsiteY159" fmla="*/ 1568817 h 6858000"/>
              <a:gd name="connsiteX160" fmla="*/ 159380 w 3649267"/>
              <a:gd name="connsiteY160" fmla="*/ 1568164 h 6858000"/>
              <a:gd name="connsiteX161" fmla="*/ 164113 w 3649267"/>
              <a:gd name="connsiteY161" fmla="*/ 1545256 h 6858000"/>
              <a:gd name="connsiteX162" fmla="*/ 163605 w 3649267"/>
              <a:gd name="connsiteY162" fmla="*/ 1541841 h 6858000"/>
              <a:gd name="connsiteX163" fmla="*/ 169711 w 3649267"/>
              <a:gd name="connsiteY163" fmla="*/ 1519662 h 6858000"/>
              <a:gd name="connsiteX164" fmla="*/ 176309 w 3649267"/>
              <a:gd name="connsiteY164" fmla="*/ 1495918 h 6858000"/>
              <a:gd name="connsiteX165" fmla="*/ 186245 w 3649267"/>
              <a:gd name="connsiteY165" fmla="*/ 1387374 h 6858000"/>
              <a:gd name="connsiteX166" fmla="*/ 194868 w 3649267"/>
              <a:gd name="connsiteY166" fmla="*/ 1266436 h 6858000"/>
              <a:gd name="connsiteX167" fmla="*/ 220182 w 3649267"/>
              <a:gd name="connsiteY167" fmla="*/ 1095017 h 6858000"/>
              <a:gd name="connsiteX168" fmla="*/ 218763 w 3649267"/>
              <a:gd name="connsiteY168" fmla="*/ 1058942 h 6858000"/>
              <a:gd name="connsiteX169" fmla="*/ 222884 w 3649267"/>
              <a:gd name="connsiteY169" fmla="*/ 1047661 h 6858000"/>
              <a:gd name="connsiteX170" fmla="*/ 222876 w 3649267"/>
              <a:gd name="connsiteY170" fmla="*/ 1047401 h 6858000"/>
              <a:gd name="connsiteX171" fmla="*/ 223186 w 3649267"/>
              <a:gd name="connsiteY171" fmla="*/ 1047055 h 6858000"/>
              <a:gd name="connsiteX172" fmla="*/ 225629 w 3649267"/>
              <a:gd name="connsiteY172" fmla="*/ 1045532 h 6858000"/>
              <a:gd name="connsiteX173" fmla="*/ 231409 w 3649267"/>
              <a:gd name="connsiteY173" fmla="*/ 1040093 h 6858000"/>
              <a:gd name="connsiteX174" fmla="*/ 232926 w 3649267"/>
              <a:gd name="connsiteY174" fmla="*/ 1036944 h 6858000"/>
              <a:gd name="connsiteX175" fmla="*/ 238485 w 3649267"/>
              <a:gd name="connsiteY175" fmla="*/ 999110 h 6858000"/>
              <a:gd name="connsiteX176" fmla="*/ 265309 w 3649267"/>
              <a:gd name="connsiteY176" fmla="*/ 944522 h 6858000"/>
              <a:gd name="connsiteX177" fmla="*/ 293426 w 3649267"/>
              <a:gd name="connsiteY177" fmla="*/ 892016 h 6858000"/>
              <a:gd name="connsiteX178" fmla="*/ 304362 w 3649267"/>
              <a:gd name="connsiteY178" fmla="*/ 873752 h 6858000"/>
              <a:gd name="connsiteX179" fmla="*/ 320523 w 3649267"/>
              <a:gd name="connsiteY179" fmla="*/ 837902 h 6858000"/>
              <a:gd name="connsiteX180" fmla="*/ 325856 w 3649267"/>
              <a:gd name="connsiteY180" fmla="*/ 819440 h 6858000"/>
              <a:gd name="connsiteX181" fmla="*/ 326444 w 3649267"/>
              <a:gd name="connsiteY181" fmla="*/ 818981 h 6858000"/>
              <a:gd name="connsiteX182" fmla="*/ 325772 w 3649267"/>
              <a:gd name="connsiteY182" fmla="*/ 816195 h 6858000"/>
              <a:gd name="connsiteX183" fmla="*/ 326710 w 3649267"/>
              <a:gd name="connsiteY183" fmla="*/ 812733 h 6858000"/>
              <a:gd name="connsiteX184" fmla="*/ 331540 w 3649267"/>
              <a:gd name="connsiteY184" fmla="*/ 805518 h 6858000"/>
              <a:gd name="connsiteX185" fmla="*/ 333731 w 3649267"/>
              <a:gd name="connsiteY185" fmla="*/ 803176 h 6858000"/>
              <a:gd name="connsiteX186" fmla="*/ 336137 w 3649267"/>
              <a:gd name="connsiteY186" fmla="*/ 798961 h 6858000"/>
              <a:gd name="connsiteX187" fmla="*/ 336079 w 3649267"/>
              <a:gd name="connsiteY187" fmla="*/ 798740 h 6858000"/>
              <a:gd name="connsiteX188" fmla="*/ 338568 w 3649267"/>
              <a:gd name="connsiteY188" fmla="*/ 795022 h 6858000"/>
              <a:gd name="connsiteX189" fmla="*/ 352255 w 3649267"/>
              <a:gd name="connsiteY189" fmla="*/ 778317 h 6858000"/>
              <a:gd name="connsiteX190" fmla="*/ 355546 w 3649267"/>
              <a:gd name="connsiteY190" fmla="*/ 741633 h 6858000"/>
              <a:gd name="connsiteX191" fmla="*/ 359638 w 3649267"/>
              <a:gd name="connsiteY191" fmla="*/ 729157 h 6858000"/>
              <a:gd name="connsiteX192" fmla="*/ 361186 w 3649267"/>
              <a:gd name="connsiteY192" fmla="*/ 721868 h 6858000"/>
              <a:gd name="connsiteX193" fmla="*/ 360870 w 3649267"/>
              <a:gd name="connsiteY193" fmla="*/ 721007 h 6858000"/>
              <a:gd name="connsiteX194" fmla="*/ 374051 w 3649267"/>
              <a:gd name="connsiteY194" fmla="*/ 705053 h 6858000"/>
              <a:gd name="connsiteX195" fmla="*/ 374842 w 3649267"/>
              <a:gd name="connsiteY195" fmla="*/ 701988 h 6858000"/>
              <a:gd name="connsiteX196" fmla="*/ 384659 w 3649267"/>
              <a:gd name="connsiteY196" fmla="*/ 692800 h 6858000"/>
              <a:gd name="connsiteX197" fmla="*/ 389076 w 3649267"/>
              <a:gd name="connsiteY197" fmla="*/ 687407 h 6858000"/>
              <a:gd name="connsiteX198" fmla="*/ 397509 w 3649267"/>
              <a:gd name="connsiteY198" fmla="*/ 678578 h 6858000"/>
              <a:gd name="connsiteX199" fmla="*/ 404377 w 3649267"/>
              <a:gd name="connsiteY199" fmla="*/ 671830 h 6858000"/>
              <a:gd name="connsiteX200" fmla="*/ 412287 w 3649267"/>
              <a:gd name="connsiteY200" fmla="*/ 669691 h 6858000"/>
              <a:gd name="connsiteX201" fmla="*/ 454751 w 3649267"/>
              <a:gd name="connsiteY201" fmla="*/ 589156 h 6858000"/>
              <a:gd name="connsiteX202" fmla="*/ 533842 w 3649267"/>
              <a:gd name="connsiteY202" fmla="*/ 495090 h 6858000"/>
              <a:gd name="connsiteX203" fmla="*/ 597372 w 3649267"/>
              <a:gd name="connsiteY203" fmla="*/ 370552 h 6858000"/>
              <a:gd name="connsiteX204" fmla="*/ 609551 w 3649267"/>
              <a:gd name="connsiteY204" fmla="*/ 340395 h 6858000"/>
              <a:gd name="connsiteX205" fmla="*/ 629755 w 3649267"/>
              <a:gd name="connsiteY205" fmla="*/ 323224 h 6858000"/>
              <a:gd name="connsiteX206" fmla="*/ 631997 w 3649267"/>
              <a:gd name="connsiteY206" fmla="*/ 310042 h 6858000"/>
              <a:gd name="connsiteX207" fmla="*/ 632279 w 3649267"/>
              <a:gd name="connsiteY207" fmla="*/ 307662 h 6858000"/>
              <a:gd name="connsiteX208" fmla="*/ 635677 w 3649267"/>
              <a:gd name="connsiteY208" fmla="*/ 300392 h 6858000"/>
              <a:gd name="connsiteX209" fmla="*/ 633802 w 3649267"/>
              <a:gd name="connsiteY209" fmla="*/ 295544 h 6858000"/>
              <a:gd name="connsiteX210" fmla="*/ 636886 w 3649267"/>
              <a:gd name="connsiteY210" fmla="*/ 282594 h 6858000"/>
              <a:gd name="connsiteX211" fmla="*/ 643929 w 3649267"/>
              <a:gd name="connsiteY211" fmla="*/ 269988 h 6858000"/>
              <a:gd name="connsiteX212" fmla="*/ 668638 w 3649267"/>
              <a:gd name="connsiteY212" fmla="*/ 224897 h 6858000"/>
              <a:gd name="connsiteX213" fmla="*/ 674403 w 3649267"/>
              <a:gd name="connsiteY213" fmla="*/ 219257 h 6858000"/>
              <a:gd name="connsiteX214" fmla="*/ 685298 w 3649267"/>
              <a:gd name="connsiteY214" fmla="*/ 193023 h 6858000"/>
              <a:gd name="connsiteX215" fmla="*/ 710961 w 3649267"/>
              <a:gd name="connsiteY215" fmla="*/ 37891 h 6858000"/>
              <a:gd name="connsiteX216" fmla="*/ 721256 w 3649267"/>
              <a:gd name="connsiteY216" fmla="*/ 12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3649267" h="6858000">
                <a:moveTo>
                  <a:pt x="743634" y="0"/>
                </a:moveTo>
                <a:lnTo>
                  <a:pt x="3649267" y="0"/>
                </a:lnTo>
                <a:lnTo>
                  <a:pt x="3649267" y="6858000"/>
                </a:lnTo>
                <a:lnTo>
                  <a:pt x="0" y="6858000"/>
                </a:lnTo>
                <a:lnTo>
                  <a:pt x="2150" y="6730315"/>
                </a:lnTo>
                <a:cubicBezTo>
                  <a:pt x="13717" y="6701144"/>
                  <a:pt x="31047" y="6624022"/>
                  <a:pt x="38072" y="6593774"/>
                </a:cubicBezTo>
                <a:cubicBezTo>
                  <a:pt x="44826" y="6589328"/>
                  <a:pt x="61341" y="6502576"/>
                  <a:pt x="60641" y="6484703"/>
                </a:cubicBezTo>
                <a:cubicBezTo>
                  <a:pt x="72658" y="6459935"/>
                  <a:pt x="78306" y="6436819"/>
                  <a:pt x="80266" y="6409763"/>
                </a:cubicBezTo>
                <a:cubicBezTo>
                  <a:pt x="96077" y="6414046"/>
                  <a:pt x="82748" y="6374713"/>
                  <a:pt x="82721" y="6361744"/>
                </a:cubicBezTo>
                <a:lnTo>
                  <a:pt x="72941" y="6297080"/>
                </a:lnTo>
                <a:cubicBezTo>
                  <a:pt x="67391" y="6280272"/>
                  <a:pt x="80018" y="6285338"/>
                  <a:pt x="81676" y="6281878"/>
                </a:cubicBezTo>
                <a:lnTo>
                  <a:pt x="82882" y="6276322"/>
                </a:lnTo>
                <a:cubicBezTo>
                  <a:pt x="83849" y="6272768"/>
                  <a:pt x="84665" y="6270755"/>
                  <a:pt x="85423" y="6269749"/>
                </a:cubicBezTo>
                <a:lnTo>
                  <a:pt x="85600" y="6269819"/>
                </a:lnTo>
                <a:lnTo>
                  <a:pt x="87753" y="6263205"/>
                </a:lnTo>
                <a:cubicBezTo>
                  <a:pt x="91121" y="6251512"/>
                  <a:pt x="94146" y="6239633"/>
                  <a:pt x="96823" y="6227909"/>
                </a:cubicBezTo>
                <a:cubicBezTo>
                  <a:pt x="106424" y="6232747"/>
                  <a:pt x="112464" y="6181709"/>
                  <a:pt x="123165" y="6210120"/>
                </a:cubicBezTo>
                <a:cubicBezTo>
                  <a:pt x="127137" y="6195033"/>
                  <a:pt x="125093" y="6176984"/>
                  <a:pt x="131411" y="6197442"/>
                </a:cubicBezTo>
                <a:cubicBezTo>
                  <a:pt x="132947" y="6192938"/>
                  <a:pt x="134641" y="6191663"/>
                  <a:pt x="136433" y="6191912"/>
                </a:cubicBezTo>
                <a:lnTo>
                  <a:pt x="137145" y="6192368"/>
                </a:lnTo>
                <a:lnTo>
                  <a:pt x="145781" y="6158418"/>
                </a:lnTo>
                <a:lnTo>
                  <a:pt x="147859" y="6155778"/>
                </a:lnTo>
                <a:lnTo>
                  <a:pt x="152297" y="6131256"/>
                </a:lnTo>
                <a:lnTo>
                  <a:pt x="155225" y="6119862"/>
                </a:lnTo>
                <a:lnTo>
                  <a:pt x="154742" y="6114012"/>
                </a:lnTo>
                <a:cubicBezTo>
                  <a:pt x="154949" y="6109155"/>
                  <a:pt x="156182" y="6104076"/>
                  <a:pt x="159730" y="6098531"/>
                </a:cubicBezTo>
                <a:lnTo>
                  <a:pt x="166200" y="6034769"/>
                </a:lnTo>
                <a:lnTo>
                  <a:pt x="176765" y="6020931"/>
                </a:lnTo>
                <a:cubicBezTo>
                  <a:pt x="177178" y="6014989"/>
                  <a:pt x="182650" y="6004185"/>
                  <a:pt x="181963" y="5997949"/>
                </a:cubicBezTo>
                <a:cubicBezTo>
                  <a:pt x="206759" y="5976167"/>
                  <a:pt x="193689" y="5986012"/>
                  <a:pt x="212129" y="5945341"/>
                </a:cubicBezTo>
                <a:cubicBezTo>
                  <a:pt x="233858" y="5955393"/>
                  <a:pt x="248431" y="5855164"/>
                  <a:pt x="250392" y="5794898"/>
                </a:cubicBezTo>
                <a:cubicBezTo>
                  <a:pt x="247464" y="5776034"/>
                  <a:pt x="249269" y="5774790"/>
                  <a:pt x="262717" y="5742072"/>
                </a:cubicBezTo>
                <a:cubicBezTo>
                  <a:pt x="267065" y="5724116"/>
                  <a:pt x="279378" y="5701951"/>
                  <a:pt x="281324" y="5720895"/>
                </a:cubicBezTo>
                <a:cubicBezTo>
                  <a:pt x="282931" y="5703853"/>
                  <a:pt x="286485" y="5707653"/>
                  <a:pt x="291090" y="5692844"/>
                </a:cubicBezTo>
                <a:lnTo>
                  <a:pt x="324717" y="5645230"/>
                </a:lnTo>
                <a:lnTo>
                  <a:pt x="338039" y="5598039"/>
                </a:lnTo>
                <a:cubicBezTo>
                  <a:pt x="337617" y="5580016"/>
                  <a:pt x="367613" y="5564325"/>
                  <a:pt x="378432" y="5537232"/>
                </a:cubicBezTo>
                <a:cubicBezTo>
                  <a:pt x="389251" y="5510140"/>
                  <a:pt x="394657" y="5468011"/>
                  <a:pt x="402954" y="5435486"/>
                </a:cubicBezTo>
                <a:cubicBezTo>
                  <a:pt x="411251" y="5402963"/>
                  <a:pt x="420733" y="5338795"/>
                  <a:pt x="428213" y="5342086"/>
                </a:cubicBezTo>
                <a:lnTo>
                  <a:pt x="433748" y="5345957"/>
                </a:lnTo>
                <a:lnTo>
                  <a:pt x="435947" y="5334547"/>
                </a:lnTo>
                <a:cubicBezTo>
                  <a:pt x="437861" y="5318979"/>
                  <a:pt x="450827" y="5280698"/>
                  <a:pt x="457562" y="5279497"/>
                </a:cubicBezTo>
                <a:cubicBezTo>
                  <a:pt x="461149" y="5272760"/>
                  <a:pt x="462700" y="5261189"/>
                  <a:pt x="468562" y="5264015"/>
                </a:cubicBezTo>
                <a:cubicBezTo>
                  <a:pt x="476169" y="5265744"/>
                  <a:pt x="476776" y="5225433"/>
                  <a:pt x="482050" y="5238743"/>
                </a:cubicBezTo>
                <a:cubicBezTo>
                  <a:pt x="482699" y="5210421"/>
                  <a:pt x="499609" y="5211059"/>
                  <a:pt x="508012" y="5198348"/>
                </a:cubicBezTo>
                <a:cubicBezTo>
                  <a:pt x="507662" y="5186339"/>
                  <a:pt x="512068" y="5179589"/>
                  <a:pt x="518249" y="5171517"/>
                </a:cubicBezTo>
                <a:lnTo>
                  <a:pt x="526535" y="5160240"/>
                </a:lnTo>
                <a:lnTo>
                  <a:pt x="528362" y="5153355"/>
                </a:lnTo>
                <a:cubicBezTo>
                  <a:pt x="531020" y="5145609"/>
                  <a:pt x="533784" y="5138970"/>
                  <a:pt x="536167" y="5132967"/>
                </a:cubicBezTo>
                <a:lnTo>
                  <a:pt x="540234" y="5120757"/>
                </a:lnTo>
                <a:lnTo>
                  <a:pt x="541706" y="5115702"/>
                </a:lnTo>
                <a:lnTo>
                  <a:pt x="542028" y="5100742"/>
                </a:lnTo>
                <a:lnTo>
                  <a:pt x="547989" y="5088405"/>
                </a:lnTo>
                <a:lnTo>
                  <a:pt x="549896" y="5068729"/>
                </a:lnTo>
                <a:cubicBezTo>
                  <a:pt x="551152" y="5069019"/>
                  <a:pt x="565594" y="5066895"/>
                  <a:pt x="566890" y="5066362"/>
                </a:cubicBezTo>
                <a:lnTo>
                  <a:pt x="576900" y="4991977"/>
                </a:lnTo>
                <a:cubicBezTo>
                  <a:pt x="603756" y="4965696"/>
                  <a:pt x="602983" y="4930677"/>
                  <a:pt x="616023" y="4900028"/>
                </a:cubicBezTo>
                <a:cubicBezTo>
                  <a:pt x="621359" y="4906229"/>
                  <a:pt x="637980" y="4870991"/>
                  <a:pt x="639986" y="4859135"/>
                </a:cubicBezTo>
                <a:lnTo>
                  <a:pt x="656049" y="4772483"/>
                </a:lnTo>
                <a:cubicBezTo>
                  <a:pt x="662532" y="4755012"/>
                  <a:pt x="668262" y="4740609"/>
                  <a:pt x="673352" y="4728596"/>
                </a:cubicBezTo>
                <a:lnTo>
                  <a:pt x="675162" y="4724623"/>
                </a:lnTo>
                <a:lnTo>
                  <a:pt x="674551" y="4684779"/>
                </a:lnTo>
                <a:cubicBezTo>
                  <a:pt x="673799" y="4636891"/>
                  <a:pt x="673453" y="4592201"/>
                  <a:pt x="676156" y="4570113"/>
                </a:cubicBezTo>
                <a:cubicBezTo>
                  <a:pt x="698342" y="4539160"/>
                  <a:pt x="678712" y="4555257"/>
                  <a:pt x="684861" y="4521637"/>
                </a:cubicBezTo>
                <a:cubicBezTo>
                  <a:pt x="675397" y="4525459"/>
                  <a:pt x="678699" y="4515382"/>
                  <a:pt x="681804" y="4503888"/>
                </a:cubicBezTo>
                <a:cubicBezTo>
                  <a:pt x="681826" y="4503770"/>
                  <a:pt x="681845" y="4503654"/>
                  <a:pt x="681865" y="4503538"/>
                </a:cubicBezTo>
                <a:lnTo>
                  <a:pt x="681538" y="4502889"/>
                </a:lnTo>
                <a:lnTo>
                  <a:pt x="678737" y="4499423"/>
                </a:lnTo>
                <a:lnTo>
                  <a:pt x="672461" y="4488713"/>
                </a:lnTo>
                <a:lnTo>
                  <a:pt x="671142" y="4483549"/>
                </a:lnTo>
                <a:cubicBezTo>
                  <a:pt x="669638" y="4462196"/>
                  <a:pt x="693592" y="4445640"/>
                  <a:pt x="671352" y="4428713"/>
                </a:cubicBezTo>
                <a:cubicBezTo>
                  <a:pt x="660813" y="4394442"/>
                  <a:pt x="666860" y="4365475"/>
                  <a:pt x="647842" y="4338922"/>
                </a:cubicBezTo>
                <a:cubicBezTo>
                  <a:pt x="638031" y="4306805"/>
                  <a:pt x="634751" y="4276194"/>
                  <a:pt x="622299" y="4251242"/>
                </a:cubicBezTo>
                <a:cubicBezTo>
                  <a:pt x="623091" y="4237964"/>
                  <a:pt x="621532" y="4226683"/>
                  <a:pt x="611950" y="4220088"/>
                </a:cubicBezTo>
                <a:cubicBezTo>
                  <a:pt x="604629" y="4189129"/>
                  <a:pt x="611476" y="4177006"/>
                  <a:pt x="598356" y="4161943"/>
                </a:cubicBezTo>
                <a:cubicBezTo>
                  <a:pt x="607823" y="4137256"/>
                  <a:pt x="601867" y="4139296"/>
                  <a:pt x="595139" y="4133698"/>
                </a:cubicBezTo>
                <a:lnTo>
                  <a:pt x="594481" y="4132737"/>
                </a:lnTo>
                <a:lnTo>
                  <a:pt x="595866" y="4129312"/>
                </a:lnTo>
                <a:lnTo>
                  <a:pt x="595342" y="4124053"/>
                </a:lnTo>
                <a:lnTo>
                  <a:pt x="590608" y="4111455"/>
                </a:lnTo>
                <a:lnTo>
                  <a:pt x="588283" y="4107013"/>
                </a:lnTo>
                <a:cubicBezTo>
                  <a:pt x="586885" y="4103843"/>
                  <a:pt x="586216" y="4101596"/>
                  <a:pt x="586042" y="4099889"/>
                </a:cubicBezTo>
                <a:cubicBezTo>
                  <a:pt x="586080" y="4099799"/>
                  <a:pt x="586119" y="4099708"/>
                  <a:pt x="586159" y="4099620"/>
                </a:cubicBezTo>
                <a:lnTo>
                  <a:pt x="583720" y="4093128"/>
                </a:lnTo>
                <a:cubicBezTo>
                  <a:pt x="579205" y="4082386"/>
                  <a:pt x="574437" y="4072137"/>
                  <a:pt x="569590" y="4062542"/>
                </a:cubicBezTo>
                <a:cubicBezTo>
                  <a:pt x="576496" y="4048521"/>
                  <a:pt x="552823" y="4016175"/>
                  <a:pt x="572448" y="4010563"/>
                </a:cubicBezTo>
                <a:cubicBezTo>
                  <a:pt x="566452" y="3997330"/>
                  <a:pt x="556162" y="3992911"/>
                  <a:pt x="569657" y="3991199"/>
                </a:cubicBezTo>
                <a:cubicBezTo>
                  <a:pt x="568028" y="3986659"/>
                  <a:pt x="568146" y="3983261"/>
                  <a:pt x="569094" y="3980362"/>
                </a:cubicBezTo>
                <a:lnTo>
                  <a:pt x="569658" y="3979365"/>
                </a:lnTo>
                <a:lnTo>
                  <a:pt x="556025" y="3950092"/>
                </a:lnTo>
                <a:cubicBezTo>
                  <a:pt x="555888" y="3948548"/>
                  <a:pt x="555750" y="3947002"/>
                  <a:pt x="555611" y="3945456"/>
                </a:cubicBezTo>
                <a:lnTo>
                  <a:pt x="544941" y="3927335"/>
                </a:lnTo>
                <a:lnTo>
                  <a:pt x="540381" y="3917461"/>
                </a:lnTo>
                <a:lnTo>
                  <a:pt x="531395" y="3900616"/>
                </a:lnTo>
                <a:lnTo>
                  <a:pt x="523992" y="3887500"/>
                </a:lnTo>
                <a:cubicBezTo>
                  <a:pt x="521101" y="3884223"/>
                  <a:pt x="517932" y="3881649"/>
                  <a:pt x="514387" y="3880091"/>
                </a:cubicBezTo>
                <a:cubicBezTo>
                  <a:pt x="514466" y="3828972"/>
                  <a:pt x="488664" y="3794639"/>
                  <a:pt x="476046" y="3745980"/>
                </a:cubicBezTo>
                <a:cubicBezTo>
                  <a:pt x="455968" y="3694731"/>
                  <a:pt x="406337" y="3606843"/>
                  <a:pt x="393921" y="3572602"/>
                </a:cubicBezTo>
                <a:cubicBezTo>
                  <a:pt x="370804" y="3509343"/>
                  <a:pt x="348374" y="3408808"/>
                  <a:pt x="337336" y="3366429"/>
                </a:cubicBezTo>
                <a:cubicBezTo>
                  <a:pt x="346014" y="3326125"/>
                  <a:pt x="334282" y="3351750"/>
                  <a:pt x="327692" y="3318323"/>
                </a:cubicBezTo>
                <a:cubicBezTo>
                  <a:pt x="313552" y="3336034"/>
                  <a:pt x="325003" y="3274894"/>
                  <a:pt x="305400" y="3283402"/>
                </a:cubicBezTo>
                <a:cubicBezTo>
                  <a:pt x="304823" y="3277052"/>
                  <a:pt x="304879" y="3270631"/>
                  <a:pt x="305086" y="3264121"/>
                </a:cubicBezTo>
                <a:cubicBezTo>
                  <a:pt x="305117" y="3262985"/>
                  <a:pt x="305152" y="3261848"/>
                  <a:pt x="305183" y="3260711"/>
                </a:cubicBezTo>
                <a:lnTo>
                  <a:pt x="302274" y="3248852"/>
                </a:lnTo>
                <a:lnTo>
                  <a:pt x="305576" y="3243293"/>
                </a:lnTo>
                <a:cubicBezTo>
                  <a:pt x="305101" y="3236813"/>
                  <a:pt x="304627" y="3230333"/>
                  <a:pt x="304153" y="3223853"/>
                </a:cubicBezTo>
                <a:cubicBezTo>
                  <a:pt x="302983" y="3216915"/>
                  <a:pt x="300979" y="3209848"/>
                  <a:pt x="297650" y="3202636"/>
                </a:cubicBezTo>
                <a:cubicBezTo>
                  <a:pt x="284098" y="3187778"/>
                  <a:pt x="284008" y="3153355"/>
                  <a:pt x="274999" y="3127019"/>
                </a:cubicBezTo>
                <a:lnTo>
                  <a:pt x="268782" y="3116044"/>
                </a:lnTo>
                <a:lnTo>
                  <a:pt x="260013" y="3074024"/>
                </a:lnTo>
                <a:lnTo>
                  <a:pt x="257231" y="2847545"/>
                </a:lnTo>
                <a:lnTo>
                  <a:pt x="253109" y="2809256"/>
                </a:lnTo>
                <a:lnTo>
                  <a:pt x="283435" y="2823536"/>
                </a:lnTo>
                <a:cubicBezTo>
                  <a:pt x="283438" y="2823431"/>
                  <a:pt x="283440" y="2823325"/>
                  <a:pt x="283443" y="2823220"/>
                </a:cubicBezTo>
                <a:cubicBezTo>
                  <a:pt x="283933" y="2817481"/>
                  <a:pt x="284524" y="2810743"/>
                  <a:pt x="281447" y="2807976"/>
                </a:cubicBezTo>
                <a:cubicBezTo>
                  <a:pt x="276369" y="2804483"/>
                  <a:pt x="277771" y="2797174"/>
                  <a:pt x="276552" y="2790649"/>
                </a:cubicBezTo>
                <a:cubicBezTo>
                  <a:pt x="271710" y="2784330"/>
                  <a:pt x="270404" y="2753520"/>
                  <a:pt x="272420" y="2743829"/>
                </a:cubicBezTo>
                <a:cubicBezTo>
                  <a:pt x="281256" y="2717836"/>
                  <a:pt x="262543" y="2686100"/>
                  <a:pt x="269054" y="2665085"/>
                </a:cubicBezTo>
                <a:cubicBezTo>
                  <a:pt x="269285" y="2658966"/>
                  <a:pt x="268681" y="2653557"/>
                  <a:pt x="267564" y="2648625"/>
                </a:cubicBezTo>
                <a:lnTo>
                  <a:pt x="263213" y="2635673"/>
                </a:lnTo>
                <a:lnTo>
                  <a:pt x="259527" y="2633713"/>
                </a:lnTo>
                <a:lnTo>
                  <a:pt x="258216" y="2624852"/>
                </a:lnTo>
                <a:lnTo>
                  <a:pt x="257226" y="2622746"/>
                </a:lnTo>
                <a:cubicBezTo>
                  <a:pt x="255320" y="2618730"/>
                  <a:pt x="253534" y="2614699"/>
                  <a:pt x="252187" y="2610414"/>
                </a:cubicBezTo>
                <a:cubicBezTo>
                  <a:pt x="267410" y="2606572"/>
                  <a:pt x="243239" y="2573328"/>
                  <a:pt x="257370" y="2577866"/>
                </a:cubicBezTo>
                <a:cubicBezTo>
                  <a:pt x="252614" y="2553651"/>
                  <a:pt x="250063" y="2531585"/>
                  <a:pt x="233385" y="2510203"/>
                </a:cubicBezTo>
                <a:cubicBezTo>
                  <a:pt x="229126" y="2478237"/>
                  <a:pt x="233795" y="2436905"/>
                  <a:pt x="231811" y="2386066"/>
                </a:cubicBezTo>
                <a:cubicBezTo>
                  <a:pt x="230672" y="2358593"/>
                  <a:pt x="239449" y="2279724"/>
                  <a:pt x="238731" y="2237904"/>
                </a:cubicBezTo>
                <a:cubicBezTo>
                  <a:pt x="233806" y="2201227"/>
                  <a:pt x="241458" y="2167400"/>
                  <a:pt x="227499" y="2135141"/>
                </a:cubicBezTo>
                <a:cubicBezTo>
                  <a:pt x="229410" y="2132489"/>
                  <a:pt x="230797" y="2129373"/>
                  <a:pt x="231808" y="2125943"/>
                </a:cubicBezTo>
                <a:lnTo>
                  <a:pt x="233749" y="2115483"/>
                </a:lnTo>
                <a:lnTo>
                  <a:pt x="233114" y="2114175"/>
                </a:lnTo>
                <a:cubicBezTo>
                  <a:pt x="231659" y="2108300"/>
                  <a:pt x="231854" y="2104623"/>
                  <a:pt x="232781" y="2101932"/>
                </a:cubicBezTo>
                <a:lnTo>
                  <a:pt x="236866" y="2074456"/>
                </a:lnTo>
                <a:lnTo>
                  <a:pt x="236891" y="2046426"/>
                </a:lnTo>
                <a:lnTo>
                  <a:pt x="236250" y="2046061"/>
                </a:lnTo>
                <a:cubicBezTo>
                  <a:pt x="234835" y="2044675"/>
                  <a:pt x="233834" y="2042582"/>
                  <a:pt x="233673" y="2038949"/>
                </a:cubicBezTo>
                <a:cubicBezTo>
                  <a:pt x="224319" y="2044212"/>
                  <a:pt x="229893" y="2036582"/>
                  <a:pt x="230242" y="2025402"/>
                </a:cubicBezTo>
                <a:cubicBezTo>
                  <a:pt x="215793" y="2031085"/>
                  <a:pt x="222584" y="1999516"/>
                  <a:pt x="214221" y="1993905"/>
                </a:cubicBezTo>
                <a:cubicBezTo>
                  <a:pt x="214803" y="1985565"/>
                  <a:pt x="215155" y="1976847"/>
                  <a:pt x="215205" y="1967938"/>
                </a:cubicBezTo>
                <a:cubicBezTo>
                  <a:pt x="215152" y="1966187"/>
                  <a:pt x="215100" y="1964438"/>
                  <a:pt x="215047" y="1962687"/>
                </a:cubicBezTo>
                <a:lnTo>
                  <a:pt x="214895" y="1962572"/>
                </a:lnTo>
                <a:cubicBezTo>
                  <a:pt x="214546" y="1961412"/>
                  <a:pt x="214375" y="1959678"/>
                  <a:pt x="214435" y="1957017"/>
                </a:cubicBezTo>
                <a:cubicBezTo>
                  <a:pt x="214541" y="1955716"/>
                  <a:pt x="214650" y="1954417"/>
                  <a:pt x="214757" y="1953116"/>
                </a:cubicBezTo>
                <a:cubicBezTo>
                  <a:pt x="214654" y="1949722"/>
                  <a:pt x="214551" y="1946327"/>
                  <a:pt x="214448" y="1942932"/>
                </a:cubicBezTo>
                <a:lnTo>
                  <a:pt x="213362" y="1939361"/>
                </a:lnTo>
                <a:lnTo>
                  <a:pt x="206125" y="1917574"/>
                </a:lnTo>
                <a:cubicBezTo>
                  <a:pt x="210668" y="1901890"/>
                  <a:pt x="202860" y="1897449"/>
                  <a:pt x="199262" y="1874446"/>
                </a:cubicBezTo>
                <a:cubicBezTo>
                  <a:pt x="195178" y="1840633"/>
                  <a:pt x="187074" y="1747083"/>
                  <a:pt x="181628" y="1714699"/>
                </a:cubicBezTo>
                <a:cubicBezTo>
                  <a:pt x="191668" y="1693547"/>
                  <a:pt x="171390" y="1694352"/>
                  <a:pt x="166574" y="1680151"/>
                </a:cubicBezTo>
                <a:cubicBezTo>
                  <a:pt x="166395" y="1678857"/>
                  <a:pt x="166215" y="1677563"/>
                  <a:pt x="166036" y="1676269"/>
                </a:cubicBezTo>
                <a:lnTo>
                  <a:pt x="167256" y="1666552"/>
                </a:lnTo>
                <a:lnTo>
                  <a:pt x="168158" y="1663043"/>
                </a:lnTo>
                <a:cubicBezTo>
                  <a:pt x="168615" y="1660572"/>
                  <a:pt x="168706" y="1658860"/>
                  <a:pt x="168536" y="1657600"/>
                </a:cubicBezTo>
                <a:lnTo>
                  <a:pt x="168402" y="1657418"/>
                </a:lnTo>
                <a:lnTo>
                  <a:pt x="169032" y="1652410"/>
                </a:lnTo>
                <a:cubicBezTo>
                  <a:pt x="170417" y="1644064"/>
                  <a:pt x="172070" y="1636044"/>
                  <a:pt x="173894" y="1628488"/>
                </a:cubicBezTo>
                <a:cubicBezTo>
                  <a:pt x="166479" y="1619168"/>
                  <a:pt x="177912" y="1592798"/>
                  <a:pt x="162796" y="1591137"/>
                </a:cubicBezTo>
                <a:cubicBezTo>
                  <a:pt x="164816" y="1580803"/>
                  <a:pt x="171460" y="1576333"/>
                  <a:pt x="161439" y="1576748"/>
                </a:cubicBezTo>
                <a:cubicBezTo>
                  <a:pt x="161824" y="1573255"/>
                  <a:pt x="161148" y="1570804"/>
                  <a:pt x="159960" y="1568817"/>
                </a:cubicBezTo>
                <a:lnTo>
                  <a:pt x="159380" y="1568164"/>
                </a:lnTo>
                <a:lnTo>
                  <a:pt x="164113" y="1545256"/>
                </a:lnTo>
                <a:cubicBezTo>
                  <a:pt x="163943" y="1544117"/>
                  <a:pt x="163774" y="1542979"/>
                  <a:pt x="163605" y="1541841"/>
                </a:cubicBezTo>
                <a:lnTo>
                  <a:pt x="169711" y="1519662"/>
                </a:lnTo>
                <a:lnTo>
                  <a:pt x="176309" y="1495918"/>
                </a:lnTo>
                <a:cubicBezTo>
                  <a:pt x="178547" y="1476347"/>
                  <a:pt x="183152" y="1425620"/>
                  <a:pt x="186245" y="1387374"/>
                </a:cubicBezTo>
                <a:cubicBezTo>
                  <a:pt x="191798" y="1347733"/>
                  <a:pt x="191878" y="1292799"/>
                  <a:pt x="194868" y="1266436"/>
                </a:cubicBezTo>
                <a:cubicBezTo>
                  <a:pt x="200526" y="1217710"/>
                  <a:pt x="219598" y="1127115"/>
                  <a:pt x="220182" y="1095017"/>
                </a:cubicBezTo>
                <a:cubicBezTo>
                  <a:pt x="206920" y="1066850"/>
                  <a:pt x="219829" y="1083997"/>
                  <a:pt x="218763" y="1058942"/>
                </a:cubicBezTo>
                <a:cubicBezTo>
                  <a:pt x="225397" y="1064496"/>
                  <a:pt x="223995" y="1056537"/>
                  <a:pt x="222884" y="1047661"/>
                </a:cubicBezTo>
                <a:cubicBezTo>
                  <a:pt x="222880" y="1047574"/>
                  <a:pt x="222879" y="1047488"/>
                  <a:pt x="222876" y="1047401"/>
                </a:cubicBezTo>
                <a:lnTo>
                  <a:pt x="223186" y="1047055"/>
                </a:lnTo>
                <a:lnTo>
                  <a:pt x="225629" y="1045532"/>
                </a:lnTo>
                <a:lnTo>
                  <a:pt x="231409" y="1040093"/>
                </a:lnTo>
                <a:lnTo>
                  <a:pt x="232926" y="1036944"/>
                </a:lnTo>
                <a:cubicBezTo>
                  <a:pt x="236270" y="1022701"/>
                  <a:pt x="220193" y="1003904"/>
                  <a:pt x="238485" y="999110"/>
                </a:cubicBezTo>
                <a:cubicBezTo>
                  <a:pt x="249886" y="978759"/>
                  <a:pt x="248410" y="956940"/>
                  <a:pt x="265309" y="944522"/>
                </a:cubicBezTo>
                <a:cubicBezTo>
                  <a:pt x="275947" y="925430"/>
                  <a:pt x="281573" y="905358"/>
                  <a:pt x="293426" y="892016"/>
                </a:cubicBezTo>
                <a:cubicBezTo>
                  <a:pt x="294221" y="882626"/>
                  <a:pt x="296555" y="875337"/>
                  <a:pt x="304362" y="873752"/>
                </a:cubicBezTo>
                <a:cubicBezTo>
                  <a:pt x="313029" y="854690"/>
                  <a:pt x="309203" y="844226"/>
                  <a:pt x="320523" y="837902"/>
                </a:cubicBezTo>
                <a:cubicBezTo>
                  <a:pt x="316059" y="817975"/>
                  <a:pt x="320272" y="821219"/>
                  <a:pt x="325856" y="819440"/>
                </a:cubicBezTo>
                <a:lnTo>
                  <a:pt x="326444" y="818981"/>
                </a:lnTo>
                <a:lnTo>
                  <a:pt x="325772" y="816195"/>
                </a:lnTo>
                <a:lnTo>
                  <a:pt x="326710" y="812733"/>
                </a:lnTo>
                <a:lnTo>
                  <a:pt x="331540" y="805518"/>
                </a:lnTo>
                <a:lnTo>
                  <a:pt x="333731" y="803176"/>
                </a:lnTo>
                <a:cubicBezTo>
                  <a:pt x="335099" y="801424"/>
                  <a:pt x="335831" y="800083"/>
                  <a:pt x="336137" y="798961"/>
                </a:cubicBezTo>
                <a:cubicBezTo>
                  <a:pt x="336119" y="798888"/>
                  <a:pt x="336099" y="798812"/>
                  <a:pt x="336079" y="798740"/>
                </a:cubicBezTo>
                <a:lnTo>
                  <a:pt x="338568" y="795022"/>
                </a:lnTo>
                <a:cubicBezTo>
                  <a:pt x="343042" y="789017"/>
                  <a:pt x="347653" y="783429"/>
                  <a:pt x="352255" y="778317"/>
                </a:cubicBezTo>
                <a:cubicBezTo>
                  <a:pt x="348583" y="766529"/>
                  <a:pt x="369545" y="751557"/>
                  <a:pt x="355546" y="741633"/>
                </a:cubicBezTo>
                <a:cubicBezTo>
                  <a:pt x="361382" y="734370"/>
                  <a:pt x="369488" y="734502"/>
                  <a:pt x="359638" y="729157"/>
                </a:cubicBezTo>
                <a:cubicBezTo>
                  <a:pt x="361322" y="726534"/>
                  <a:pt x="361589" y="724157"/>
                  <a:pt x="361186" y="721868"/>
                </a:cubicBezTo>
                <a:lnTo>
                  <a:pt x="360870" y="721007"/>
                </a:lnTo>
                <a:lnTo>
                  <a:pt x="374051" y="705053"/>
                </a:lnTo>
                <a:lnTo>
                  <a:pt x="374842" y="701988"/>
                </a:lnTo>
                <a:lnTo>
                  <a:pt x="384659" y="692800"/>
                </a:lnTo>
                <a:lnTo>
                  <a:pt x="389076" y="687407"/>
                </a:lnTo>
                <a:lnTo>
                  <a:pt x="397509" y="678578"/>
                </a:lnTo>
                <a:lnTo>
                  <a:pt x="404377" y="671830"/>
                </a:lnTo>
                <a:cubicBezTo>
                  <a:pt x="406866" y="670465"/>
                  <a:pt x="409489" y="669670"/>
                  <a:pt x="412287" y="669691"/>
                </a:cubicBezTo>
                <a:cubicBezTo>
                  <a:pt x="417554" y="634458"/>
                  <a:pt x="440304" y="618775"/>
                  <a:pt x="454751" y="589156"/>
                </a:cubicBezTo>
                <a:cubicBezTo>
                  <a:pt x="475010" y="560055"/>
                  <a:pt x="521048" y="514842"/>
                  <a:pt x="533842" y="495090"/>
                </a:cubicBezTo>
                <a:cubicBezTo>
                  <a:pt x="557611" y="458655"/>
                  <a:pt x="584754" y="396334"/>
                  <a:pt x="597372" y="370552"/>
                </a:cubicBezTo>
                <a:cubicBezTo>
                  <a:pt x="595122" y="340113"/>
                  <a:pt x="601171" y="361385"/>
                  <a:pt x="609551" y="340395"/>
                </a:cubicBezTo>
                <a:cubicBezTo>
                  <a:pt x="618214" y="356959"/>
                  <a:pt x="616075" y="311313"/>
                  <a:pt x="629755" y="323224"/>
                </a:cubicBezTo>
                <a:cubicBezTo>
                  <a:pt x="630844" y="319028"/>
                  <a:pt x="631472" y="314589"/>
                  <a:pt x="631997" y="310042"/>
                </a:cubicBezTo>
                <a:cubicBezTo>
                  <a:pt x="632092" y="309248"/>
                  <a:pt x="632184" y="308456"/>
                  <a:pt x="632279" y="307662"/>
                </a:cubicBezTo>
                <a:lnTo>
                  <a:pt x="635677" y="300392"/>
                </a:lnTo>
                <a:lnTo>
                  <a:pt x="633802" y="295544"/>
                </a:lnTo>
                <a:lnTo>
                  <a:pt x="636886" y="282594"/>
                </a:lnTo>
                <a:cubicBezTo>
                  <a:pt x="638478" y="278176"/>
                  <a:pt x="640703" y="273928"/>
                  <a:pt x="643929" y="269988"/>
                </a:cubicBezTo>
                <a:cubicBezTo>
                  <a:pt x="655547" y="263938"/>
                  <a:pt x="659200" y="240256"/>
                  <a:pt x="668638" y="224897"/>
                </a:cubicBezTo>
                <a:lnTo>
                  <a:pt x="674403" y="219257"/>
                </a:lnTo>
                <a:lnTo>
                  <a:pt x="685298" y="193023"/>
                </a:lnTo>
                <a:lnTo>
                  <a:pt x="710961" y="37891"/>
                </a:lnTo>
                <a:lnTo>
                  <a:pt x="721256" y="1251"/>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29">
            <a:extLst>
              <a:ext uri="{FF2B5EF4-FFF2-40B4-BE49-F238E27FC236}">
                <a16:creationId xmlns:a16="http://schemas.microsoft.com/office/drawing/2014/main" id="{DB1C2D05-1CC6-4CA8-8ABA-47A0B72FB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8184" y="457200"/>
            <a:ext cx="2328858" cy="594360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9" name="Picture 18" descr="Chart, line chart&#10;&#10;Description automatically generated">
            <a:extLst>
              <a:ext uri="{FF2B5EF4-FFF2-40B4-BE49-F238E27FC236}">
                <a16:creationId xmlns:a16="http://schemas.microsoft.com/office/drawing/2014/main" id="{F9C331A0-1867-4C2F-B69D-2C28A4837CF9}"/>
              </a:ext>
            </a:extLst>
          </p:cNvPr>
          <p:cNvPicPr>
            <a:picLocks noChangeAspect="1"/>
          </p:cNvPicPr>
          <p:nvPr/>
        </p:nvPicPr>
        <p:blipFill>
          <a:blip r:embed="rId3"/>
          <a:stretch>
            <a:fillRect/>
          </a:stretch>
        </p:blipFill>
        <p:spPr>
          <a:xfrm>
            <a:off x="8968695" y="934810"/>
            <a:ext cx="2015409" cy="886779"/>
          </a:xfrm>
          <a:prstGeom prst="rect">
            <a:avLst/>
          </a:prstGeom>
        </p:spPr>
      </p:pic>
      <p:pic>
        <p:nvPicPr>
          <p:cNvPr id="21" name="Picture 20" descr="Chart, line chart&#10;&#10;Description automatically generated">
            <a:extLst>
              <a:ext uri="{FF2B5EF4-FFF2-40B4-BE49-F238E27FC236}">
                <a16:creationId xmlns:a16="http://schemas.microsoft.com/office/drawing/2014/main" id="{4B911974-8E23-4CD0-A812-1CC695A0B420}"/>
              </a:ext>
            </a:extLst>
          </p:cNvPr>
          <p:cNvPicPr>
            <a:picLocks noChangeAspect="1"/>
          </p:cNvPicPr>
          <p:nvPr/>
        </p:nvPicPr>
        <p:blipFill>
          <a:blip r:embed="rId4"/>
          <a:stretch>
            <a:fillRect/>
          </a:stretch>
        </p:blipFill>
        <p:spPr>
          <a:xfrm>
            <a:off x="8898183" y="2278789"/>
            <a:ext cx="2214692" cy="963390"/>
          </a:xfrm>
          <a:prstGeom prst="rect">
            <a:avLst/>
          </a:prstGeom>
        </p:spPr>
      </p:pic>
      <p:pic>
        <p:nvPicPr>
          <p:cNvPr id="17" name="Picture 16" descr="Chart, line chart&#10;&#10;Description automatically generated">
            <a:extLst>
              <a:ext uri="{FF2B5EF4-FFF2-40B4-BE49-F238E27FC236}">
                <a16:creationId xmlns:a16="http://schemas.microsoft.com/office/drawing/2014/main" id="{DB0EB9A4-0B2E-45A6-9B0C-9B57D22BDB0D}"/>
              </a:ext>
            </a:extLst>
          </p:cNvPr>
          <p:cNvPicPr>
            <a:picLocks noChangeAspect="1"/>
          </p:cNvPicPr>
          <p:nvPr/>
        </p:nvPicPr>
        <p:blipFill>
          <a:blip r:embed="rId5"/>
          <a:stretch>
            <a:fillRect/>
          </a:stretch>
        </p:blipFill>
        <p:spPr>
          <a:xfrm>
            <a:off x="9021015" y="3728707"/>
            <a:ext cx="1910767" cy="797745"/>
          </a:xfrm>
          <a:prstGeom prst="rect">
            <a:avLst/>
          </a:prstGeom>
        </p:spPr>
      </p:pic>
      <p:pic>
        <p:nvPicPr>
          <p:cNvPr id="9" name="Content Placeholder 8" descr="A graph with blue lines&#10;&#10;Description automatically generated with low confidence">
            <a:extLst>
              <a:ext uri="{FF2B5EF4-FFF2-40B4-BE49-F238E27FC236}">
                <a16:creationId xmlns:a16="http://schemas.microsoft.com/office/drawing/2014/main" id="{BD9BD2BC-AC62-473C-B5F8-62F9ED253AAC}"/>
              </a:ext>
            </a:extLst>
          </p:cNvPr>
          <p:cNvPicPr>
            <a:picLocks noGrp="1" noChangeAspect="1"/>
          </p:cNvPicPr>
          <p:nvPr>
            <p:ph idx="1"/>
          </p:nvPr>
        </p:nvPicPr>
        <p:blipFill>
          <a:blip r:embed="rId6"/>
          <a:stretch>
            <a:fillRect/>
          </a:stretch>
        </p:blipFill>
        <p:spPr>
          <a:xfrm>
            <a:off x="8982331" y="5164994"/>
            <a:ext cx="1988133" cy="755490"/>
          </a:xfrm>
          <a:prstGeom prst="rect">
            <a:avLst/>
          </a:prstGeom>
        </p:spPr>
      </p:pic>
      <p:sp>
        <p:nvSpPr>
          <p:cNvPr id="41" name="Rectangle 6">
            <a:extLst>
              <a:ext uri="{FF2B5EF4-FFF2-40B4-BE49-F238E27FC236}">
                <a16:creationId xmlns:a16="http://schemas.microsoft.com/office/drawing/2014/main" id="{27BC8104-FC8A-47CA-B1D7-85D302DC1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243518">
            <a:off x="10271664" y="6174750"/>
            <a:ext cx="1177396"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ooter Placeholder 7">
            <a:extLst>
              <a:ext uri="{FF2B5EF4-FFF2-40B4-BE49-F238E27FC236}">
                <a16:creationId xmlns:a16="http://schemas.microsoft.com/office/drawing/2014/main" id="{327295F7-E45D-4978-8232-876161101AE2}"/>
              </a:ext>
            </a:extLst>
          </p:cNvPr>
          <p:cNvSpPr>
            <a:spLocks noGrp="1"/>
          </p:cNvSpPr>
          <p:nvPr>
            <p:ph type="ftr" sz="quarter" idx="11"/>
          </p:nvPr>
        </p:nvSpPr>
        <p:spPr>
          <a:xfrm>
            <a:off x="112784" y="6586884"/>
            <a:ext cx="3585761" cy="153270"/>
          </a:xfrm>
        </p:spPr>
        <p:txBody>
          <a:bodyPr/>
          <a:lstStyle/>
          <a:p>
            <a:r>
              <a:rPr lang="en-US" sz="1100" dirty="0"/>
              <a:t>ASU-TEM-VIRT-FIN-PT-08-2021</a:t>
            </a:r>
          </a:p>
        </p:txBody>
      </p:sp>
      <p:pic>
        <p:nvPicPr>
          <p:cNvPr id="27" name="Picture 26">
            <a:extLst>
              <a:ext uri="{FF2B5EF4-FFF2-40B4-BE49-F238E27FC236}">
                <a16:creationId xmlns:a16="http://schemas.microsoft.com/office/drawing/2014/main" id="{AC7FD53F-74F0-4350-B117-0664896B9427}"/>
              </a:ext>
            </a:extLst>
          </p:cNvPr>
          <p:cNvPicPr>
            <a:picLocks noChangeAspect="1"/>
          </p:cNvPicPr>
          <p:nvPr/>
        </p:nvPicPr>
        <p:blipFill>
          <a:blip r:embed="rId7"/>
          <a:stretch>
            <a:fillRect/>
          </a:stretch>
        </p:blipFill>
        <p:spPr>
          <a:xfrm>
            <a:off x="723900" y="1825840"/>
            <a:ext cx="7306270" cy="4530704"/>
          </a:xfrm>
          <a:prstGeom prst="rect">
            <a:avLst/>
          </a:prstGeom>
        </p:spPr>
      </p:pic>
      <p:sp>
        <p:nvSpPr>
          <p:cNvPr id="29" name="TextBox 28">
            <a:extLst>
              <a:ext uri="{FF2B5EF4-FFF2-40B4-BE49-F238E27FC236}">
                <a16:creationId xmlns:a16="http://schemas.microsoft.com/office/drawing/2014/main" id="{0B49A83B-690A-44A8-BD5C-8AF3E3C0AAE4}"/>
              </a:ext>
            </a:extLst>
          </p:cNvPr>
          <p:cNvSpPr txBox="1"/>
          <p:nvPr/>
        </p:nvSpPr>
        <p:spPr>
          <a:xfrm>
            <a:off x="789058" y="856442"/>
            <a:ext cx="7127742" cy="923330"/>
          </a:xfrm>
          <a:prstGeom prst="rect">
            <a:avLst/>
          </a:prstGeom>
          <a:noFill/>
        </p:spPr>
        <p:txBody>
          <a:bodyPr wrap="square" rtlCol="0">
            <a:spAutoFit/>
          </a:bodyPr>
          <a:lstStyle/>
          <a:p>
            <a:pPr marL="285750" indent="-285750">
              <a:buFont typeface="Arial" panose="020B0604020202020204" pitchFamily="34" charset="0"/>
              <a:buChar char="•"/>
            </a:pPr>
            <a:r>
              <a:rPr lang="en-US" sz="1200" spc="50" dirty="0">
                <a:solidFill>
                  <a:schemeClr val="tx1">
                    <a:lumMod val="85000"/>
                    <a:lumOff val="15000"/>
                  </a:schemeClr>
                </a:solidFill>
                <a:ea typeface="Batang" panose="02030600000101010101" pitchFamily="18" charset="-127"/>
              </a:rPr>
              <a:t>Initially to compare each individual stock’s performance but found that it was not indicating a clear trend</a:t>
            </a:r>
          </a:p>
          <a:p>
            <a:pPr marL="285750" indent="-285750">
              <a:buFont typeface="Arial" panose="020B0604020202020204" pitchFamily="34" charset="0"/>
              <a:buChar char="•"/>
            </a:pPr>
            <a:r>
              <a:rPr lang="en-US" sz="1200" spc="50" dirty="0">
                <a:solidFill>
                  <a:schemeClr val="tx1">
                    <a:lumMod val="85000"/>
                    <a:lumOff val="15000"/>
                  </a:schemeClr>
                </a:solidFill>
                <a:ea typeface="Batang" panose="02030600000101010101" pitchFamily="18" charset="-127"/>
              </a:rPr>
              <a:t>Thereby we moved the focus of our analysis on the average performance of the sectors</a:t>
            </a:r>
          </a:p>
          <a:p>
            <a:endParaRPr lang="en-US" dirty="0"/>
          </a:p>
        </p:txBody>
      </p:sp>
    </p:spTree>
    <p:extLst>
      <p:ext uri="{BB962C8B-B14F-4D97-AF65-F5344CB8AC3E}">
        <p14:creationId xmlns:p14="http://schemas.microsoft.com/office/powerpoint/2010/main" val="282570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FD3766D7-F37B-41F2-89D4-5837B416D8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Shape 145">
            <a:extLst>
              <a:ext uri="{FF2B5EF4-FFF2-40B4-BE49-F238E27FC236}">
                <a16:creationId xmlns:a16="http://schemas.microsoft.com/office/drawing/2014/main" id="{F7F24B8B-B5D7-4B8E-B009-E5E1D01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76"/>
            <a:ext cx="6700414" cy="6858000"/>
          </a:xfrm>
          <a:custGeom>
            <a:avLst/>
            <a:gdLst>
              <a:gd name="connsiteX0" fmla="*/ 0 w 6700414"/>
              <a:gd name="connsiteY0" fmla="*/ 0 h 6858000"/>
              <a:gd name="connsiteX1" fmla="*/ 6697546 w 6700414"/>
              <a:gd name="connsiteY1" fmla="*/ 0 h 6858000"/>
              <a:gd name="connsiteX2" fmla="*/ 6697884 w 6700414"/>
              <a:gd name="connsiteY2" fmla="*/ 6261 h 6858000"/>
              <a:gd name="connsiteX3" fmla="*/ 6697533 w 6700414"/>
              <a:gd name="connsiteY3" fmla="*/ 31637 h 6858000"/>
              <a:gd name="connsiteX4" fmla="*/ 6684409 w 6700414"/>
              <a:gd name="connsiteY4" fmla="*/ 93982 h 6858000"/>
              <a:gd name="connsiteX5" fmla="*/ 6657544 w 6700414"/>
              <a:gd name="connsiteY5" fmla="*/ 196376 h 6858000"/>
              <a:gd name="connsiteX6" fmla="*/ 6652977 w 6700414"/>
              <a:gd name="connsiteY6" fmla="*/ 218322 h 6858000"/>
              <a:gd name="connsiteX7" fmla="*/ 6653434 w 6700414"/>
              <a:gd name="connsiteY7" fmla="*/ 231747 h 6858000"/>
              <a:gd name="connsiteX8" fmla="*/ 6572862 w 6700414"/>
              <a:gd name="connsiteY8" fmla="*/ 334486 h 6858000"/>
              <a:gd name="connsiteX9" fmla="*/ 6526369 w 6700414"/>
              <a:gd name="connsiteY9" fmla="*/ 651418 h 6858000"/>
              <a:gd name="connsiteX10" fmla="*/ 6525204 w 6700414"/>
              <a:gd name="connsiteY10" fmla="*/ 770507 h 6858000"/>
              <a:gd name="connsiteX11" fmla="*/ 6509782 w 6700414"/>
              <a:gd name="connsiteY11" fmla="*/ 829096 h 6858000"/>
              <a:gd name="connsiteX12" fmla="*/ 6502019 w 6700414"/>
              <a:gd name="connsiteY12" fmla="*/ 898461 h 6858000"/>
              <a:gd name="connsiteX13" fmla="*/ 6492588 w 6700414"/>
              <a:gd name="connsiteY13" fmla="*/ 907207 h 6858000"/>
              <a:gd name="connsiteX14" fmla="*/ 6485823 w 6700414"/>
              <a:gd name="connsiteY14" fmla="*/ 919174 h 6858000"/>
              <a:gd name="connsiteX15" fmla="*/ 6486149 w 6700414"/>
              <a:gd name="connsiteY15" fmla="*/ 921273 h 6858000"/>
              <a:gd name="connsiteX16" fmla="*/ 6481718 w 6700414"/>
              <a:gd name="connsiteY16" fmla="*/ 937067 h 6858000"/>
              <a:gd name="connsiteX17" fmla="*/ 6478438 w 6700414"/>
              <a:gd name="connsiteY17" fmla="*/ 939261 h 6858000"/>
              <a:gd name="connsiteX18" fmla="*/ 6474673 w 6700414"/>
              <a:gd name="connsiteY18" fmla="*/ 949699 h 6858000"/>
              <a:gd name="connsiteX19" fmla="*/ 6465304 w 6700414"/>
              <a:gd name="connsiteY19" fmla="*/ 969198 h 6858000"/>
              <a:gd name="connsiteX20" fmla="*/ 6465382 w 6700414"/>
              <a:gd name="connsiteY20" fmla="*/ 973846 h 6858000"/>
              <a:gd name="connsiteX21" fmla="*/ 6454104 w 6700414"/>
              <a:gd name="connsiteY21" fmla="*/ 1004812 h 6858000"/>
              <a:gd name="connsiteX22" fmla="*/ 6454817 w 6700414"/>
              <a:gd name="connsiteY22" fmla="*/ 1005715 h 6858000"/>
              <a:gd name="connsiteX23" fmla="*/ 6455432 w 6700414"/>
              <a:gd name="connsiteY23" fmla="*/ 1016519 h 6858000"/>
              <a:gd name="connsiteX24" fmla="*/ 6454628 w 6700414"/>
              <a:gd name="connsiteY24" fmla="*/ 1036084 h 6858000"/>
              <a:gd name="connsiteX25" fmla="*/ 6463519 w 6700414"/>
              <a:gd name="connsiteY25" fmla="*/ 1087080 h 6858000"/>
              <a:gd name="connsiteX26" fmla="*/ 6451856 w 6700414"/>
              <a:gd name="connsiteY26" fmla="*/ 1119418 h 6858000"/>
              <a:gd name="connsiteX27" fmla="*/ 6449977 w 6700414"/>
              <a:gd name="connsiteY27" fmla="*/ 1126199 h 6858000"/>
              <a:gd name="connsiteX28" fmla="*/ 6450133 w 6700414"/>
              <a:gd name="connsiteY28" fmla="*/ 1126450 h 6858000"/>
              <a:gd name="connsiteX29" fmla="*/ 6448537 w 6700414"/>
              <a:gd name="connsiteY29" fmla="*/ 1133829 h 6858000"/>
              <a:gd name="connsiteX30" fmla="*/ 6446550 w 6700414"/>
              <a:gd name="connsiteY30" fmla="*/ 1138567 h 6858000"/>
              <a:gd name="connsiteX31" fmla="*/ 6442909 w 6700414"/>
              <a:gd name="connsiteY31" fmla="*/ 1151724 h 6858000"/>
              <a:gd name="connsiteX32" fmla="*/ 6442939 w 6700414"/>
              <a:gd name="connsiteY32" fmla="*/ 1157006 h 6858000"/>
              <a:gd name="connsiteX33" fmla="*/ 6458111 w 6700414"/>
              <a:gd name="connsiteY33" fmla="*/ 1204305 h 6858000"/>
              <a:gd name="connsiteX34" fmla="*/ 6458013 w 6700414"/>
              <a:gd name="connsiteY34" fmla="*/ 1296551 h 6858000"/>
              <a:gd name="connsiteX35" fmla="*/ 6455210 w 6700414"/>
              <a:gd name="connsiteY35" fmla="*/ 1388234 h 6858000"/>
              <a:gd name="connsiteX36" fmla="*/ 6452884 w 6700414"/>
              <a:gd name="connsiteY36" fmla="*/ 1421600 h 6858000"/>
              <a:gd name="connsiteX37" fmla="*/ 6454522 w 6700414"/>
              <a:gd name="connsiteY37" fmla="*/ 1480321 h 6858000"/>
              <a:gd name="connsiteX38" fmla="*/ 6458859 w 6700414"/>
              <a:gd name="connsiteY38" fmla="*/ 1506748 h 6858000"/>
              <a:gd name="connsiteX39" fmla="*/ 6458433 w 6700414"/>
              <a:gd name="connsiteY39" fmla="*/ 1507986 h 6858000"/>
              <a:gd name="connsiteX40" fmla="*/ 6460817 w 6700414"/>
              <a:gd name="connsiteY40" fmla="*/ 1510088 h 6858000"/>
              <a:gd name="connsiteX41" fmla="*/ 6461704 w 6700414"/>
              <a:gd name="connsiteY41" fmla="*/ 1514964 h 6858000"/>
              <a:gd name="connsiteX42" fmla="*/ 6460187 w 6700414"/>
              <a:gd name="connsiteY42" fmla="*/ 1528795 h 6858000"/>
              <a:gd name="connsiteX43" fmla="*/ 6458968 w 6700414"/>
              <a:gd name="connsiteY43" fmla="*/ 1534080 h 6858000"/>
              <a:gd name="connsiteX44" fmla="*/ 6458565 w 6700414"/>
              <a:gd name="connsiteY44" fmla="*/ 1541634 h 6858000"/>
              <a:gd name="connsiteX45" fmla="*/ 6458762 w 6700414"/>
              <a:gd name="connsiteY45" fmla="*/ 1541794 h 6858000"/>
              <a:gd name="connsiteX46" fmla="*/ 6457980 w 6700414"/>
              <a:gd name="connsiteY46" fmla="*/ 1548923 h 6858000"/>
              <a:gd name="connsiteX47" fmla="*/ 6451546 w 6700414"/>
              <a:gd name="connsiteY47" fmla="*/ 1584143 h 6858000"/>
              <a:gd name="connsiteX48" fmla="*/ 6468708 w 6700414"/>
              <a:gd name="connsiteY48" fmla="*/ 1627324 h 6858000"/>
              <a:gd name="connsiteX49" fmla="*/ 6471071 w 6700414"/>
              <a:gd name="connsiteY49" fmla="*/ 1645803 h 6858000"/>
              <a:gd name="connsiteX50" fmla="*/ 6473439 w 6700414"/>
              <a:gd name="connsiteY50" fmla="*/ 1655525 h 6858000"/>
              <a:gd name="connsiteX51" fmla="*/ 6474300 w 6700414"/>
              <a:gd name="connsiteY51" fmla="*/ 1656039 h 6858000"/>
              <a:gd name="connsiteX52" fmla="*/ 6468026 w 6700414"/>
              <a:gd name="connsiteY52" fmla="*/ 1689815 h 6858000"/>
              <a:gd name="connsiteX53" fmla="*/ 6468857 w 6700414"/>
              <a:gd name="connsiteY53" fmla="*/ 1694083 h 6858000"/>
              <a:gd name="connsiteX54" fmla="*/ 6462637 w 6700414"/>
              <a:gd name="connsiteY54" fmla="*/ 1716377 h 6858000"/>
              <a:gd name="connsiteX55" fmla="*/ 6460562 w 6700414"/>
              <a:gd name="connsiteY55" fmla="*/ 1727747 h 6858000"/>
              <a:gd name="connsiteX56" fmla="*/ 6457634 w 6700414"/>
              <a:gd name="connsiteY56" fmla="*/ 1731265 h 6858000"/>
              <a:gd name="connsiteX57" fmla="*/ 6455756 w 6700414"/>
              <a:gd name="connsiteY57" fmla="*/ 1747892 h 6858000"/>
              <a:gd name="connsiteX58" fmla="*/ 6456424 w 6700414"/>
              <a:gd name="connsiteY58" fmla="*/ 1749684 h 6858000"/>
              <a:gd name="connsiteX59" fmla="*/ 6451590 w 6700414"/>
              <a:gd name="connsiteY59" fmla="*/ 1763829 h 6858000"/>
              <a:gd name="connsiteX60" fmla="*/ 6443569 w 6700414"/>
              <a:gd name="connsiteY60" fmla="*/ 1776197 h 6858000"/>
              <a:gd name="connsiteX61" fmla="*/ 6440043 w 6700414"/>
              <a:gd name="connsiteY61" fmla="*/ 1915980 h 6858000"/>
              <a:gd name="connsiteX62" fmla="*/ 6402463 w 6700414"/>
              <a:gd name="connsiteY62" fmla="*/ 2041141 h 6858000"/>
              <a:gd name="connsiteX63" fmla="*/ 6378194 w 6700414"/>
              <a:gd name="connsiteY63" fmla="*/ 2319243 h 6858000"/>
              <a:gd name="connsiteX64" fmla="*/ 6352316 w 6700414"/>
              <a:gd name="connsiteY64" fmla="*/ 2815967 h 6858000"/>
              <a:gd name="connsiteX65" fmla="*/ 6362904 w 6700414"/>
              <a:gd name="connsiteY65" fmla="*/ 3042248 h 6858000"/>
              <a:gd name="connsiteX66" fmla="*/ 6356021 w 6700414"/>
              <a:gd name="connsiteY66" fmla="*/ 3084691 h 6858000"/>
              <a:gd name="connsiteX67" fmla="*/ 6350012 w 6700414"/>
              <a:gd name="connsiteY67" fmla="*/ 3095997 h 6858000"/>
              <a:gd name="connsiteX68" fmla="*/ 6330261 w 6700414"/>
              <a:gd name="connsiteY68" fmla="*/ 3172760 h 6858000"/>
              <a:gd name="connsiteX69" fmla="*/ 6324560 w 6700414"/>
              <a:gd name="connsiteY69" fmla="*/ 3194306 h 6858000"/>
              <a:gd name="connsiteX70" fmla="*/ 6324199 w 6700414"/>
              <a:gd name="connsiteY70" fmla="*/ 3213796 h 6858000"/>
              <a:gd name="connsiteX71" fmla="*/ 6328072 w 6700414"/>
              <a:gd name="connsiteY71" fmla="*/ 3219162 h 6858000"/>
              <a:gd name="connsiteX72" fmla="*/ 6325663 w 6700414"/>
              <a:gd name="connsiteY72" fmla="*/ 3231165 h 6858000"/>
              <a:gd name="connsiteX73" fmla="*/ 6325972 w 6700414"/>
              <a:gd name="connsiteY73" fmla="*/ 3234564 h 6858000"/>
              <a:gd name="connsiteX74" fmla="*/ 6326791 w 6700414"/>
              <a:gd name="connsiteY74" fmla="*/ 3253832 h 6858000"/>
              <a:gd name="connsiteX75" fmla="*/ 6304984 w 6700414"/>
              <a:gd name="connsiteY75" fmla="*/ 3289943 h 6858000"/>
              <a:gd name="connsiteX76" fmla="*/ 6297528 w 6700414"/>
              <a:gd name="connsiteY76" fmla="*/ 3338512 h 6858000"/>
              <a:gd name="connsiteX77" fmla="*/ 6249218 w 6700414"/>
              <a:gd name="connsiteY77" fmla="*/ 3547521 h 6858000"/>
              <a:gd name="connsiteX78" fmla="*/ 6171563 w 6700414"/>
              <a:gd name="connsiteY78" fmla="*/ 3725212 h 6858000"/>
              <a:gd name="connsiteX79" fmla="*/ 6138494 w 6700414"/>
              <a:gd name="connsiteY79" fmla="*/ 3861253 h 6858000"/>
              <a:gd name="connsiteX80" fmla="*/ 6128641 w 6700414"/>
              <a:gd name="connsiteY80" fmla="*/ 3869187 h 6858000"/>
              <a:gd name="connsiteX81" fmla="*/ 6121490 w 6700414"/>
              <a:gd name="connsiteY81" fmla="*/ 3882695 h 6858000"/>
              <a:gd name="connsiteX82" fmla="*/ 6112865 w 6700414"/>
              <a:gd name="connsiteY82" fmla="*/ 3900016 h 6858000"/>
              <a:gd name="connsiteX83" fmla="*/ 6108568 w 6700414"/>
              <a:gd name="connsiteY83" fmla="*/ 3910129 h 6858000"/>
              <a:gd name="connsiteX84" fmla="*/ 6098215 w 6700414"/>
              <a:gd name="connsiteY84" fmla="*/ 3928817 h 6858000"/>
              <a:gd name="connsiteX85" fmla="*/ 6098049 w 6700414"/>
              <a:gd name="connsiteY85" fmla="*/ 3933469 h 6858000"/>
              <a:gd name="connsiteX86" fmla="*/ 6085188 w 6700414"/>
              <a:gd name="connsiteY86" fmla="*/ 3963457 h 6858000"/>
              <a:gd name="connsiteX87" fmla="*/ 6085851 w 6700414"/>
              <a:gd name="connsiteY87" fmla="*/ 3964421 h 6858000"/>
              <a:gd name="connsiteX88" fmla="*/ 6085897 w 6700414"/>
              <a:gd name="connsiteY88" fmla="*/ 3975272 h 6858000"/>
              <a:gd name="connsiteX89" fmla="*/ 6084065 w 6700414"/>
              <a:gd name="connsiteY89" fmla="*/ 3994762 h 6858000"/>
              <a:gd name="connsiteX90" fmla="*/ 6090244 w 6700414"/>
              <a:gd name="connsiteY90" fmla="*/ 4046500 h 6858000"/>
              <a:gd name="connsiteX91" fmla="*/ 6076928 w 6700414"/>
              <a:gd name="connsiteY91" fmla="*/ 4077827 h 6858000"/>
              <a:gd name="connsiteX92" fmla="*/ 6074702 w 6700414"/>
              <a:gd name="connsiteY92" fmla="*/ 4084445 h 6858000"/>
              <a:gd name="connsiteX93" fmla="*/ 6074843 w 6700414"/>
              <a:gd name="connsiteY93" fmla="*/ 4084707 h 6858000"/>
              <a:gd name="connsiteX94" fmla="*/ 6072868 w 6700414"/>
              <a:gd name="connsiteY94" fmla="*/ 4091945 h 6858000"/>
              <a:gd name="connsiteX95" fmla="*/ 6070642 w 6700414"/>
              <a:gd name="connsiteY95" fmla="*/ 4096510 h 6858000"/>
              <a:gd name="connsiteX96" fmla="*/ 6066321 w 6700414"/>
              <a:gd name="connsiteY96" fmla="*/ 4109352 h 6858000"/>
              <a:gd name="connsiteX97" fmla="*/ 6066075 w 6700414"/>
              <a:gd name="connsiteY97" fmla="*/ 4114633 h 6858000"/>
              <a:gd name="connsiteX98" fmla="*/ 6067764 w 6700414"/>
              <a:gd name="connsiteY98" fmla="*/ 4117975 h 6858000"/>
              <a:gd name="connsiteX99" fmla="*/ 6067117 w 6700414"/>
              <a:gd name="connsiteY99" fmla="*/ 4118971 h 6858000"/>
              <a:gd name="connsiteX100" fmla="*/ 6065361 w 6700414"/>
              <a:gd name="connsiteY100" fmla="*/ 4147352 h 6858000"/>
              <a:gd name="connsiteX101" fmla="*/ 6054270 w 6700414"/>
              <a:gd name="connsiteY101" fmla="*/ 4206164 h 6858000"/>
              <a:gd name="connsiteX102" fmla="*/ 6045042 w 6700414"/>
              <a:gd name="connsiteY102" fmla="*/ 4237847 h 6858000"/>
              <a:gd name="connsiteX103" fmla="*/ 6022911 w 6700414"/>
              <a:gd name="connsiteY103" fmla="*/ 4326816 h 6858000"/>
              <a:gd name="connsiteX104" fmla="*/ 6003088 w 6700414"/>
              <a:gd name="connsiteY104" fmla="*/ 4417779 h 6858000"/>
              <a:gd name="connsiteX105" fmla="*/ 6006598 w 6700414"/>
              <a:gd name="connsiteY105" fmla="*/ 4472518 h 6858000"/>
              <a:gd name="connsiteX106" fmla="*/ 6005494 w 6700414"/>
              <a:gd name="connsiteY106" fmla="*/ 4477747 h 6858000"/>
              <a:gd name="connsiteX107" fmla="*/ 5999407 w 6700414"/>
              <a:gd name="connsiteY107" fmla="*/ 4488791 h 6858000"/>
              <a:gd name="connsiteX108" fmla="*/ 5996611 w 6700414"/>
              <a:gd name="connsiteY108" fmla="*/ 4492408 h 6858000"/>
              <a:gd name="connsiteX109" fmla="*/ 5996300 w 6700414"/>
              <a:gd name="connsiteY109" fmla="*/ 4493074 h 6858000"/>
              <a:gd name="connsiteX110" fmla="*/ 5996386 w 6700414"/>
              <a:gd name="connsiteY110" fmla="*/ 4493420 h 6858000"/>
              <a:gd name="connsiteX111" fmla="*/ 5994173 w 6700414"/>
              <a:gd name="connsiteY111" fmla="*/ 4511312 h 6858000"/>
              <a:gd name="connsiteX112" fmla="*/ 6006409 w 6700414"/>
              <a:gd name="connsiteY112" fmla="*/ 4559227 h 6858000"/>
              <a:gd name="connsiteX113" fmla="*/ 6022138 w 6700414"/>
              <a:gd name="connsiteY113" fmla="*/ 4807324 h 6858000"/>
              <a:gd name="connsiteX114" fmla="*/ 6045456 w 6700414"/>
              <a:gd name="connsiteY114" fmla="*/ 4976475 h 6858000"/>
              <a:gd name="connsiteX115" fmla="*/ 6063480 w 6700414"/>
              <a:gd name="connsiteY115" fmla="*/ 5129691 h 6858000"/>
              <a:gd name="connsiteX116" fmla="*/ 6061566 w 6700414"/>
              <a:gd name="connsiteY116" fmla="*/ 5166028 h 6858000"/>
              <a:gd name="connsiteX117" fmla="*/ 6059854 w 6700414"/>
              <a:gd name="connsiteY117" fmla="*/ 5199931 h 6858000"/>
              <a:gd name="connsiteX118" fmla="*/ 6061507 w 6700414"/>
              <a:gd name="connsiteY118" fmla="*/ 5204229 h 6858000"/>
              <a:gd name="connsiteX119" fmla="*/ 6061824 w 6700414"/>
              <a:gd name="connsiteY119" fmla="*/ 5238244 h 6858000"/>
              <a:gd name="connsiteX120" fmla="*/ 6062778 w 6700414"/>
              <a:gd name="connsiteY120" fmla="*/ 5238758 h 6858000"/>
              <a:gd name="connsiteX121" fmla="*/ 6067013 w 6700414"/>
              <a:gd name="connsiteY121" fmla="*/ 5248548 h 6858000"/>
              <a:gd name="connsiteX122" fmla="*/ 6072941 w 6700414"/>
              <a:gd name="connsiteY122" fmla="*/ 5267154 h 6858000"/>
              <a:gd name="connsiteX123" fmla="*/ 6098354 w 6700414"/>
              <a:gd name="connsiteY123" fmla="*/ 5310629 h 6858000"/>
              <a:gd name="connsiteX124" fmla="*/ 6098790 w 6700414"/>
              <a:gd name="connsiteY124" fmla="*/ 5346098 h 6858000"/>
              <a:gd name="connsiteX125" fmla="*/ 6099395 w 6700414"/>
              <a:gd name="connsiteY125" fmla="*/ 5353276 h 6858000"/>
              <a:gd name="connsiteX126" fmla="*/ 6099623 w 6700414"/>
              <a:gd name="connsiteY126" fmla="*/ 5353438 h 6858000"/>
              <a:gd name="connsiteX127" fmla="*/ 6100687 w 6700414"/>
              <a:gd name="connsiteY127" fmla="*/ 5361045 h 6858000"/>
              <a:gd name="connsiteX128" fmla="*/ 6100501 w 6700414"/>
              <a:gd name="connsiteY128" fmla="*/ 5366368 h 6858000"/>
              <a:gd name="connsiteX129" fmla="*/ 6101677 w 6700414"/>
              <a:gd name="connsiteY129" fmla="*/ 5380295 h 6858000"/>
              <a:gd name="connsiteX130" fmla="*/ 6103503 w 6700414"/>
              <a:gd name="connsiteY130" fmla="*/ 5385206 h 6858000"/>
              <a:gd name="connsiteX131" fmla="*/ 6133346 w 6700414"/>
              <a:gd name="connsiteY131" fmla="*/ 5422364 h 6858000"/>
              <a:gd name="connsiteX132" fmla="*/ 6202560 w 6700414"/>
              <a:gd name="connsiteY132" fmla="*/ 5627301 h 6858000"/>
              <a:gd name="connsiteX133" fmla="*/ 6224028 w 6700414"/>
              <a:gd name="connsiteY133" fmla="*/ 5681291 h 6858000"/>
              <a:gd name="connsiteX134" fmla="*/ 6239862 w 6700414"/>
              <a:gd name="connsiteY134" fmla="*/ 5706162 h 6858000"/>
              <a:gd name="connsiteX135" fmla="*/ 6242325 w 6700414"/>
              <a:gd name="connsiteY135" fmla="*/ 5710302 h 6858000"/>
              <a:gd name="connsiteX136" fmla="*/ 6245658 w 6700414"/>
              <a:gd name="connsiteY136" fmla="*/ 5723886 h 6858000"/>
              <a:gd name="connsiteX137" fmla="*/ 6246352 w 6700414"/>
              <a:gd name="connsiteY137" fmla="*/ 5729370 h 6858000"/>
              <a:gd name="connsiteX138" fmla="*/ 6248558 w 6700414"/>
              <a:gd name="connsiteY138" fmla="*/ 5736594 h 6858000"/>
              <a:gd name="connsiteX139" fmla="*/ 6248791 w 6700414"/>
              <a:gd name="connsiteY139" fmla="*/ 5736653 h 6858000"/>
              <a:gd name="connsiteX140" fmla="*/ 6250508 w 6700414"/>
              <a:gd name="connsiteY140" fmla="*/ 5743658 h 6858000"/>
              <a:gd name="connsiteX141" fmla="*/ 6256664 w 6700414"/>
              <a:gd name="connsiteY141" fmla="*/ 5779424 h 6858000"/>
              <a:gd name="connsiteX142" fmla="*/ 6286910 w 6700414"/>
              <a:gd name="connsiteY142" fmla="*/ 5811838 h 6858000"/>
              <a:gd name="connsiteX143" fmla="*/ 6295341 w 6700414"/>
              <a:gd name="connsiteY143" fmla="*/ 5827984 h 6858000"/>
              <a:gd name="connsiteX144" fmla="*/ 6300794 w 6700414"/>
              <a:gd name="connsiteY144" fmla="*/ 5835966 h 6858000"/>
              <a:gd name="connsiteX145" fmla="*/ 6301747 w 6700414"/>
              <a:gd name="connsiteY145" fmla="*/ 5836051 h 6858000"/>
              <a:gd name="connsiteX146" fmla="*/ 6309764 w 6700414"/>
              <a:gd name="connsiteY146" fmla="*/ 5873999 h 6858000"/>
              <a:gd name="connsiteX147" fmla="*/ 6312248 w 6700414"/>
              <a:gd name="connsiteY147" fmla="*/ 5913782 h 6858000"/>
              <a:gd name="connsiteX148" fmla="*/ 6316206 w 6700414"/>
              <a:gd name="connsiteY148" fmla="*/ 5930137 h 6858000"/>
              <a:gd name="connsiteX149" fmla="*/ 6317420 w 6700414"/>
              <a:gd name="connsiteY149" fmla="*/ 5931504 h 6858000"/>
              <a:gd name="connsiteX150" fmla="*/ 6317855 w 6700414"/>
              <a:gd name="connsiteY150" fmla="*/ 5946895 h 6858000"/>
              <a:gd name="connsiteX151" fmla="*/ 6314795 w 6700414"/>
              <a:gd name="connsiteY151" fmla="*/ 5962088 h 6858000"/>
              <a:gd name="connsiteX152" fmla="*/ 6359171 w 6700414"/>
              <a:gd name="connsiteY152" fmla="*/ 6093992 h 6858000"/>
              <a:gd name="connsiteX153" fmla="*/ 6392563 w 6700414"/>
              <a:gd name="connsiteY153" fmla="*/ 6298898 h 6858000"/>
              <a:gd name="connsiteX154" fmla="*/ 6430294 w 6700414"/>
              <a:gd name="connsiteY154" fmla="*/ 6465881 h 6858000"/>
              <a:gd name="connsiteX155" fmla="*/ 6481467 w 6700414"/>
              <a:gd name="connsiteY155" fmla="*/ 6542161 h 6858000"/>
              <a:gd name="connsiteX156" fmla="*/ 6483955 w 6700414"/>
              <a:gd name="connsiteY156" fmla="*/ 6589508 h 6858000"/>
              <a:gd name="connsiteX157" fmla="*/ 6494165 w 6700414"/>
              <a:gd name="connsiteY157" fmla="*/ 6602985 h 6858000"/>
              <a:gd name="connsiteX158" fmla="*/ 6496081 w 6700414"/>
              <a:gd name="connsiteY158" fmla="*/ 6605203 h 6858000"/>
              <a:gd name="connsiteX159" fmla="*/ 6500360 w 6700414"/>
              <a:gd name="connsiteY159" fmla="*/ 6616361 h 6858000"/>
              <a:gd name="connsiteX160" fmla="*/ 6505801 w 6700414"/>
              <a:gd name="connsiteY160" fmla="*/ 6616663 h 6858000"/>
              <a:gd name="connsiteX161" fmla="*/ 6515279 w 6700414"/>
              <a:gd name="connsiteY161" fmla="*/ 6631418 h 6858000"/>
              <a:gd name="connsiteX162" fmla="*/ 6521978 w 6700414"/>
              <a:gd name="connsiteY162" fmla="*/ 6652744 h 6858000"/>
              <a:gd name="connsiteX163" fmla="*/ 6549046 w 6700414"/>
              <a:gd name="connsiteY163" fmla="*/ 6757156 h 6858000"/>
              <a:gd name="connsiteX164" fmla="*/ 6567960 w 6700414"/>
              <a:gd name="connsiteY164" fmla="*/ 6817881 h 6858000"/>
              <a:gd name="connsiteX165" fmla="*/ 6579414 w 6700414"/>
              <a:gd name="connsiteY165" fmla="*/ 6838210 h 6858000"/>
              <a:gd name="connsiteX166" fmla="*/ 6586433 w 6700414"/>
              <a:gd name="connsiteY166" fmla="*/ 6857568 h 6858000"/>
              <a:gd name="connsiteX167" fmla="*/ 6586513 w 6700414"/>
              <a:gd name="connsiteY167" fmla="*/ 6858000 h 6858000"/>
              <a:gd name="connsiteX168" fmla="*/ 0 w 6700414"/>
              <a:gd name="connsiteY16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6700414" h="6858000">
                <a:moveTo>
                  <a:pt x="0" y="0"/>
                </a:moveTo>
                <a:lnTo>
                  <a:pt x="6697546" y="0"/>
                </a:lnTo>
                <a:lnTo>
                  <a:pt x="6697884" y="6261"/>
                </a:lnTo>
                <a:cubicBezTo>
                  <a:pt x="6703290" y="14175"/>
                  <a:pt x="6698501" y="22510"/>
                  <a:pt x="6697533" y="31637"/>
                </a:cubicBezTo>
                <a:cubicBezTo>
                  <a:pt x="6701497" y="42981"/>
                  <a:pt x="6690970" y="83039"/>
                  <a:pt x="6684409" y="93982"/>
                </a:cubicBezTo>
                <a:cubicBezTo>
                  <a:pt x="6662226" y="120979"/>
                  <a:pt x="6674627" y="174122"/>
                  <a:pt x="6657544" y="196376"/>
                </a:cubicBezTo>
                <a:cubicBezTo>
                  <a:pt x="6654795" y="204002"/>
                  <a:pt x="6653448" y="211288"/>
                  <a:pt x="6652977" y="218322"/>
                </a:cubicBezTo>
                <a:cubicBezTo>
                  <a:pt x="6653130" y="222798"/>
                  <a:pt x="6653281" y="227272"/>
                  <a:pt x="6653434" y="231747"/>
                </a:cubicBezTo>
                <a:lnTo>
                  <a:pt x="6572862" y="334486"/>
                </a:lnTo>
                <a:cubicBezTo>
                  <a:pt x="6561076" y="415973"/>
                  <a:pt x="6550826" y="569060"/>
                  <a:pt x="6526369" y="651418"/>
                </a:cubicBezTo>
                <a:lnTo>
                  <a:pt x="6525204" y="770507"/>
                </a:lnTo>
                <a:lnTo>
                  <a:pt x="6509782" y="829096"/>
                </a:lnTo>
                <a:cubicBezTo>
                  <a:pt x="6503578" y="851105"/>
                  <a:pt x="6499105" y="873185"/>
                  <a:pt x="6502019" y="898461"/>
                </a:cubicBezTo>
                <a:cubicBezTo>
                  <a:pt x="6498405" y="900527"/>
                  <a:pt x="6495308" y="903542"/>
                  <a:pt x="6492588" y="907207"/>
                </a:cubicBezTo>
                <a:lnTo>
                  <a:pt x="6485823" y="919174"/>
                </a:lnTo>
                <a:lnTo>
                  <a:pt x="6486149" y="921273"/>
                </a:lnTo>
                <a:cubicBezTo>
                  <a:pt x="6485757" y="929738"/>
                  <a:pt x="6484030" y="934276"/>
                  <a:pt x="6481718" y="937067"/>
                </a:cubicBezTo>
                <a:lnTo>
                  <a:pt x="6478438" y="939261"/>
                </a:lnTo>
                <a:lnTo>
                  <a:pt x="6474673" y="949699"/>
                </a:lnTo>
                <a:lnTo>
                  <a:pt x="6465304" y="969198"/>
                </a:lnTo>
                <a:cubicBezTo>
                  <a:pt x="6465330" y="970747"/>
                  <a:pt x="6465356" y="972297"/>
                  <a:pt x="6465382" y="973846"/>
                </a:cubicBezTo>
                <a:lnTo>
                  <a:pt x="6454104" y="1004812"/>
                </a:lnTo>
                <a:lnTo>
                  <a:pt x="6454817" y="1005715"/>
                </a:lnTo>
                <a:cubicBezTo>
                  <a:pt x="6456157" y="1008443"/>
                  <a:pt x="6456663" y="1011789"/>
                  <a:pt x="6455432" y="1016519"/>
                </a:cubicBezTo>
                <a:cubicBezTo>
                  <a:pt x="6470047" y="1016225"/>
                  <a:pt x="6459548" y="1022111"/>
                  <a:pt x="6454628" y="1036084"/>
                </a:cubicBezTo>
                <a:cubicBezTo>
                  <a:pt x="6476230" y="1038746"/>
                  <a:pt x="6454563" y="1074231"/>
                  <a:pt x="6463519" y="1087080"/>
                </a:cubicBezTo>
                <a:cubicBezTo>
                  <a:pt x="6459417" y="1097287"/>
                  <a:pt x="6455473" y="1108126"/>
                  <a:pt x="6451856" y="1119418"/>
                </a:cubicBezTo>
                <a:lnTo>
                  <a:pt x="6449977" y="1126199"/>
                </a:lnTo>
                <a:cubicBezTo>
                  <a:pt x="6450028" y="1126283"/>
                  <a:pt x="6450081" y="1126368"/>
                  <a:pt x="6450133" y="1126450"/>
                </a:cubicBezTo>
                <a:cubicBezTo>
                  <a:pt x="6450138" y="1128166"/>
                  <a:pt x="6449675" y="1130487"/>
                  <a:pt x="6448537" y="1133829"/>
                </a:cubicBezTo>
                <a:lnTo>
                  <a:pt x="6446550" y="1138567"/>
                </a:lnTo>
                <a:lnTo>
                  <a:pt x="6442909" y="1151724"/>
                </a:lnTo>
                <a:lnTo>
                  <a:pt x="6442939" y="1157006"/>
                </a:lnTo>
                <a:cubicBezTo>
                  <a:pt x="6447187" y="1176408"/>
                  <a:pt x="6476755" y="1175862"/>
                  <a:pt x="6458111" y="1204305"/>
                </a:cubicBezTo>
                <a:cubicBezTo>
                  <a:pt x="6456434" y="1240483"/>
                  <a:pt x="6470660" y="1261782"/>
                  <a:pt x="6458013" y="1296551"/>
                </a:cubicBezTo>
                <a:cubicBezTo>
                  <a:pt x="6456509" y="1330414"/>
                  <a:pt x="6461427" y="1358924"/>
                  <a:pt x="6455210" y="1388234"/>
                </a:cubicBezTo>
                <a:cubicBezTo>
                  <a:pt x="6459658" y="1399225"/>
                  <a:pt x="6461104" y="1409948"/>
                  <a:pt x="6452884" y="1421600"/>
                </a:cubicBezTo>
                <a:cubicBezTo>
                  <a:pt x="6453667" y="1452919"/>
                  <a:pt x="6464136" y="1459157"/>
                  <a:pt x="6454522" y="1480321"/>
                </a:cubicBezTo>
                <a:cubicBezTo>
                  <a:pt x="6471153" y="1495801"/>
                  <a:pt x="6464370" y="1497732"/>
                  <a:pt x="6458859" y="1506748"/>
                </a:cubicBezTo>
                <a:lnTo>
                  <a:pt x="6458433" y="1507986"/>
                </a:lnTo>
                <a:lnTo>
                  <a:pt x="6460817" y="1510088"/>
                </a:lnTo>
                <a:lnTo>
                  <a:pt x="6461704" y="1514964"/>
                </a:lnTo>
                <a:lnTo>
                  <a:pt x="6460187" y="1528795"/>
                </a:lnTo>
                <a:lnTo>
                  <a:pt x="6458968" y="1534080"/>
                </a:lnTo>
                <a:cubicBezTo>
                  <a:pt x="6458371" y="1537690"/>
                  <a:pt x="6458283" y="1540050"/>
                  <a:pt x="6458565" y="1541634"/>
                </a:cubicBezTo>
                <a:lnTo>
                  <a:pt x="6458762" y="1541794"/>
                </a:lnTo>
                <a:lnTo>
                  <a:pt x="6457980" y="1548923"/>
                </a:lnTo>
                <a:cubicBezTo>
                  <a:pt x="6456188" y="1561014"/>
                  <a:pt x="6453998" y="1572837"/>
                  <a:pt x="6451546" y="1584143"/>
                </a:cubicBezTo>
                <a:cubicBezTo>
                  <a:pt x="6462594" y="1591983"/>
                  <a:pt x="6446655" y="1634647"/>
                  <a:pt x="6468708" y="1627324"/>
                </a:cubicBezTo>
                <a:cubicBezTo>
                  <a:pt x="6466046" y="1642490"/>
                  <a:pt x="6456490" y="1652696"/>
                  <a:pt x="6471071" y="1645803"/>
                </a:cubicBezTo>
                <a:cubicBezTo>
                  <a:pt x="6470606" y="1650740"/>
                  <a:pt x="6471654" y="1653608"/>
                  <a:pt x="6473439" y="1655525"/>
                </a:cubicBezTo>
                <a:lnTo>
                  <a:pt x="6474300" y="1656039"/>
                </a:lnTo>
                <a:lnTo>
                  <a:pt x="6468026" y="1689815"/>
                </a:lnTo>
                <a:cubicBezTo>
                  <a:pt x="6468303" y="1691237"/>
                  <a:pt x="6468580" y="1692660"/>
                  <a:pt x="6468857" y="1694083"/>
                </a:cubicBezTo>
                <a:lnTo>
                  <a:pt x="6462637" y="1716377"/>
                </a:lnTo>
                <a:lnTo>
                  <a:pt x="6460562" y="1727747"/>
                </a:lnTo>
                <a:lnTo>
                  <a:pt x="6457634" y="1731265"/>
                </a:lnTo>
                <a:cubicBezTo>
                  <a:pt x="6455771" y="1734895"/>
                  <a:pt x="6454778" y="1739878"/>
                  <a:pt x="6455756" y="1747892"/>
                </a:cubicBezTo>
                <a:lnTo>
                  <a:pt x="6456424" y="1749684"/>
                </a:lnTo>
                <a:lnTo>
                  <a:pt x="6451590" y="1763829"/>
                </a:lnTo>
                <a:cubicBezTo>
                  <a:pt x="6449463" y="1768456"/>
                  <a:pt x="6446851" y="1772651"/>
                  <a:pt x="6443569" y="1776197"/>
                </a:cubicBezTo>
                <a:cubicBezTo>
                  <a:pt x="6457593" y="1820360"/>
                  <a:pt x="6439971" y="1866065"/>
                  <a:pt x="6440043" y="1915980"/>
                </a:cubicBezTo>
                <a:cubicBezTo>
                  <a:pt x="6464662" y="1934347"/>
                  <a:pt x="6428204" y="2025385"/>
                  <a:pt x="6402463" y="2041141"/>
                </a:cubicBezTo>
                <a:lnTo>
                  <a:pt x="6378194" y="2319243"/>
                </a:lnTo>
                <a:cubicBezTo>
                  <a:pt x="6415440" y="2514345"/>
                  <a:pt x="6345593" y="2658380"/>
                  <a:pt x="6352316" y="2815967"/>
                </a:cubicBezTo>
                <a:lnTo>
                  <a:pt x="6362904" y="3042248"/>
                </a:lnTo>
                <a:lnTo>
                  <a:pt x="6356021" y="3084691"/>
                </a:lnTo>
                <a:lnTo>
                  <a:pt x="6350012" y="3095997"/>
                </a:lnTo>
                <a:cubicBezTo>
                  <a:pt x="6341932" y="3122794"/>
                  <a:pt x="6343898" y="3157169"/>
                  <a:pt x="6330261" y="3172760"/>
                </a:cubicBezTo>
                <a:cubicBezTo>
                  <a:pt x="6327123" y="3180146"/>
                  <a:pt x="6325399" y="3187314"/>
                  <a:pt x="6324560" y="3194306"/>
                </a:cubicBezTo>
                <a:lnTo>
                  <a:pt x="6324199" y="3213796"/>
                </a:lnTo>
                <a:lnTo>
                  <a:pt x="6328072" y="3219162"/>
                </a:lnTo>
                <a:lnTo>
                  <a:pt x="6325663" y="3231165"/>
                </a:lnTo>
                <a:cubicBezTo>
                  <a:pt x="6325766" y="3232298"/>
                  <a:pt x="6325870" y="3233431"/>
                  <a:pt x="6325972" y="3234564"/>
                </a:cubicBezTo>
                <a:cubicBezTo>
                  <a:pt x="6326584" y="3241052"/>
                  <a:pt x="6327028" y="3247460"/>
                  <a:pt x="6326791" y="3253832"/>
                </a:cubicBezTo>
                <a:cubicBezTo>
                  <a:pt x="6305266" y="3246431"/>
                  <a:pt x="6321205" y="3306837"/>
                  <a:pt x="6304984" y="3289943"/>
                </a:cubicBezTo>
                <a:cubicBezTo>
                  <a:pt x="6299923" y="3323685"/>
                  <a:pt x="6285809" y="3298755"/>
                  <a:pt x="6297528" y="3338512"/>
                </a:cubicBezTo>
                <a:cubicBezTo>
                  <a:pt x="6288234" y="3381441"/>
                  <a:pt x="6270211" y="3483071"/>
                  <a:pt x="6249218" y="3547521"/>
                </a:cubicBezTo>
                <a:cubicBezTo>
                  <a:pt x="6237959" y="3582402"/>
                  <a:pt x="6190017" y="3672922"/>
                  <a:pt x="6171563" y="3725212"/>
                </a:cubicBezTo>
                <a:cubicBezTo>
                  <a:pt x="6160950" y="3774499"/>
                  <a:pt x="6135346" y="3810218"/>
                  <a:pt x="6138494" y="3861253"/>
                </a:cubicBezTo>
                <a:cubicBezTo>
                  <a:pt x="6134786" y="3863007"/>
                  <a:pt x="6131543" y="3865753"/>
                  <a:pt x="6128641" y="3869187"/>
                </a:cubicBezTo>
                <a:lnTo>
                  <a:pt x="6121490" y="3882695"/>
                </a:lnTo>
                <a:lnTo>
                  <a:pt x="6112865" y="3900016"/>
                </a:lnTo>
                <a:lnTo>
                  <a:pt x="6108568" y="3910129"/>
                </a:lnTo>
                <a:lnTo>
                  <a:pt x="6098215" y="3928817"/>
                </a:lnTo>
                <a:cubicBezTo>
                  <a:pt x="6098159" y="3930368"/>
                  <a:pt x="6098103" y="3931919"/>
                  <a:pt x="6098049" y="3933469"/>
                </a:cubicBezTo>
                <a:lnTo>
                  <a:pt x="6085188" y="3963457"/>
                </a:lnTo>
                <a:lnTo>
                  <a:pt x="6085851" y="3964421"/>
                </a:lnTo>
                <a:cubicBezTo>
                  <a:pt x="6087042" y="3967262"/>
                  <a:pt x="6087372" y="3970648"/>
                  <a:pt x="6085897" y="3975272"/>
                </a:cubicBezTo>
                <a:cubicBezTo>
                  <a:pt x="6100467" y="3976229"/>
                  <a:pt x="6089701" y="3981215"/>
                  <a:pt x="6084065" y="3994762"/>
                </a:cubicBezTo>
                <a:cubicBezTo>
                  <a:pt x="6105441" y="3999270"/>
                  <a:pt x="6082000" y="4032887"/>
                  <a:pt x="6090244" y="4046500"/>
                </a:cubicBezTo>
                <a:cubicBezTo>
                  <a:pt x="6085622" y="4056351"/>
                  <a:pt x="6081125" y="4066850"/>
                  <a:pt x="6076928" y="4077827"/>
                </a:cubicBezTo>
                <a:lnTo>
                  <a:pt x="6074702" y="4084445"/>
                </a:lnTo>
                <a:cubicBezTo>
                  <a:pt x="6074750" y="4084531"/>
                  <a:pt x="6074797" y="4084619"/>
                  <a:pt x="6074843" y="4084707"/>
                </a:cubicBezTo>
                <a:cubicBezTo>
                  <a:pt x="6074759" y="4086421"/>
                  <a:pt x="6074177" y="4088702"/>
                  <a:pt x="6072868" y="4091945"/>
                </a:cubicBezTo>
                <a:lnTo>
                  <a:pt x="6070642" y="4096510"/>
                </a:lnTo>
                <a:lnTo>
                  <a:pt x="6066321" y="4109352"/>
                </a:lnTo>
                <a:lnTo>
                  <a:pt x="6066075" y="4114633"/>
                </a:lnTo>
                <a:lnTo>
                  <a:pt x="6067764" y="4117975"/>
                </a:lnTo>
                <a:lnTo>
                  <a:pt x="6067117" y="4118971"/>
                </a:lnTo>
                <a:cubicBezTo>
                  <a:pt x="6060239" y="4124936"/>
                  <a:pt x="6053731" y="4123231"/>
                  <a:pt x="6065361" y="4147352"/>
                </a:cubicBezTo>
                <a:cubicBezTo>
                  <a:pt x="6052197" y="4163123"/>
                  <a:pt x="6060265" y="4174845"/>
                  <a:pt x="6054270" y="4206164"/>
                </a:cubicBezTo>
                <a:cubicBezTo>
                  <a:pt x="6044393" y="4213284"/>
                  <a:pt x="6043398" y="4224634"/>
                  <a:pt x="6045042" y="4237847"/>
                </a:cubicBezTo>
                <a:cubicBezTo>
                  <a:pt x="6033188" y="4263455"/>
                  <a:pt x="6031506" y="4294202"/>
                  <a:pt x="6022911" y="4326816"/>
                </a:cubicBezTo>
                <a:cubicBezTo>
                  <a:pt x="6004114" y="4354389"/>
                  <a:pt x="6012333" y="4382973"/>
                  <a:pt x="6003088" y="4417779"/>
                </a:cubicBezTo>
                <a:cubicBezTo>
                  <a:pt x="5980259" y="4435921"/>
                  <a:pt x="6006931" y="4451114"/>
                  <a:pt x="6006598" y="4472518"/>
                </a:cubicBezTo>
                <a:lnTo>
                  <a:pt x="6005494" y="4477747"/>
                </a:lnTo>
                <a:lnTo>
                  <a:pt x="5999407" y="4488791"/>
                </a:lnTo>
                <a:lnTo>
                  <a:pt x="5996611" y="4492408"/>
                </a:lnTo>
                <a:lnTo>
                  <a:pt x="5996300" y="4493074"/>
                </a:lnTo>
                <a:cubicBezTo>
                  <a:pt x="5996329" y="4493189"/>
                  <a:pt x="5996356" y="4493304"/>
                  <a:pt x="5996386" y="4493420"/>
                </a:cubicBezTo>
                <a:cubicBezTo>
                  <a:pt x="6000404" y="4504723"/>
                  <a:pt x="6004547" y="4514600"/>
                  <a:pt x="5994173" y="4511312"/>
                </a:cubicBezTo>
                <a:cubicBezTo>
                  <a:pt x="6002779" y="4544537"/>
                  <a:pt x="5980770" y="4529560"/>
                  <a:pt x="6006409" y="4559227"/>
                </a:cubicBezTo>
                <a:cubicBezTo>
                  <a:pt x="6014855" y="4603033"/>
                  <a:pt x="6015631" y="4737783"/>
                  <a:pt x="6022138" y="4807324"/>
                </a:cubicBezTo>
                <a:cubicBezTo>
                  <a:pt x="6025751" y="4844905"/>
                  <a:pt x="6041422" y="4919294"/>
                  <a:pt x="6045456" y="4976475"/>
                </a:cubicBezTo>
                <a:cubicBezTo>
                  <a:pt x="6052346" y="5030203"/>
                  <a:pt x="6060819" y="5101781"/>
                  <a:pt x="6063480" y="5129691"/>
                </a:cubicBezTo>
                <a:lnTo>
                  <a:pt x="6061566" y="5166028"/>
                </a:lnTo>
                <a:lnTo>
                  <a:pt x="6059854" y="5199931"/>
                </a:lnTo>
                <a:lnTo>
                  <a:pt x="6061507" y="5204229"/>
                </a:lnTo>
                <a:lnTo>
                  <a:pt x="6061824" y="5238244"/>
                </a:lnTo>
                <a:lnTo>
                  <a:pt x="6062778" y="5238758"/>
                </a:lnTo>
                <a:cubicBezTo>
                  <a:pt x="6064921" y="5240690"/>
                  <a:pt x="6066519" y="5243577"/>
                  <a:pt x="6067013" y="5248548"/>
                </a:cubicBezTo>
                <a:cubicBezTo>
                  <a:pt x="6080155" y="5241601"/>
                  <a:pt x="6072646" y="5251883"/>
                  <a:pt x="6072941" y="5267154"/>
                </a:cubicBezTo>
                <a:cubicBezTo>
                  <a:pt x="6093422" y="5259771"/>
                  <a:pt x="6085865" y="5302740"/>
                  <a:pt x="6098354" y="5310629"/>
                </a:cubicBezTo>
                <a:cubicBezTo>
                  <a:pt x="6098111" y="5322015"/>
                  <a:pt x="6098226" y="5333921"/>
                  <a:pt x="6098790" y="5346098"/>
                </a:cubicBezTo>
                <a:cubicBezTo>
                  <a:pt x="6098992" y="5348491"/>
                  <a:pt x="6099194" y="5350884"/>
                  <a:pt x="6099395" y="5353276"/>
                </a:cubicBezTo>
                <a:lnTo>
                  <a:pt x="6099623" y="5353438"/>
                </a:lnTo>
                <a:cubicBezTo>
                  <a:pt x="6100211" y="5355035"/>
                  <a:pt x="6100581" y="5357409"/>
                  <a:pt x="6100687" y="5361045"/>
                </a:cubicBezTo>
                <a:lnTo>
                  <a:pt x="6100501" y="5366368"/>
                </a:lnTo>
                <a:lnTo>
                  <a:pt x="6101677" y="5380295"/>
                </a:lnTo>
                <a:lnTo>
                  <a:pt x="6103503" y="5385206"/>
                </a:lnTo>
                <a:cubicBezTo>
                  <a:pt x="6113956" y="5401352"/>
                  <a:pt x="6140561" y="5387341"/>
                  <a:pt x="6133346" y="5422364"/>
                </a:cubicBezTo>
                <a:cubicBezTo>
                  <a:pt x="6149855" y="5462715"/>
                  <a:pt x="6187446" y="5584147"/>
                  <a:pt x="6202560" y="5627301"/>
                </a:cubicBezTo>
                <a:cubicBezTo>
                  <a:pt x="6213927" y="5656137"/>
                  <a:pt x="6225537" y="5657171"/>
                  <a:pt x="6224028" y="5681291"/>
                </a:cubicBezTo>
                <a:lnTo>
                  <a:pt x="6239862" y="5706162"/>
                </a:lnTo>
                <a:lnTo>
                  <a:pt x="6242325" y="5710302"/>
                </a:lnTo>
                <a:lnTo>
                  <a:pt x="6245658" y="5723886"/>
                </a:lnTo>
                <a:cubicBezTo>
                  <a:pt x="6245890" y="5725714"/>
                  <a:pt x="6246120" y="5727542"/>
                  <a:pt x="6246352" y="5729370"/>
                </a:cubicBezTo>
                <a:cubicBezTo>
                  <a:pt x="6247038" y="5733008"/>
                  <a:pt x="6247762" y="5735246"/>
                  <a:pt x="6248558" y="5736594"/>
                </a:cubicBezTo>
                <a:lnTo>
                  <a:pt x="6248791" y="5736653"/>
                </a:lnTo>
                <a:lnTo>
                  <a:pt x="6250508" y="5743658"/>
                </a:lnTo>
                <a:cubicBezTo>
                  <a:pt x="6253000" y="5755745"/>
                  <a:pt x="6255038" y="5767767"/>
                  <a:pt x="6256664" y="5779424"/>
                </a:cubicBezTo>
                <a:cubicBezTo>
                  <a:pt x="6269342" y="5781687"/>
                  <a:pt x="6269421" y="5828735"/>
                  <a:pt x="6286910" y="5811838"/>
                </a:cubicBezTo>
                <a:cubicBezTo>
                  <a:pt x="6289659" y="5827190"/>
                  <a:pt x="6284474" y="5841067"/>
                  <a:pt x="6295341" y="5827984"/>
                </a:cubicBezTo>
                <a:cubicBezTo>
                  <a:pt x="6296598" y="5832797"/>
                  <a:pt x="6298524" y="5834992"/>
                  <a:pt x="6300794" y="5835966"/>
                </a:cubicBezTo>
                <a:lnTo>
                  <a:pt x="6301747" y="5836051"/>
                </a:lnTo>
                <a:lnTo>
                  <a:pt x="6309764" y="5873999"/>
                </a:lnTo>
                <a:lnTo>
                  <a:pt x="6312248" y="5913782"/>
                </a:lnTo>
                <a:cubicBezTo>
                  <a:pt x="6311795" y="5918015"/>
                  <a:pt x="6312592" y="5923115"/>
                  <a:pt x="6316206" y="5930137"/>
                </a:cubicBezTo>
                <a:lnTo>
                  <a:pt x="6317420" y="5931504"/>
                </a:lnTo>
                <a:lnTo>
                  <a:pt x="6317855" y="5946895"/>
                </a:lnTo>
                <a:cubicBezTo>
                  <a:pt x="6317503" y="5952181"/>
                  <a:pt x="6316562" y="5957282"/>
                  <a:pt x="6314795" y="5962088"/>
                </a:cubicBezTo>
                <a:cubicBezTo>
                  <a:pt x="6342532" y="5996847"/>
                  <a:pt x="6342120" y="6047497"/>
                  <a:pt x="6359171" y="6093992"/>
                </a:cubicBezTo>
                <a:cubicBezTo>
                  <a:pt x="6372131" y="6150127"/>
                  <a:pt x="6383166" y="6262447"/>
                  <a:pt x="6392563" y="6298898"/>
                </a:cubicBezTo>
                <a:cubicBezTo>
                  <a:pt x="6409788" y="6366431"/>
                  <a:pt x="6415477" y="6425337"/>
                  <a:pt x="6430294" y="6465881"/>
                </a:cubicBezTo>
                <a:cubicBezTo>
                  <a:pt x="6458507" y="6484189"/>
                  <a:pt x="6468220" y="6512423"/>
                  <a:pt x="6481467" y="6542161"/>
                </a:cubicBezTo>
                <a:cubicBezTo>
                  <a:pt x="6461463" y="6545025"/>
                  <a:pt x="6502998" y="6574609"/>
                  <a:pt x="6483955" y="6589508"/>
                </a:cubicBezTo>
                <a:cubicBezTo>
                  <a:pt x="6486969" y="6594449"/>
                  <a:pt x="6490489" y="6598765"/>
                  <a:pt x="6494165" y="6602985"/>
                </a:cubicBezTo>
                <a:lnTo>
                  <a:pt x="6496081" y="6605203"/>
                </a:lnTo>
                <a:lnTo>
                  <a:pt x="6500360" y="6616361"/>
                </a:lnTo>
                <a:lnTo>
                  <a:pt x="6505801" y="6616663"/>
                </a:lnTo>
                <a:lnTo>
                  <a:pt x="6515279" y="6631418"/>
                </a:lnTo>
                <a:cubicBezTo>
                  <a:pt x="6518174" y="6637382"/>
                  <a:pt x="6520525" y="6644317"/>
                  <a:pt x="6521978" y="6652744"/>
                </a:cubicBezTo>
                <a:cubicBezTo>
                  <a:pt x="6519396" y="6685330"/>
                  <a:pt x="6553275" y="6716351"/>
                  <a:pt x="6549046" y="6757156"/>
                </a:cubicBezTo>
                <a:cubicBezTo>
                  <a:pt x="6549161" y="6771555"/>
                  <a:pt x="6559737" y="6812417"/>
                  <a:pt x="6567960" y="6817881"/>
                </a:cubicBezTo>
                <a:cubicBezTo>
                  <a:pt x="6571447" y="6825934"/>
                  <a:pt x="6571691" y="6836720"/>
                  <a:pt x="6579414" y="6838210"/>
                </a:cubicBezTo>
                <a:cubicBezTo>
                  <a:pt x="6584281" y="6839994"/>
                  <a:pt x="6585433" y="6849488"/>
                  <a:pt x="6586433" y="6857568"/>
                </a:cubicBezTo>
                <a:lnTo>
                  <a:pt x="6586513" y="6858000"/>
                </a:lnTo>
                <a:lnTo>
                  <a:pt x="0" y="685800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FAFBEC-85B4-814E-A6FC-3AC936E435A8}"/>
              </a:ext>
            </a:extLst>
          </p:cNvPr>
          <p:cNvSpPr>
            <a:spLocks noGrp="1"/>
          </p:cNvSpPr>
          <p:nvPr>
            <p:ph type="title"/>
          </p:nvPr>
        </p:nvSpPr>
        <p:spPr>
          <a:xfrm>
            <a:off x="637680" y="405300"/>
            <a:ext cx="5188123" cy="1216024"/>
          </a:xfrm>
        </p:spPr>
        <p:txBody>
          <a:bodyPr>
            <a:normAutofit/>
          </a:bodyPr>
          <a:lstStyle/>
          <a:p>
            <a:r>
              <a:rPr lang="en-US" sz="3600" dirty="0" err="1"/>
              <a:t>DaTA</a:t>
            </a:r>
            <a:r>
              <a:rPr lang="en-US" sz="3600" dirty="0"/>
              <a:t> analysis</a:t>
            </a:r>
          </a:p>
        </p:txBody>
      </p:sp>
      <p:sp>
        <p:nvSpPr>
          <p:cNvPr id="86" name="Content Placeholder 15">
            <a:extLst>
              <a:ext uri="{FF2B5EF4-FFF2-40B4-BE49-F238E27FC236}">
                <a16:creationId xmlns:a16="http://schemas.microsoft.com/office/drawing/2014/main" id="{1D176CCA-9BA4-422A-9935-24C180B74690}"/>
              </a:ext>
            </a:extLst>
          </p:cNvPr>
          <p:cNvSpPr>
            <a:spLocks noGrp="1"/>
          </p:cNvSpPr>
          <p:nvPr>
            <p:ph idx="1"/>
          </p:nvPr>
        </p:nvSpPr>
        <p:spPr>
          <a:xfrm>
            <a:off x="761319" y="2553500"/>
            <a:ext cx="4940847" cy="2150324"/>
          </a:xfrm>
        </p:spPr>
        <p:txBody>
          <a:bodyPr>
            <a:normAutofit fontScale="77500" lnSpcReduction="20000"/>
          </a:bodyPr>
          <a:lstStyle/>
          <a:p>
            <a:pPr algn="ctr"/>
            <a:r>
              <a:rPr lang="en-US" sz="2800" dirty="0"/>
              <a:t>The following graphs are a rolling mean of each individual sectors and the performance of each stock within them.</a:t>
            </a:r>
          </a:p>
          <a:p>
            <a:pPr algn="ctr"/>
            <a:r>
              <a:rPr lang="en-US" sz="2800" dirty="0"/>
              <a:t>This is to provide a clearer visualization of the stock trends within each sector.</a:t>
            </a:r>
          </a:p>
          <a:p>
            <a:endParaRPr lang="en-US" dirty="0"/>
          </a:p>
        </p:txBody>
      </p:sp>
      <p:pic>
        <p:nvPicPr>
          <p:cNvPr id="10" name="Picture 9" descr="Chart, line chart&#10;&#10;Description automatically generated">
            <a:extLst>
              <a:ext uri="{FF2B5EF4-FFF2-40B4-BE49-F238E27FC236}">
                <a16:creationId xmlns:a16="http://schemas.microsoft.com/office/drawing/2014/main" id="{B696F915-5707-4EEC-A1E3-1548DBC7F9D8}"/>
              </a:ext>
            </a:extLst>
          </p:cNvPr>
          <p:cNvPicPr>
            <a:picLocks noChangeAspect="1"/>
          </p:cNvPicPr>
          <p:nvPr/>
        </p:nvPicPr>
        <p:blipFill>
          <a:blip r:embed="rId3"/>
          <a:stretch>
            <a:fillRect/>
          </a:stretch>
        </p:blipFill>
        <p:spPr>
          <a:xfrm>
            <a:off x="6728769" y="40588"/>
            <a:ext cx="5310891" cy="1739317"/>
          </a:xfrm>
          <a:prstGeom prst="rect">
            <a:avLst/>
          </a:prstGeom>
        </p:spPr>
      </p:pic>
      <p:pic>
        <p:nvPicPr>
          <p:cNvPr id="6" name="Content Placeholder 5">
            <a:extLst>
              <a:ext uri="{FF2B5EF4-FFF2-40B4-BE49-F238E27FC236}">
                <a16:creationId xmlns:a16="http://schemas.microsoft.com/office/drawing/2014/main" id="{861B683A-E101-4D61-B8A4-B0D1060AE8C8}"/>
              </a:ext>
            </a:extLst>
          </p:cNvPr>
          <p:cNvPicPr>
            <a:picLocks noChangeAspect="1"/>
          </p:cNvPicPr>
          <p:nvPr/>
        </p:nvPicPr>
        <p:blipFill>
          <a:blip r:embed="rId4"/>
          <a:stretch>
            <a:fillRect/>
          </a:stretch>
        </p:blipFill>
        <p:spPr>
          <a:xfrm>
            <a:off x="6763491" y="1703705"/>
            <a:ext cx="5310890" cy="1699591"/>
          </a:xfrm>
          <a:prstGeom prst="rect">
            <a:avLst/>
          </a:prstGeom>
        </p:spPr>
      </p:pic>
      <p:pic>
        <p:nvPicPr>
          <p:cNvPr id="8" name="Picture 7" descr="Chart, line chart&#10;&#10;Description automatically generated">
            <a:extLst>
              <a:ext uri="{FF2B5EF4-FFF2-40B4-BE49-F238E27FC236}">
                <a16:creationId xmlns:a16="http://schemas.microsoft.com/office/drawing/2014/main" id="{D8088F3E-996D-4B69-BCD5-5D83D1DAE669}"/>
              </a:ext>
            </a:extLst>
          </p:cNvPr>
          <p:cNvPicPr>
            <a:picLocks noChangeAspect="1"/>
          </p:cNvPicPr>
          <p:nvPr/>
        </p:nvPicPr>
        <p:blipFill>
          <a:blip r:embed="rId5"/>
          <a:stretch>
            <a:fillRect/>
          </a:stretch>
        </p:blipFill>
        <p:spPr>
          <a:xfrm>
            <a:off x="6695478" y="3346824"/>
            <a:ext cx="5310890" cy="1704846"/>
          </a:xfrm>
          <a:prstGeom prst="rect">
            <a:avLst/>
          </a:prstGeom>
        </p:spPr>
      </p:pic>
      <p:pic>
        <p:nvPicPr>
          <p:cNvPr id="12" name="Picture 11" descr="Chart, line chart&#10;&#10;Description automatically generated">
            <a:extLst>
              <a:ext uri="{FF2B5EF4-FFF2-40B4-BE49-F238E27FC236}">
                <a16:creationId xmlns:a16="http://schemas.microsoft.com/office/drawing/2014/main" id="{E19506B2-2EBB-4798-BE2A-F2BFA6B92E50}"/>
              </a:ext>
            </a:extLst>
          </p:cNvPr>
          <p:cNvPicPr>
            <a:picLocks noChangeAspect="1"/>
          </p:cNvPicPr>
          <p:nvPr/>
        </p:nvPicPr>
        <p:blipFill rotWithShape="1">
          <a:blip r:embed="rId6"/>
          <a:srcRect l="1847" r="994"/>
          <a:stretch/>
        </p:blipFill>
        <p:spPr>
          <a:xfrm>
            <a:off x="6764125" y="5030263"/>
            <a:ext cx="5242243" cy="1699591"/>
          </a:xfrm>
          <a:prstGeom prst="rect">
            <a:avLst/>
          </a:prstGeom>
        </p:spPr>
      </p:pic>
      <p:sp>
        <p:nvSpPr>
          <p:cNvPr id="17" name="Footer Placeholder 7">
            <a:extLst>
              <a:ext uri="{FF2B5EF4-FFF2-40B4-BE49-F238E27FC236}">
                <a16:creationId xmlns:a16="http://schemas.microsoft.com/office/drawing/2014/main" id="{34C48523-F1DE-F049-A3E3-360FE7B8A17C}"/>
              </a:ext>
            </a:extLst>
          </p:cNvPr>
          <p:cNvSpPr>
            <a:spLocks noGrp="1"/>
          </p:cNvSpPr>
          <p:nvPr>
            <p:ph type="ftr" sz="quarter" idx="11"/>
          </p:nvPr>
        </p:nvSpPr>
        <p:spPr>
          <a:xfrm>
            <a:off x="63506" y="6506521"/>
            <a:ext cx="3457184" cy="365125"/>
          </a:xfrm>
        </p:spPr>
        <p:txBody>
          <a:bodyPr/>
          <a:lstStyle/>
          <a:p>
            <a:r>
              <a:rPr lang="en-US" sz="1100" dirty="0"/>
              <a:t>ASU-TEM-VIRT-FIN-PT-08-2021</a:t>
            </a:r>
          </a:p>
        </p:txBody>
      </p:sp>
    </p:spTree>
    <p:extLst>
      <p:ext uri="{BB962C8B-B14F-4D97-AF65-F5344CB8AC3E}">
        <p14:creationId xmlns:p14="http://schemas.microsoft.com/office/powerpoint/2010/main" val="281162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72">
            <a:extLst>
              <a:ext uri="{FF2B5EF4-FFF2-40B4-BE49-F238E27FC236}">
                <a16:creationId xmlns:a16="http://schemas.microsoft.com/office/drawing/2014/main" id="{31AA1E1C-DA67-488F-A983-F3ABD792C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F03CC-74E9-7B4B-A6C4-E0F63E58BE74}"/>
              </a:ext>
            </a:extLst>
          </p:cNvPr>
          <p:cNvSpPr>
            <a:spLocks noGrp="1"/>
          </p:cNvSpPr>
          <p:nvPr>
            <p:ph type="title"/>
          </p:nvPr>
        </p:nvSpPr>
        <p:spPr>
          <a:xfrm>
            <a:off x="1289407" y="609602"/>
            <a:ext cx="9647433" cy="679805"/>
          </a:xfrm>
        </p:spPr>
        <p:txBody>
          <a:bodyPr>
            <a:normAutofit/>
          </a:bodyPr>
          <a:lstStyle/>
          <a:p>
            <a:pPr algn="ctr"/>
            <a:r>
              <a:rPr lang="en-US"/>
              <a:t>Data Analysis</a:t>
            </a:r>
          </a:p>
        </p:txBody>
      </p:sp>
      <p:sp>
        <p:nvSpPr>
          <p:cNvPr id="137" name="Freeform: Shape 74">
            <a:extLst>
              <a:ext uri="{FF2B5EF4-FFF2-40B4-BE49-F238E27FC236}">
                <a16:creationId xmlns:a16="http://schemas.microsoft.com/office/drawing/2014/main" id="{DC46DA5A-CECD-42F0-A57E-8D5BAE362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8708">
            <a:off x="-249318" y="3024527"/>
            <a:ext cx="12584740" cy="4556159"/>
          </a:xfrm>
          <a:custGeom>
            <a:avLst/>
            <a:gdLst>
              <a:gd name="connsiteX0" fmla="*/ 1976651 w 12584740"/>
              <a:gd name="connsiteY0" fmla="*/ 27745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0" fmla="*/ 2881775 w 12584740"/>
              <a:gd name="connsiteY0" fmla="*/ 233197 h 4575313"/>
              <a:gd name="connsiteX1" fmla="*/ 10535175 w 12584740"/>
              <a:gd name="connsiteY1" fmla="*/ 2774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36770 w 12584740"/>
              <a:gd name="connsiteY24" fmla="*/ 1068186 h 4575313"/>
              <a:gd name="connsiteX25" fmla="*/ 12397764 w 12584740"/>
              <a:gd name="connsiteY25" fmla="*/ 1566491 h 4575313"/>
              <a:gd name="connsiteX26" fmla="*/ 12584740 w 12584740"/>
              <a:gd name="connsiteY26" fmla="*/ 3094030 h 4575313"/>
              <a:gd name="connsiteX27" fmla="*/ 483060 w 12584740"/>
              <a:gd name="connsiteY27" fmla="*/ 4575313 h 4575313"/>
              <a:gd name="connsiteX28" fmla="*/ 296084 w 12584740"/>
              <a:gd name="connsiteY28" fmla="*/ 3047774 h 4575313"/>
              <a:gd name="connsiteX29" fmla="*/ 235090 w 12584740"/>
              <a:gd name="connsiteY29" fmla="*/ 2549469 h 4575313"/>
              <a:gd name="connsiteX30" fmla="*/ 0 w 12584740"/>
              <a:gd name="connsiteY30" fmla="*/ 628841 h 4575313"/>
              <a:gd name="connsiteX31" fmla="*/ 7836 w 12584740"/>
              <a:gd name="connsiteY31" fmla="*/ 631521 h 4575313"/>
              <a:gd name="connsiteX32" fmla="*/ 59804 w 12584740"/>
              <a:gd name="connsiteY32" fmla="*/ 651795 h 4575313"/>
              <a:gd name="connsiteX33" fmla="*/ 189088 w 12584740"/>
              <a:gd name="connsiteY33" fmla="*/ 654369 h 4575313"/>
              <a:gd name="connsiteX34" fmla="*/ 238402 w 12584740"/>
              <a:gd name="connsiteY34" fmla="*/ 636963 h 4575313"/>
              <a:gd name="connsiteX35" fmla="*/ 332970 w 12584740"/>
              <a:gd name="connsiteY35" fmla="*/ 607012 h 4575313"/>
              <a:gd name="connsiteX36" fmla="*/ 407552 w 12584740"/>
              <a:gd name="connsiteY36" fmla="*/ 547943 h 4575313"/>
              <a:gd name="connsiteX37" fmla="*/ 497934 w 12584740"/>
              <a:gd name="connsiteY37" fmla="*/ 502354 h 4575313"/>
              <a:gd name="connsiteX38" fmla="*/ 510273 w 12584740"/>
              <a:gd name="connsiteY38" fmla="*/ 504172 h 4575313"/>
              <a:gd name="connsiteX39" fmla="*/ 561099 w 12584740"/>
              <a:gd name="connsiteY39" fmla="*/ 476357 h 4575313"/>
              <a:gd name="connsiteX40" fmla="*/ 705102 w 12584740"/>
              <a:gd name="connsiteY40" fmla="*/ 399826 h 4575313"/>
              <a:gd name="connsiteX41" fmla="*/ 800404 w 12584740"/>
              <a:gd name="connsiteY41" fmla="*/ 289909 h 4575313"/>
              <a:gd name="connsiteX42" fmla="*/ 842353 w 12584740"/>
              <a:gd name="connsiteY42" fmla="*/ 276713 h 4575313"/>
              <a:gd name="connsiteX43" fmla="*/ 912247 w 12584740"/>
              <a:gd name="connsiteY43" fmla="*/ 254246 h 4575313"/>
              <a:gd name="connsiteX44" fmla="*/ 927247 w 12584740"/>
              <a:gd name="connsiteY44" fmla="*/ 258217 h 4575313"/>
              <a:gd name="connsiteX45" fmla="*/ 933425 w 12584740"/>
              <a:gd name="connsiteY45" fmla="*/ 256149 h 4575313"/>
              <a:gd name="connsiteX46" fmla="*/ 934108 w 12584740"/>
              <a:gd name="connsiteY46" fmla="*/ 256433 h 4575313"/>
              <a:gd name="connsiteX47" fmla="*/ 935368 w 12584740"/>
              <a:gd name="connsiteY47" fmla="*/ 255498 h 4575313"/>
              <a:gd name="connsiteX48" fmla="*/ 949059 w 12584740"/>
              <a:gd name="connsiteY48" fmla="*/ 250913 h 4575313"/>
              <a:gd name="connsiteX49" fmla="*/ 980035 w 12584740"/>
              <a:gd name="connsiteY49" fmla="*/ 251605 h 4575313"/>
              <a:gd name="connsiteX50" fmla="*/ 998443 w 12584740"/>
              <a:gd name="connsiteY50" fmla="*/ 248823 h 4575313"/>
              <a:gd name="connsiteX51" fmla="*/ 1015140 w 12584740"/>
              <a:gd name="connsiteY51" fmla="*/ 230963 h 4575313"/>
              <a:gd name="connsiteX52" fmla="*/ 1027653 w 12584740"/>
              <a:gd name="connsiteY52" fmla="*/ 228229 h 4575313"/>
              <a:gd name="connsiteX53" fmla="*/ 1029989 w 12584740"/>
              <a:gd name="connsiteY53" fmla="*/ 225769 h 4575313"/>
              <a:gd name="connsiteX54" fmla="*/ 1036851 w 12584740"/>
              <a:gd name="connsiteY54" fmla="*/ 220779 h 4575313"/>
              <a:gd name="connsiteX55" fmla="*/ 1029120 w 12584740"/>
              <a:gd name="connsiteY55" fmla="*/ 217196 h 4575313"/>
              <a:gd name="connsiteX56" fmla="*/ 1113256 w 12584740"/>
              <a:gd name="connsiteY56" fmla="*/ 192543 h 4575313"/>
              <a:gd name="connsiteX57" fmla="*/ 1184710 w 12584740"/>
              <a:gd name="connsiteY57" fmla="*/ 171552 h 4575313"/>
              <a:gd name="connsiteX58" fmla="*/ 1310965 w 12584740"/>
              <a:gd name="connsiteY58" fmla="*/ 185879 h 4575313"/>
              <a:gd name="connsiteX59" fmla="*/ 1430934 w 12584740"/>
              <a:gd name="connsiteY59" fmla="*/ 139104 h 4575313"/>
              <a:gd name="connsiteX60" fmla="*/ 1463118 w 12584740"/>
              <a:gd name="connsiteY60" fmla="*/ 138911 h 4575313"/>
              <a:gd name="connsiteX61" fmla="*/ 1493444 w 12584740"/>
              <a:gd name="connsiteY61" fmla="*/ 147416 h 4575313"/>
              <a:gd name="connsiteX62" fmla="*/ 1493168 w 12584740"/>
              <a:gd name="connsiteY62" fmla="*/ 150455 h 4575313"/>
              <a:gd name="connsiteX63" fmla="*/ 1497974 w 12584740"/>
              <a:gd name="connsiteY63" fmla="*/ 151841 h 4575313"/>
              <a:gd name="connsiteX64" fmla="*/ 1502355 w 12584740"/>
              <a:gd name="connsiteY64" fmla="*/ 149916 h 4575313"/>
              <a:gd name="connsiteX65" fmla="*/ 1508100 w 12584740"/>
              <a:gd name="connsiteY65" fmla="*/ 151526 h 4575313"/>
              <a:gd name="connsiteX66" fmla="*/ 1523822 w 12584740"/>
              <a:gd name="connsiteY66" fmla="*/ 155112 h 4575313"/>
              <a:gd name="connsiteX67" fmla="*/ 1528971 w 12584740"/>
              <a:gd name="connsiteY67" fmla="*/ 161299 h 4575313"/>
              <a:gd name="connsiteX68" fmla="*/ 1590631 w 12584740"/>
              <a:gd name="connsiteY68" fmla="*/ 173836 h 4575313"/>
              <a:gd name="connsiteX69" fmla="*/ 1609537 w 12584740"/>
              <a:gd name="connsiteY69" fmla="*/ 169616 h 4575313"/>
              <a:gd name="connsiteX70" fmla="*/ 1631335 w 12584740"/>
              <a:gd name="connsiteY70" fmla="*/ 179686 h 4575313"/>
              <a:gd name="connsiteX71" fmla="*/ 1693983 w 12584740"/>
              <a:gd name="connsiteY71" fmla="*/ 183202 h 4575313"/>
              <a:gd name="connsiteX72" fmla="*/ 1763575 w 12584740"/>
              <a:gd name="connsiteY72" fmla="*/ 194844 h 4575313"/>
              <a:gd name="connsiteX73" fmla="*/ 1812709 w 12584740"/>
              <a:gd name="connsiteY73" fmla="*/ 208037 h 4575313"/>
              <a:gd name="connsiteX74" fmla="*/ 1945879 w 12584740"/>
              <a:gd name="connsiteY74" fmla="*/ 216206 h 4575313"/>
              <a:gd name="connsiteX75" fmla="*/ 1974418 w 12584740"/>
              <a:gd name="connsiteY75" fmla="*/ 208866 h 4575313"/>
              <a:gd name="connsiteX76" fmla="*/ 1976651 w 12584740"/>
              <a:gd name="connsiteY76" fmla="*/ 208757 h 4575313"/>
              <a:gd name="connsiteX77" fmla="*/ 2881775 w 12584740"/>
              <a:gd name="connsiteY77"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397764 w 12584740"/>
              <a:gd name="connsiteY24" fmla="*/ 1566491 h 4575313"/>
              <a:gd name="connsiteX25" fmla="*/ 12584740 w 12584740"/>
              <a:gd name="connsiteY25" fmla="*/ 3094030 h 4575313"/>
              <a:gd name="connsiteX26" fmla="*/ 483060 w 12584740"/>
              <a:gd name="connsiteY26" fmla="*/ 4575313 h 4575313"/>
              <a:gd name="connsiteX27" fmla="*/ 296084 w 12584740"/>
              <a:gd name="connsiteY27" fmla="*/ 3047774 h 4575313"/>
              <a:gd name="connsiteX28" fmla="*/ 235090 w 12584740"/>
              <a:gd name="connsiteY28" fmla="*/ 2549469 h 4575313"/>
              <a:gd name="connsiteX29" fmla="*/ 0 w 12584740"/>
              <a:gd name="connsiteY29" fmla="*/ 628841 h 4575313"/>
              <a:gd name="connsiteX30" fmla="*/ 7836 w 12584740"/>
              <a:gd name="connsiteY30" fmla="*/ 631521 h 4575313"/>
              <a:gd name="connsiteX31" fmla="*/ 59804 w 12584740"/>
              <a:gd name="connsiteY31" fmla="*/ 651795 h 4575313"/>
              <a:gd name="connsiteX32" fmla="*/ 189088 w 12584740"/>
              <a:gd name="connsiteY32" fmla="*/ 654369 h 4575313"/>
              <a:gd name="connsiteX33" fmla="*/ 238402 w 12584740"/>
              <a:gd name="connsiteY33" fmla="*/ 636963 h 4575313"/>
              <a:gd name="connsiteX34" fmla="*/ 332970 w 12584740"/>
              <a:gd name="connsiteY34" fmla="*/ 607012 h 4575313"/>
              <a:gd name="connsiteX35" fmla="*/ 407552 w 12584740"/>
              <a:gd name="connsiteY35" fmla="*/ 547943 h 4575313"/>
              <a:gd name="connsiteX36" fmla="*/ 497934 w 12584740"/>
              <a:gd name="connsiteY36" fmla="*/ 502354 h 4575313"/>
              <a:gd name="connsiteX37" fmla="*/ 510273 w 12584740"/>
              <a:gd name="connsiteY37" fmla="*/ 504172 h 4575313"/>
              <a:gd name="connsiteX38" fmla="*/ 561099 w 12584740"/>
              <a:gd name="connsiteY38" fmla="*/ 476357 h 4575313"/>
              <a:gd name="connsiteX39" fmla="*/ 705102 w 12584740"/>
              <a:gd name="connsiteY39" fmla="*/ 399826 h 4575313"/>
              <a:gd name="connsiteX40" fmla="*/ 800404 w 12584740"/>
              <a:gd name="connsiteY40" fmla="*/ 289909 h 4575313"/>
              <a:gd name="connsiteX41" fmla="*/ 842353 w 12584740"/>
              <a:gd name="connsiteY41" fmla="*/ 276713 h 4575313"/>
              <a:gd name="connsiteX42" fmla="*/ 912247 w 12584740"/>
              <a:gd name="connsiteY42" fmla="*/ 254246 h 4575313"/>
              <a:gd name="connsiteX43" fmla="*/ 927247 w 12584740"/>
              <a:gd name="connsiteY43" fmla="*/ 258217 h 4575313"/>
              <a:gd name="connsiteX44" fmla="*/ 933425 w 12584740"/>
              <a:gd name="connsiteY44" fmla="*/ 256149 h 4575313"/>
              <a:gd name="connsiteX45" fmla="*/ 934108 w 12584740"/>
              <a:gd name="connsiteY45" fmla="*/ 256433 h 4575313"/>
              <a:gd name="connsiteX46" fmla="*/ 935368 w 12584740"/>
              <a:gd name="connsiteY46" fmla="*/ 255498 h 4575313"/>
              <a:gd name="connsiteX47" fmla="*/ 949059 w 12584740"/>
              <a:gd name="connsiteY47" fmla="*/ 250913 h 4575313"/>
              <a:gd name="connsiteX48" fmla="*/ 980035 w 12584740"/>
              <a:gd name="connsiteY48" fmla="*/ 251605 h 4575313"/>
              <a:gd name="connsiteX49" fmla="*/ 998443 w 12584740"/>
              <a:gd name="connsiteY49" fmla="*/ 248823 h 4575313"/>
              <a:gd name="connsiteX50" fmla="*/ 1015140 w 12584740"/>
              <a:gd name="connsiteY50" fmla="*/ 230963 h 4575313"/>
              <a:gd name="connsiteX51" fmla="*/ 1027653 w 12584740"/>
              <a:gd name="connsiteY51" fmla="*/ 228229 h 4575313"/>
              <a:gd name="connsiteX52" fmla="*/ 1029989 w 12584740"/>
              <a:gd name="connsiteY52" fmla="*/ 225769 h 4575313"/>
              <a:gd name="connsiteX53" fmla="*/ 1036851 w 12584740"/>
              <a:gd name="connsiteY53" fmla="*/ 220779 h 4575313"/>
              <a:gd name="connsiteX54" fmla="*/ 1029120 w 12584740"/>
              <a:gd name="connsiteY54" fmla="*/ 217196 h 4575313"/>
              <a:gd name="connsiteX55" fmla="*/ 1113256 w 12584740"/>
              <a:gd name="connsiteY55" fmla="*/ 192543 h 4575313"/>
              <a:gd name="connsiteX56" fmla="*/ 1184710 w 12584740"/>
              <a:gd name="connsiteY56" fmla="*/ 171552 h 4575313"/>
              <a:gd name="connsiteX57" fmla="*/ 1310965 w 12584740"/>
              <a:gd name="connsiteY57" fmla="*/ 185879 h 4575313"/>
              <a:gd name="connsiteX58" fmla="*/ 1430934 w 12584740"/>
              <a:gd name="connsiteY58" fmla="*/ 139104 h 4575313"/>
              <a:gd name="connsiteX59" fmla="*/ 1463118 w 12584740"/>
              <a:gd name="connsiteY59" fmla="*/ 138911 h 4575313"/>
              <a:gd name="connsiteX60" fmla="*/ 1493444 w 12584740"/>
              <a:gd name="connsiteY60" fmla="*/ 147416 h 4575313"/>
              <a:gd name="connsiteX61" fmla="*/ 1493168 w 12584740"/>
              <a:gd name="connsiteY61" fmla="*/ 150455 h 4575313"/>
              <a:gd name="connsiteX62" fmla="*/ 1497974 w 12584740"/>
              <a:gd name="connsiteY62" fmla="*/ 151841 h 4575313"/>
              <a:gd name="connsiteX63" fmla="*/ 1502355 w 12584740"/>
              <a:gd name="connsiteY63" fmla="*/ 149916 h 4575313"/>
              <a:gd name="connsiteX64" fmla="*/ 1508100 w 12584740"/>
              <a:gd name="connsiteY64" fmla="*/ 151526 h 4575313"/>
              <a:gd name="connsiteX65" fmla="*/ 1523822 w 12584740"/>
              <a:gd name="connsiteY65" fmla="*/ 155112 h 4575313"/>
              <a:gd name="connsiteX66" fmla="*/ 1528971 w 12584740"/>
              <a:gd name="connsiteY66" fmla="*/ 161299 h 4575313"/>
              <a:gd name="connsiteX67" fmla="*/ 1590631 w 12584740"/>
              <a:gd name="connsiteY67" fmla="*/ 173836 h 4575313"/>
              <a:gd name="connsiteX68" fmla="*/ 1609537 w 12584740"/>
              <a:gd name="connsiteY68" fmla="*/ 169616 h 4575313"/>
              <a:gd name="connsiteX69" fmla="*/ 1631335 w 12584740"/>
              <a:gd name="connsiteY69" fmla="*/ 179686 h 4575313"/>
              <a:gd name="connsiteX70" fmla="*/ 1693983 w 12584740"/>
              <a:gd name="connsiteY70" fmla="*/ 183202 h 4575313"/>
              <a:gd name="connsiteX71" fmla="*/ 1763575 w 12584740"/>
              <a:gd name="connsiteY71" fmla="*/ 194844 h 4575313"/>
              <a:gd name="connsiteX72" fmla="*/ 1812709 w 12584740"/>
              <a:gd name="connsiteY72" fmla="*/ 208037 h 4575313"/>
              <a:gd name="connsiteX73" fmla="*/ 1945879 w 12584740"/>
              <a:gd name="connsiteY73" fmla="*/ 216206 h 4575313"/>
              <a:gd name="connsiteX74" fmla="*/ 1974418 w 12584740"/>
              <a:gd name="connsiteY74" fmla="*/ 208866 h 4575313"/>
              <a:gd name="connsiteX75" fmla="*/ 1976651 w 12584740"/>
              <a:gd name="connsiteY75" fmla="*/ 208757 h 4575313"/>
              <a:gd name="connsiteX76" fmla="*/ 2881775 w 12584740"/>
              <a:gd name="connsiteY76"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235090 w 12584740"/>
              <a:gd name="connsiteY27" fmla="*/ 2549469 h 4575313"/>
              <a:gd name="connsiteX28" fmla="*/ 0 w 12584740"/>
              <a:gd name="connsiteY28" fmla="*/ 628841 h 4575313"/>
              <a:gd name="connsiteX29" fmla="*/ 7836 w 12584740"/>
              <a:gd name="connsiteY29" fmla="*/ 631521 h 4575313"/>
              <a:gd name="connsiteX30" fmla="*/ 59804 w 12584740"/>
              <a:gd name="connsiteY30" fmla="*/ 651795 h 4575313"/>
              <a:gd name="connsiteX31" fmla="*/ 189088 w 12584740"/>
              <a:gd name="connsiteY31" fmla="*/ 654369 h 4575313"/>
              <a:gd name="connsiteX32" fmla="*/ 238402 w 12584740"/>
              <a:gd name="connsiteY32" fmla="*/ 636963 h 4575313"/>
              <a:gd name="connsiteX33" fmla="*/ 332970 w 12584740"/>
              <a:gd name="connsiteY33" fmla="*/ 607012 h 4575313"/>
              <a:gd name="connsiteX34" fmla="*/ 407552 w 12584740"/>
              <a:gd name="connsiteY34" fmla="*/ 547943 h 4575313"/>
              <a:gd name="connsiteX35" fmla="*/ 497934 w 12584740"/>
              <a:gd name="connsiteY35" fmla="*/ 502354 h 4575313"/>
              <a:gd name="connsiteX36" fmla="*/ 510273 w 12584740"/>
              <a:gd name="connsiteY36" fmla="*/ 504172 h 4575313"/>
              <a:gd name="connsiteX37" fmla="*/ 561099 w 12584740"/>
              <a:gd name="connsiteY37" fmla="*/ 476357 h 4575313"/>
              <a:gd name="connsiteX38" fmla="*/ 705102 w 12584740"/>
              <a:gd name="connsiteY38" fmla="*/ 399826 h 4575313"/>
              <a:gd name="connsiteX39" fmla="*/ 800404 w 12584740"/>
              <a:gd name="connsiteY39" fmla="*/ 289909 h 4575313"/>
              <a:gd name="connsiteX40" fmla="*/ 842353 w 12584740"/>
              <a:gd name="connsiteY40" fmla="*/ 276713 h 4575313"/>
              <a:gd name="connsiteX41" fmla="*/ 912247 w 12584740"/>
              <a:gd name="connsiteY41" fmla="*/ 254246 h 4575313"/>
              <a:gd name="connsiteX42" fmla="*/ 927247 w 12584740"/>
              <a:gd name="connsiteY42" fmla="*/ 258217 h 4575313"/>
              <a:gd name="connsiteX43" fmla="*/ 933425 w 12584740"/>
              <a:gd name="connsiteY43" fmla="*/ 256149 h 4575313"/>
              <a:gd name="connsiteX44" fmla="*/ 934108 w 12584740"/>
              <a:gd name="connsiteY44" fmla="*/ 256433 h 4575313"/>
              <a:gd name="connsiteX45" fmla="*/ 935368 w 12584740"/>
              <a:gd name="connsiteY45" fmla="*/ 255498 h 4575313"/>
              <a:gd name="connsiteX46" fmla="*/ 949059 w 12584740"/>
              <a:gd name="connsiteY46" fmla="*/ 250913 h 4575313"/>
              <a:gd name="connsiteX47" fmla="*/ 980035 w 12584740"/>
              <a:gd name="connsiteY47" fmla="*/ 251605 h 4575313"/>
              <a:gd name="connsiteX48" fmla="*/ 998443 w 12584740"/>
              <a:gd name="connsiteY48" fmla="*/ 248823 h 4575313"/>
              <a:gd name="connsiteX49" fmla="*/ 1015140 w 12584740"/>
              <a:gd name="connsiteY49" fmla="*/ 230963 h 4575313"/>
              <a:gd name="connsiteX50" fmla="*/ 1027653 w 12584740"/>
              <a:gd name="connsiteY50" fmla="*/ 228229 h 4575313"/>
              <a:gd name="connsiteX51" fmla="*/ 1029989 w 12584740"/>
              <a:gd name="connsiteY51" fmla="*/ 225769 h 4575313"/>
              <a:gd name="connsiteX52" fmla="*/ 1036851 w 12584740"/>
              <a:gd name="connsiteY52" fmla="*/ 220779 h 4575313"/>
              <a:gd name="connsiteX53" fmla="*/ 1029120 w 12584740"/>
              <a:gd name="connsiteY53" fmla="*/ 217196 h 4575313"/>
              <a:gd name="connsiteX54" fmla="*/ 1113256 w 12584740"/>
              <a:gd name="connsiteY54" fmla="*/ 192543 h 4575313"/>
              <a:gd name="connsiteX55" fmla="*/ 1184710 w 12584740"/>
              <a:gd name="connsiteY55" fmla="*/ 171552 h 4575313"/>
              <a:gd name="connsiteX56" fmla="*/ 1310965 w 12584740"/>
              <a:gd name="connsiteY56" fmla="*/ 185879 h 4575313"/>
              <a:gd name="connsiteX57" fmla="*/ 1430934 w 12584740"/>
              <a:gd name="connsiteY57" fmla="*/ 139104 h 4575313"/>
              <a:gd name="connsiteX58" fmla="*/ 1463118 w 12584740"/>
              <a:gd name="connsiteY58" fmla="*/ 138911 h 4575313"/>
              <a:gd name="connsiteX59" fmla="*/ 1493444 w 12584740"/>
              <a:gd name="connsiteY59" fmla="*/ 147416 h 4575313"/>
              <a:gd name="connsiteX60" fmla="*/ 1493168 w 12584740"/>
              <a:gd name="connsiteY60" fmla="*/ 150455 h 4575313"/>
              <a:gd name="connsiteX61" fmla="*/ 1497974 w 12584740"/>
              <a:gd name="connsiteY61" fmla="*/ 151841 h 4575313"/>
              <a:gd name="connsiteX62" fmla="*/ 1502355 w 12584740"/>
              <a:gd name="connsiteY62" fmla="*/ 149916 h 4575313"/>
              <a:gd name="connsiteX63" fmla="*/ 1508100 w 12584740"/>
              <a:gd name="connsiteY63" fmla="*/ 151526 h 4575313"/>
              <a:gd name="connsiteX64" fmla="*/ 1523822 w 12584740"/>
              <a:gd name="connsiteY64" fmla="*/ 155112 h 4575313"/>
              <a:gd name="connsiteX65" fmla="*/ 1528971 w 12584740"/>
              <a:gd name="connsiteY65" fmla="*/ 161299 h 4575313"/>
              <a:gd name="connsiteX66" fmla="*/ 1590631 w 12584740"/>
              <a:gd name="connsiteY66" fmla="*/ 173836 h 4575313"/>
              <a:gd name="connsiteX67" fmla="*/ 1609537 w 12584740"/>
              <a:gd name="connsiteY67" fmla="*/ 169616 h 4575313"/>
              <a:gd name="connsiteX68" fmla="*/ 1631335 w 12584740"/>
              <a:gd name="connsiteY68" fmla="*/ 179686 h 4575313"/>
              <a:gd name="connsiteX69" fmla="*/ 1693983 w 12584740"/>
              <a:gd name="connsiteY69" fmla="*/ 183202 h 4575313"/>
              <a:gd name="connsiteX70" fmla="*/ 1763575 w 12584740"/>
              <a:gd name="connsiteY70" fmla="*/ 194844 h 4575313"/>
              <a:gd name="connsiteX71" fmla="*/ 1812709 w 12584740"/>
              <a:gd name="connsiteY71" fmla="*/ 208037 h 4575313"/>
              <a:gd name="connsiteX72" fmla="*/ 1945879 w 12584740"/>
              <a:gd name="connsiteY72" fmla="*/ 216206 h 4575313"/>
              <a:gd name="connsiteX73" fmla="*/ 1974418 w 12584740"/>
              <a:gd name="connsiteY73" fmla="*/ 208866 h 4575313"/>
              <a:gd name="connsiteX74" fmla="*/ 1976651 w 12584740"/>
              <a:gd name="connsiteY74" fmla="*/ 208757 h 4575313"/>
              <a:gd name="connsiteX75" fmla="*/ 2881775 w 12584740"/>
              <a:gd name="connsiteY75"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296084 w 12584740"/>
              <a:gd name="connsiteY26" fmla="*/ 3047774 h 4575313"/>
              <a:gd name="connsiteX27" fmla="*/ 0 w 12584740"/>
              <a:gd name="connsiteY27" fmla="*/ 628841 h 4575313"/>
              <a:gd name="connsiteX28" fmla="*/ 7836 w 12584740"/>
              <a:gd name="connsiteY28" fmla="*/ 631521 h 4575313"/>
              <a:gd name="connsiteX29" fmla="*/ 59804 w 12584740"/>
              <a:gd name="connsiteY29" fmla="*/ 651795 h 4575313"/>
              <a:gd name="connsiteX30" fmla="*/ 189088 w 12584740"/>
              <a:gd name="connsiteY30" fmla="*/ 654369 h 4575313"/>
              <a:gd name="connsiteX31" fmla="*/ 238402 w 12584740"/>
              <a:gd name="connsiteY31" fmla="*/ 636963 h 4575313"/>
              <a:gd name="connsiteX32" fmla="*/ 332970 w 12584740"/>
              <a:gd name="connsiteY32" fmla="*/ 607012 h 4575313"/>
              <a:gd name="connsiteX33" fmla="*/ 407552 w 12584740"/>
              <a:gd name="connsiteY33" fmla="*/ 547943 h 4575313"/>
              <a:gd name="connsiteX34" fmla="*/ 497934 w 12584740"/>
              <a:gd name="connsiteY34" fmla="*/ 502354 h 4575313"/>
              <a:gd name="connsiteX35" fmla="*/ 510273 w 12584740"/>
              <a:gd name="connsiteY35" fmla="*/ 504172 h 4575313"/>
              <a:gd name="connsiteX36" fmla="*/ 561099 w 12584740"/>
              <a:gd name="connsiteY36" fmla="*/ 476357 h 4575313"/>
              <a:gd name="connsiteX37" fmla="*/ 705102 w 12584740"/>
              <a:gd name="connsiteY37" fmla="*/ 399826 h 4575313"/>
              <a:gd name="connsiteX38" fmla="*/ 800404 w 12584740"/>
              <a:gd name="connsiteY38" fmla="*/ 289909 h 4575313"/>
              <a:gd name="connsiteX39" fmla="*/ 842353 w 12584740"/>
              <a:gd name="connsiteY39" fmla="*/ 276713 h 4575313"/>
              <a:gd name="connsiteX40" fmla="*/ 912247 w 12584740"/>
              <a:gd name="connsiteY40" fmla="*/ 254246 h 4575313"/>
              <a:gd name="connsiteX41" fmla="*/ 927247 w 12584740"/>
              <a:gd name="connsiteY41" fmla="*/ 258217 h 4575313"/>
              <a:gd name="connsiteX42" fmla="*/ 933425 w 12584740"/>
              <a:gd name="connsiteY42" fmla="*/ 256149 h 4575313"/>
              <a:gd name="connsiteX43" fmla="*/ 934108 w 12584740"/>
              <a:gd name="connsiteY43" fmla="*/ 256433 h 4575313"/>
              <a:gd name="connsiteX44" fmla="*/ 935368 w 12584740"/>
              <a:gd name="connsiteY44" fmla="*/ 255498 h 4575313"/>
              <a:gd name="connsiteX45" fmla="*/ 949059 w 12584740"/>
              <a:gd name="connsiteY45" fmla="*/ 250913 h 4575313"/>
              <a:gd name="connsiteX46" fmla="*/ 980035 w 12584740"/>
              <a:gd name="connsiteY46" fmla="*/ 251605 h 4575313"/>
              <a:gd name="connsiteX47" fmla="*/ 998443 w 12584740"/>
              <a:gd name="connsiteY47" fmla="*/ 248823 h 4575313"/>
              <a:gd name="connsiteX48" fmla="*/ 1015140 w 12584740"/>
              <a:gd name="connsiteY48" fmla="*/ 230963 h 4575313"/>
              <a:gd name="connsiteX49" fmla="*/ 1027653 w 12584740"/>
              <a:gd name="connsiteY49" fmla="*/ 228229 h 4575313"/>
              <a:gd name="connsiteX50" fmla="*/ 1029989 w 12584740"/>
              <a:gd name="connsiteY50" fmla="*/ 225769 h 4575313"/>
              <a:gd name="connsiteX51" fmla="*/ 1036851 w 12584740"/>
              <a:gd name="connsiteY51" fmla="*/ 220779 h 4575313"/>
              <a:gd name="connsiteX52" fmla="*/ 1029120 w 12584740"/>
              <a:gd name="connsiteY52" fmla="*/ 217196 h 4575313"/>
              <a:gd name="connsiteX53" fmla="*/ 1113256 w 12584740"/>
              <a:gd name="connsiteY53" fmla="*/ 192543 h 4575313"/>
              <a:gd name="connsiteX54" fmla="*/ 1184710 w 12584740"/>
              <a:gd name="connsiteY54" fmla="*/ 171552 h 4575313"/>
              <a:gd name="connsiteX55" fmla="*/ 1310965 w 12584740"/>
              <a:gd name="connsiteY55" fmla="*/ 185879 h 4575313"/>
              <a:gd name="connsiteX56" fmla="*/ 1430934 w 12584740"/>
              <a:gd name="connsiteY56" fmla="*/ 139104 h 4575313"/>
              <a:gd name="connsiteX57" fmla="*/ 1463118 w 12584740"/>
              <a:gd name="connsiteY57" fmla="*/ 138911 h 4575313"/>
              <a:gd name="connsiteX58" fmla="*/ 1493444 w 12584740"/>
              <a:gd name="connsiteY58" fmla="*/ 147416 h 4575313"/>
              <a:gd name="connsiteX59" fmla="*/ 1493168 w 12584740"/>
              <a:gd name="connsiteY59" fmla="*/ 150455 h 4575313"/>
              <a:gd name="connsiteX60" fmla="*/ 1497974 w 12584740"/>
              <a:gd name="connsiteY60" fmla="*/ 151841 h 4575313"/>
              <a:gd name="connsiteX61" fmla="*/ 1502355 w 12584740"/>
              <a:gd name="connsiteY61" fmla="*/ 149916 h 4575313"/>
              <a:gd name="connsiteX62" fmla="*/ 1508100 w 12584740"/>
              <a:gd name="connsiteY62" fmla="*/ 151526 h 4575313"/>
              <a:gd name="connsiteX63" fmla="*/ 1523822 w 12584740"/>
              <a:gd name="connsiteY63" fmla="*/ 155112 h 4575313"/>
              <a:gd name="connsiteX64" fmla="*/ 1528971 w 12584740"/>
              <a:gd name="connsiteY64" fmla="*/ 161299 h 4575313"/>
              <a:gd name="connsiteX65" fmla="*/ 1590631 w 12584740"/>
              <a:gd name="connsiteY65" fmla="*/ 173836 h 4575313"/>
              <a:gd name="connsiteX66" fmla="*/ 1609537 w 12584740"/>
              <a:gd name="connsiteY66" fmla="*/ 169616 h 4575313"/>
              <a:gd name="connsiteX67" fmla="*/ 1631335 w 12584740"/>
              <a:gd name="connsiteY67" fmla="*/ 179686 h 4575313"/>
              <a:gd name="connsiteX68" fmla="*/ 1693983 w 12584740"/>
              <a:gd name="connsiteY68" fmla="*/ 183202 h 4575313"/>
              <a:gd name="connsiteX69" fmla="*/ 1763575 w 12584740"/>
              <a:gd name="connsiteY69" fmla="*/ 194844 h 4575313"/>
              <a:gd name="connsiteX70" fmla="*/ 1812709 w 12584740"/>
              <a:gd name="connsiteY70" fmla="*/ 208037 h 4575313"/>
              <a:gd name="connsiteX71" fmla="*/ 1945879 w 12584740"/>
              <a:gd name="connsiteY71" fmla="*/ 216206 h 4575313"/>
              <a:gd name="connsiteX72" fmla="*/ 1974418 w 12584740"/>
              <a:gd name="connsiteY72" fmla="*/ 208866 h 4575313"/>
              <a:gd name="connsiteX73" fmla="*/ 1976651 w 12584740"/>
              <a:gd name="connsiteY73" fmla="*/ 208757 h 4575313"/>
              <a:gd name="connsiteX74" fmla="*/ 2881775 w 12584740"/>
              <a:gd name="connsiteY74" fmla="*/ 233197 h 4575313"/>
              <a:gd name="connsiteX0" fmla="*/ 2881775 w 12584740"/>
              <a:gd name="connsiteY0" fmla="*/ 233197 h 4575313"/>
              <a:gd name="connsiteX1" fmla="*/ 8923122 w 12584740"/>
              <a:gd name="connsiteY1" fmla="*/ 225065 h 4575313"/>
              <a:gd name="connsiteX2" fmla="*/ 10535176 w 12584740"/>
              <a:gd name="connsiteY2" fmla="*/ 118040 h 4575313"/>
              <a:gd name="connsiteX3" fmla="*/ 10552865 w 12584740"/>
              <a:gd name="connsiteY3" fmla="*/ 112274 h 4575313"/>
              <a:gd name="connsiteX4" fmla="*/ 10704478 w 12584740"/>
              <a:gd name="connsiteY4" fmla="*/ 95591 h 4575313"/>
              <a:gd name="connsiteX5" fmla="*/ 10856419 w 12584740"/>
              <a:gd name="connsiteY5" fmla="*/ 75098 h 4575313"/>
              <a:gd name="connsiteX6" fmla="*/ 10946891 w 12584740"/>
              <a:gd name="connsiteY6" fmla="*/ 41601 h 4575313"/>
              <a:gd name="connsiteX7" fmla="*/ 11071737 w 12584740"/>
              <a:gd name="connsiteY7" fmla="*/ 27061 h 4575313"/>
              <a:gd name="connsiteX8" fmla="*/ 11092700 w 12584740"/>
              <a:gd name="connsiteY8" fmla="*/ 21499 h 4575313"/>
              <a:gd name="connsiteX9" fmla="*/ 11121627 w 12584740"/>
              <a:gd name="connsiteY9" fmla="*/ 23693 h 4575313"/>
              <a:gd name="connsiteX10" fmla="*/ 11237564 w 12584740"/>
              <a:gd name="connsiteY10" fmla="*/ 33473 h 4575313"/>
              <a:gd name="connsiteX11" fmla="*/ 11328738 w 12584740"/>
              <a:gd name="connsiteY11" fmla="*/ 50022 h 4575313"/>
              <a:gd name="connsiteX12" fmla="*/ 11442587 w 12584740"/>
              <a:gd name="connsiteY12" fmla="*/ 33522 h 4575313"/>
              <a:gd name="connsiteX13" fmla="*/ 11511928 w 12584740"/>
              <a:gd name="connsiteY13" fmla="*/ 35867 h 4575313"/>
              <a:gd name="connsiteX14" fmla="*/ 11625388 w 12584740"/>
              <a:gd name="connsiteY14" fmla="*/ 58635 h 4575313"/>
              <a:gd name="connsiteX15" fmla="*/ 11775146 w 12584740"/>
              <a:gd name="connsiteY15" fmla="*/ 46765 h 4575313"/>
              <a:gd name="connsiteX16" fmla="*/ 11806024 w 12584740"/>
              <a:gd name="connsiteY16" fmla="*/ 19242 h 4575313"/>
              <a:gd name="connsiteX17" fmla="*/ 11847451 w 12584740"/>
              <a:gd name="connsiteY17" fmla="*/ 1939 h 4575313"/>
              <a:gd name="connsiteX18" fmla="*/ 11865034 w 12584740"/>
              <a:gd name="connsiteY18" fmla="*/ 38939 h 4575313"/>
              <a:gd name="connsiteX19" fmla="*/ 11994565 w 12584740"/>
              <a:gd name="connsiteY19" fmla="*/ 63328 h 4575313"/>
              <a:gd name="connsiteX20" fmla="*/ 12059283 w 12584740"/>
              <a:gd name="connsiteY20" fmla="*/ 71265 h 4575313"/>
              <a:gd name="connsiteX21" fmla="*/ 12160147 w 12584740"/>
              <a:gd name="connsiteY21" fmla="*/ 75027 h 4575313"/>
              <a:gd name="connsiteX22" fmla="*/ 12190854 w 12584740"/>
              <a:gd name="connsiteY22" fmla="*/ 77689 h 4575313"/>
              <a:gd name="connsiteX23" fmla="*/ 12215705 w 12584740"/>
              <a:gd name="connsiteY23" fmla="*/ 79117 h 4575313"/>
              <a:gd name="connsiteX24" fmla="*/ 12584740 w 12584740"/>
              <a:gd name="connsiteY24" fmla="*/ 3094030 h 4575313"/>
              <a:gd name="connsiteX25" fmla="*/ 483060 w 12584740"/>
              <a:gd name="connsiteY25" fmla="*/ 4575313 h 4575313"/>
              <a:gd name="connsiteX26" fmla="*/ 0 w 12584740"/>
              <a:gd name="connsiteY26" fmla="*/ 628841 h 4575313"/>
              <a:gd name="connsiteX27" fmla="*/ 7836 w 12584740"/>
              <a:gd name="connsiteY27" fmla="*/ 631521 h 4575313"/>
              <a:gd name="connsiteX28" fmla="*/ 59804 w 12584740"/>
              <a:gd name="connsiteY28" fmla="*/ 651795 h 4575313"/>
              <a:gd name="connsiteX29" fmla="*/ 189088 w 12584740"/>
              <a:gd name="connsiteY29" fmla="*/ 654369 h 4575313"/>
              <a:gd name="connsiteX30" fmla="*/ 238402 w 12584740"/>
              <a:gd name="connsiteY30" fmla="*/ 636963 h 4575313"/>
              <a:gd name="connsiteX31" fmla="*/ 332970 w 12584740"/>
              <a:gd name="connsiteY31" fmla="*/ 607012 h 4575313"/>
              <a:gd name="connsiteX32" fmla="*/ 407552 w 12584740"/>
              <a:gd name="connsiteY32" fmla="*/ 547943 h 4575313"/>
              <a:gd name="connsiteX33" fmla="*/ 497934 w 12584740"/>
              <a:gd name="connsiteY33" fmla="*/ 502354 h 4575313"/>
              <a:gd name="connsiteX34" fmla="*/ 510273 w 12584740"/>
              <a:gd name="connsiteY34" fmla="*/ 504172 h 4575313"/>
              <a:gd name="connsiteX35" fmla="*/ 561099 w 12584740"/>
              <a:gd name="connsiteY35" fmla="*/ 476357 h 4575313"/>
              <a:gd name="connsiteX36" fmla="*/ 705102 w 12584740"/>
              <a:gd name="connsiteY36" fmla="*/ 399826 h 4575313"/>
              <a:gd name="connsiteX37" fmla="*/ 800404 w 12584740"/>
              <a:gd name="connsiteY37" fmla="*/ 289909 h 4575313"/>
              <a:gd name="connsiteX38" fmla="*/ 842353 w 12584740"/>
              <a:gd name="connsiteY38" fmla="*/ 276713 h 4575313"/>
              <a:gd name="connsiteX39" fmla="*/ 912247 w 12584740"/>
              <a:gd name="connsiteY39" fmla="*/ 254246 h 4575313"/>
              <a:gd name="connsiteX40" fmla="*/ 927247 w 12584740"/>
              <a:gd name="connsiteY40" fmla="*/ 258217 h 4575313"/>
              <a:gd name="connsiteX41" fmla="*/ 933425 w 12584740"/>
              <a:gd name="connsiteY41" fmla="*/ 256149 h 4575313"/>
              <a:gd name="connsiteX42" fmla="*/ 934108 w 12584740"/>
              <a:gd name="connsiteY42" fmla="*/ 256433 h 4575313"/>
              <a:gd name="connsiteX43" fmla="*/ 935368 w 12584740"/>
              <a:gd name="connsiteY43" fmla="*/ 255498 h 4575313"/>
              <a:gd name="connsiteX44" fmla="*/ 949059 w 12584740"/>
              <a:gd name="connsiteY44" fmla="*/ 250913 h 4575313"/>
              <a:gd name="connsiteX45" fmla="*/ 980035 w 12584740"/>
              <a:gd name="connsiteY45" fmla="*/ 251605 h 4575313"/>
              <a:gd name="connsiteX46" fmla="*/ 998443 w 12584740"/>
              <a:gd name="connsiteY46" fmla="*/ 248823 h 4575313"/>
              <a:gd name="connsiteX47" fmla="*/ 1015140 w 12584740"/>
              <a:gd name="connsiteY47" fmla="*/ 230963 h 4575313"/>
              <a:gd name="connsiteX48" fmla="*/ 1027653 w 12584740"/>
              <a:gd name="connsiteY48" fmla="*/ 228229 h 4575313"/>
              <a:gd name="connsiteX49" fmla="*/ 1029989 w 12584740"/>
              <a:gd name="connsiteY49" fmla="*/ 225769 h 4575313"/>
              <a:gd name="connsiteX50" fmla="*/ 1036851 w 12584740"/>
              <a:gd name="connsiteY50" fmla="*/ 220779 h 4575313"/>
              <a:gd name="connsiteX51" fmla="*/ 1029120 w 12584740"/>
              <a:gd name="connsiteY51" fmla="*/ 217196 h 4575313"/>
              <a:gd name="connsiteX52" fmla="*/ 1113256 w 12584740"/>
              <a:gd name="connsiteY52" fmla="*/ 192543 h 4575313"/>
              <a:gd name="connsiteX53" fmla="*/ 1184710 w 12584740"/>
              <a:gd name="connsiteY53" fmla="*/ 171552 h 4575313"/>
              <a:gd name="connsiteX54" fmla="*/ 1310965 w 12584740"/>
              <a:gd name="connsiteY54" fmla="*/ 185879 h 4575313"/>
              <a:gd name="connsiteX55" fmla="*/ 1430934 w 12584740"/>
              <a:gd name="connsiteY55" fmla="*/ 139104 h 4575313"/>
              <a:gd name="connsiteX56" fmla="*/ 1463118 w 12584740"/>
              <a:gd name="connsiteY56" fmla="*/ 138911 h 4575313"/>
              <a:gd name="connsiteX57" fmla="*/ 1493444 w 12584740"/>
              <a:gd name="connsiteY57" fmla="*/ 147416 h 4575313"/>
              <a:gd name="connsiteX58" fmla="*/ 1493168 w 12584740"/>
              <a:gd name="connsiteY58" fmla="*/ 150455 h 4575313"/>
              <a:gd name="connsiteX59" fmla="*/ 1497974 w 12584740"/>
              <a:gd name="connsiteY59" fmla="*/ 151841 h 4575313"/>
              <a:gd name="connsiteX60" fmla="*/ 1502355 w 12584740"/>
              <a:gd name="connsiteY60" fmla="*/ 149916 h 4575313"/>
              <a:gd name="connsiteX61" fmla="*/ 1508100 w 12584740"/>
              <a:gd name="connsiteY61" fmla="*/ 151526 h 4575313"/>
              <a:gd name="connsiteX62" fmla="*/ 1523822 w 12584740"/>
              <a:gd name="connsiteY62" fmla="*/ 155112 h 4575313"/>
              <a:gd name="connsiteX63" fmla="*/ 1528971 w 12584740"/>
              <a:gd name="connsiteY63" fmla="*/ 161299 h 4575313"/>
              <a:gd name="connsiteX64" fmla="*/ 1590631 w 12584740"/>
              <a:gd name="connsiteY64" fmla="*/ 173836 h 4575313"/>
              <a:gd name="connsiteX65" fmla="*/ 1609537 w 12584740"/>
              <a:gd name="connsiteY65" fmla="*/ 169616 h 4575313"/>
              <a:gd name="connsiteX66" fmla="*/ 1631335 w 12584740"/>
              <a:gd name="connsiteY66" fmla="*/ 179686 h 4575313"/>
              <a:gd name="connsiteX67" fmla="*/ 1693983 w 12584740"/>
              <a:gd name="connsiteY67" fmla="*/ 183202 h 4575313"/>
              <a:gd name="connsiteX68" fmla="*/ 1763575 w 12584740"/>
              <a:gd name="connsiteY68" fmla="*/ 194844 h 4575313"/>
              <a:gd name="connsiteX69" fmla="*/ 1812709 w 12584740"/>
              <a:gd name="connsiteY69" fmla="*/ 208037 h 4575313"/>
              <a:gd name="connsiteX70" fmla="*/ 1945879 w 12584740"/>
              <a:gd name="connsiteY70" fmla="*/ 216206 h 4575313"/>
              <a:gd name="connsiteX71" fmla="*/ 1974418 w 12584740"/>
              <a:gd name="connsiteY71" fmla="*/ 208866 h 4575313"/>
              <a:gd name="connsiteX72" fmla="*/ 1976651 w 12584740"/>
              <a:gd name="connsiteY72" fmla="*/ 208757 h 4575313"/>
              <a:gd name="connsiteX73" fmla="*/ 2881775 w 12584740"/>
              <a:gd name="connsiteY73" fmla="*/ 233197 h 4575313"/>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1976651 w 12584740"/>
              <a:gd name="connsiteY71" fmla="*/ 189603 h 4556159"/>
              <a:gd name="connsiteX72" fmla="*/ 2881775 w 12584740"/>
              <a:gd name="connsiteY72" fmla="*/ 214043 h 4556159"/>
              <a:gd name="connsiteX0" fmla="*/ 2881775 w 12584740"/>
              <a:gd name="connsiteY0" fmla="*/ 214043 h 4556159"/>
              <a:gd name="connsiteX1" fmla="*/ 8923122 w 12584740"/>
              <a:gd name="connsiteY1" fmla="*/ 205911 h 4556159"/>
              <a:gd name="connsiteX2" fmla="*/ 10535176 w 12584740"/>
              <a:gd name="connsiteY2" fmla="*/ 98886 h 4556159"/>
              <a:gd name="connsiteX3" fmla="*/ 10552865 w 12584740"/>
              <a:gd name="connsiteY3" fmla="*/ 93120 h 4556159"/>
              <a:gd name="connsiteX4" fmla="*/ 10704478 w 12584740"/>
              <a:gd name="connsiteY4" fmla="*/ 76437 h 4556159"/>
              <a:gd name="connsiteX5" fmla="*/ 10856419 w 12584740"/>
              <a:gd name="connsiteY5" fmla="*/ 55944 h 4556159"/>
              <a:gd name="connsiteX6" fmla="*/ 10946891 w 12584740"/>
              <a:gd name="connsiteY6" fmla="*/ 22447 h 4556159"/>
              <a:gd name="connsiteX7" fmla="*/ 11071737 w 12584740"/>
              <a:gd name="connsiteY7" fmla="*/ 7907 h 4556159"/>
              <a:gd name="connsiteX8" fmla="*/ 11092700 w 12584740"/>
              <a:gd name="connsiteY8" fmla="*/ 2345 h 4556159"/>
              <a:gd name="connsiteX9" fmla="*/ 11121627 w 12584740"/>
              <a:gd name="connsiteY9" fmla="*/ 4539 h 4556159"/>
              <a:gd name="connsiteX10" fmla="*/ 11237564 w 12584740"/>
              <a:gd name="connsiteY10" fmla="*/ 14319 h 4556159"/>
              <a:gd name="connsiteX11" fmla="*/ 11328738 w 12584740"/>
              <a:gd name="connsiteY11" fmla="*/ 30868 h 4556159"/>
              <a:gd name="connsiteX12" fmla="*/ 11442587 w 12584740"/>
              <a:gd name="connsiteY12" fmla="*/ 14368 h 4556159"/>
              <a:gd name="connsiteX13" fmla="*/ 11511928 w 12584740"/>
              <a:gd name="connsiteY13" fmla="*/ 16713 h 4556159"/>
              <a:gd name="connsiteX14" fmla="*/ 11625388 w 12584740"/>
              <a:gd name="connsiteY14" fmla="*/ 39481 h 4556159"/>
              <a:gd name="connsiteX15" fmla="*/ 11775146 w 12584740"/>
              <a:gd name="connsiteY15" fmla="*/ 27611 h 4556159"/>
              <a:gd name="connsiteX16" fmla="*/ 11806024 w 12584740"/>
              <a:gd name="connsiteY16" fmla="*/ 88 h 4556159"/>
              <a:gd name="connsiteX17" fmla="*/ 11865034 w 12584740"/>
              <a:gd name="connsiteY17" fmla="*/ 19785 h 4556159"/>
              <a:gd name="connsiteX18" fmla="*/ 11994565 w 12584740"/>
              <a:gd name="connsiteY18" fmla="*/ 44174 h 4556159"/>
              <a:gd name="connsiteX19" fmla="*/ 12059283 w 12584740"/>
              <a:gd name="connsiteY19" fmla="*/ 52111 h 4556159"/>
              <a:gd name="connsiteX20" fmla="*/ 12160147 w 12584740"/>
              <a:gd name="connsiteY20" fmla="*/ 55873 h 4556159"/>
              <a:gd name="connsiteX21" fmla="*/ 12190854 w 12584740"/>
              <a:gd name="connsiteY21" fmla="*/ 58535 h 4556159"/>
              <a:gd name="connsiteX22" fmla="*/ 12215705 w 12584740"/>
              <a:gd name="connsiteY22" fmla="*/ 59963 h 4556159"/>
              <a:gd name="connsiteX23" fmla="*/ 12584740 w 12584740"/>
              <a:gd name="connsiteY23" fmla="*/ 3074876 h 4556159"/>
              <a:gd name="connsiteX24" fmla="*/ 483060 w 12584740"/>
              <a:gd name="connsiteY24" fmla="*/ 4556159 h 4556159"/>
              <a:gd name="connsiteX25" fmla="*/ 0 w 12584740"/>
              <a:gd name="connsiteY25" fmla="*/ 609687 h 4556159"/>
              <a:gd name="connsiteX26" fmla="*/ 7836 w 12584740"/>
              <a:gd name="connsiteY26" fmla="*/ 612367 h 4556159"/>
              <a:gd name="connsiteX27" fmla="*/ 59804 w 12584740"/>
              <a:gd name="connsiteY27" fmla="*/ 632641 h 4556159"/>
              <a:gd name="connsiteX28" fmla="*/ 189088 w 12584740"/>
              <a:gd name="connsiteY28" fmla="*/ 635215 h 4556159"/>
              <a:gd name="connsiteX29" fmla="*/ 238402 w 12584740"/>
              <a:gd name="connsiteY29" fmla="*/ 617809 h 4556159"/>
              <a:gd name="connsiteX30" fmla="*/ 332970 w 12584740"/>
              <a:gd name="connsiteY30" fmla="*/ 587858 h 4556159"/>
              <a:gd name="connsiteX31" fmla="*/ 407552 w 12584740"/>
              <a:gd name="connsiteY31" fmla="*/ 528789 h 4556159"/>
              <a:gd name="connsiteX32" fmla="*/ 497934 w 12584740"/>
              <a:gd name="connsiteY32" fmla="*/ 483200 h 4556159"/>
              <a:gd name="connsiteX33" fmla="*/ 510273 w 12584740"/>
              <a:gd name="connsiteY33" fmla="*/ 485018 h 4556159"/>
              <a:gd name="connsiteX34" fmla="*/ 561099 w 12584740"/>
              <a:gd name="connsiteY34" fmla="*/ 457203 h 4556159"/>
              <a:gd name="connsiteX35" fmla="*/ 705102 w 12584740"/>
              <a:gd name="connsiteY35" fmla="*/ 380672 h 4556159"/>
              <a:gd name="connsiteX36" fmla="*/ 800404 w 12584740"/>
              <a:gd name="connsiteY36" fmla="*/ 270755 h 4556159"/>
              <a:gd name="connsiteX37" fmla="*/ 842353 w 12584740"/>
              <a:gd name="connsiteY37" fmla="*/ 257559 h 4556159"/>
              <a:gd name="connsiteX38" fmla="*/ 912247 w 12584740"/>
              <a:gd name="connsiteY38" fmla="*/ 235092 h 4556159"/>
              <a:gd name="connsiteX39" fmla="*/ 927247 w 12584740"/>
              <a:gd name="connsiteY39" fmla="*/ 239063 h 4556159"/>
              <a:gd name="connsiteX40" fmla="*/ 933425 w 12584740"/>
              <a:gd name="connsiteY40" fmla="*/ 236995 h 4556159"/>
              <a:gd name="connsiteX41" fmla="*/ 934108 w 12584740"/>
              <a:gd name="connsiteY41" fmla="*/ 237279 h 4556159"/>
              <a:gd name="connsiteX42" fmla="*/ 935368 w 12584740"/>
              <a:gd name="connsiteY42" fmla="*/ 236344 h 4556159"/>
              <a:gd name="connsiteX43" fmla="*/ 949059 w 12584740"/>
              <a:gd name="connsiteY43" fmla="*/ 231759 h 4556159"/>
              <a:gd name="connsiteX44" fmla="*/ 980035 w 12584740"/>
              <a:gd name="connsiteY44" fmla="*/ 232451 h 4556159"/>
              <a:gd name="connsiteX45" fmla="*/ 998443 w 12584740"/>
              <a:gd name="connsiteY45" fmla="*/ 229669 h 4556159"/>
              <a:gd name="connsiteX46" fmla="*/ 1015140 w 12584740"/>
              <a:gd name="connsiteY46" fmla="*/ 211809 h 4556159"/>
              <a:gd name="connsiteX47" fmla="*/ 1027653 w 12584740"/>
              <a:gd name="connsiteY47" fmla="*/ 209075 h 4556159"/>
              <a:gd name="connsiteX48" fmla="*/ 1029989 w 12584740"/>
              <a:gd name="connsiteY48" fmla="*/ 206615 h 4556159"/>
              <a:gd name="connsiteX49" fmla="*/ 1036851 w 12584740"/>
              <a:gd name="connsiteY49" fmla="*/ 201625 h 4556159"/>
              <a:gd name="connsiteX50" fmla="*/ 1029120 w 12584740"/>
              <a:gd name="connsiteY50" fmla="*/ 198042 h 4556159"/>
              <a:gd name="connsiteX51" fmla="*/ 1113256 w 12584740"/>
              <a:gd name="connsiteY51" fmla="*/ 173389 h 4556159"/>
              <a:gd name="connsiteX52" fmla="*/ 1184710 w 12584740"/>
              <a:gd name="connsiteY52" fmla="*/ 152398 h 4556159"/>
              <a:gd name="connsiteX53" fmla="*/ 1310965 w 12584740"/>
              <a:gd name="connsiteY53" fmla="*/ 166725 h 4556159"/>
              <a:gd name="connsiteX54" fmla="*/ 1430934 w 12584740"/>
              <a:gd name="connsiteY54" fmla="*/ 119950 h 4556159"/>
              <a:gd name="connsiteX55" fmla="*/ 1463118 w 12584740"/>
              <a:gd name="connsiteY55" fmla="*/ 119757 h 4556159"/>
              <a:gd name="connsiteX56" fmla="*/ 1493444 w 12584740"/>
              <a:gd name="connsiteY56" fmla="*/ 128262 h 4556159"/>
              <a:gd name="connsiteX57" fmla="*/ 1493168 w 12584740"/>
              <a:gd name="connsiteY57" fmla="*/ 131301 h 4556159"/>
              <a:gd name="connsiteX58" fmla="*/ 1497974 w 12584740"/>
              <a:gd name="connsiteY58" fmla="*/ 132687 h 4556159"/>
              <a:gd name="connsiteX59" fmla="*/ 1502355 w 12584740"/>
              <a:gd name="connsiteY59" fmla="*/ 130762 h 4556159"/>
              <a:gd name="connsiteX60" fmla="*/ 1508100 w 12584740"/>
              <a:gd name="connsiteY60" fmla="*/ 132372 h 4556159"/>
              <a:gd name="connsiteX61" fmla="*/ 1523822 w 12584740"/>
              <a:gd name="connsiteY61" fmla="*/ 135958 h 4556159"/>
              <a:gd name="connsiteX62" fmla="*/ 1528971 w 12584740"/>
              <a:gd name="connsiteY62" fmla="*/ 142145 h 4556159"/>
              <a:gd name="connsiteX63" fmla="*/ 1590631 w 12584740"/>
              <a:gd name="connsiteY63" fmla="*/ 154682 h 4556159"/>
              <a:gd name="connsiteX64" fmla="*/ 1609537 w 12584740"/>
              <a:gd name="connsiteY64" fmla="*/ 150462 h 4556159"/>
              <a:gd name="connsiteX65" fmla="*/ 1631335 w 12584740"/>
              <a:gd name="connsiteY65" fmla="*/ 160532 h 4556159"/>
              <a:gd name="connsiteX66" fmla="*/ 1693983 w 12584740"/>
              <a:gd name="connsiteY66" fmla="*/ 164048 h 4556159"/>
              <a:gd name="connsiteX67" fmla="*/ 1763575 w 12584740"/>
              <a:gd name="connsiteY67" fmla="*/ 175690 h 4556159"/>
              <a:gd name="connsiteX68" fmla="*/ 1812709 w 12584740"/>
              <a:gd name="connsiteY68" fmla="*/ 188883 h 4556159"/>
              <a:gd name="connsiteX69" fmla="*/ 1945879 w 12584740"/>
              <a:gd name="connsiteY69" fmla="*/ 197052 h 4556159"/>
              <a:gd name="connsiteX70" fmla="*/ 1974418 w 12584740"/>
              <a:gd name="connsiteY70" fmla="*/ 189712 h 4556159"/>
              <a:gd name="connsiteX71" fmla="*/ 2235555 w 12584740"/>
              <a:gd name="connsiteY71" fmla="*/ 226659 h 4556159"/>
              <a:gd name="connsiteX72" fmla="*/ 2881775 w 12584740"/>
              <a:gd name="connsiteY72" fmla="*/ 214043 h 4556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2584740" h="4556159">
                <a:moveTo>
                  <a:pt x="2881775" y="214043"/>
                </a:moveTo>
                <a:lnTo>
                  <a:pt x="8923122" y="205911"/>
                </a:lnTo>
                <a:cubicBezTo>
                  <a:pt x="8923122" y="236009"/>
                  <a:pt x="10535176" y="68788"/>
                  <a:pt x="10535176" y="98886"/>
                </a:cubicBezTo>
                <a:lnTo>
                  <a:pt x="10552865" y="93120"/>
                </a:lnTo>
                <a:cubicBezTo>
                  <a:pt x="10602509" y="95039"/>
                  <a:pt x="10648374" y="81962"/>
                  <a:pt x="10704478" y="76437"/>
                </a:cubicBezTo>
                <a:cubicBezTo>
                  <a:pt x="10764532" y="85901"/>
                  <a:pt x="10796465" y="61749"/>
                  <a:pt x="10856419" y="55944"/>
                </a:cubicBezTo>
                <a:cubicBezTo>
                  <a:pt x="10914661" y="77716"/>
                  <a:pt x="10896627" y="22130"/>
                  <a:pt x="10946891" y="22447"/>
                </a:cubicBezTo>
                <a:cubicBezTo>
                  <a:pt x="11028004" y="41524"/>
                  <a:pt x="10945561" y="3905"/>
                  <a:pt x="11071737" y="7907"/>
                </a:cubicBezTo>
                <a:cubicBezTo>
                  <a:pt x="11078763" y="11268"/>
                  <a:pt x="11094187" y="7177"/>
                  <a:pt x="11092700" y="2345"/>
                </a:cubicBezTo>
                <a:cubicBezTo>
                  <a:pt x="11100672" y="3621"/>
                  <a:pt x="11119582" y="12415"/>
                  <a:pt x="11121627" y="4539"/>
                </a:cubicBezTo>
                <a:cubicBezTo>
                  <a:pt x="11161872" y="2410"/>
                  <a:pt x="11201801" y="5778"/>
                  <a:pt x="11237564" y="14319"/>
                </a:cubicBezTo>
                <a:cubicBezTo>
                  <a:pt x="11315265" y="-1427"/>
                  <a:pt x="11272628" y="36301"/>
                  <a:pt x="11328738" y="30868"/>
                </a:cubicBezTo>
                <a:cubicBezTo>
                  <a:pt x="11373885" y="14123"/>
                  <a:pt x="11390505" y="26175"/>
                  <a:pt x="11442587" y="14368"/>
                </a:cubicBezTo>
                <a:cubicBezTo>
                  <a:pt x="11460405" y="39138"/>
                  <a:pt x="11491560" y="10212"/>
                  <a:pt x="11511928" y="16713"/>
                </a:cubicBezTo>
                <a:cubicBezTo>
                  <a:pt x="11544050" y="-13836"/>
                  <a:pt x="11591566" y="41138"/>
                  <a:pt x="11625388" y="39481"/>
                </a:cubicBezTo>
                <a:cubicBezTo>
                  <a:pt x="11682275" y="32159"/>
                  <a:pt x="11743456" y="-367"/>
                  <a:pt x="11775146" y="27611"/>
                </a:cubicBezTo>
                <a:cubicBezTo>
                  <a:pt x="11779070" y="15386"/>
                  <a:pt x="11773473" y="-818"/>
                  <a:pt x="11806024" y="88"/>
                </a:cubicBezTo>
                <a:cubicBezTo>
                  <a:pt x="11821005" y="-1216"/>
                  <a:pt x="11833611" y="12437"/>
                  <a:pt x="11865034" y="19785"/>
                </a:cubicBezTo>
                <a:cubicBezTo>
                  <a:pt x="11905979" y="29998"/>
                  <a:pt x="11998366" y="9552"/>
                  <a:pt x="11994565" y="44174"/>
                </a:cubicBezTo>
                <a:cubicBezTo>
                  <a:pt x="12007200" y="63922"/>
                  <a:pt x="12058131" y="30230"/>
                  <a:pt x="12059283" y="52111"/>
                </a:cubicBezTo>
                <a:cubicBezTo>
                  <a:pt x="12081498" y="36953"/>
                  <a:pt x="12122851" y="58256"/>
                  <a:pt x="12160147" y="55873"/>
                </a:cubicBezTo>
                <a:cubicBezTo>
                  <a:pt x="12167674" y="65410"/>
                  <a:pt x="12176238" y="64529"/>
                  <a:pt x="12190854" y="58535"/>
                </a:cubicBezTo>
                <a:lnTo>
                  <a:pt x="12215705" y="59963"/>
                </a:lnTo>
                <a:lnTo>
                  <a:pt x="12584740" y="3074876"/>
                </a:lnTo>
                <a:lnTo>
                  <a:pt x="483060" y="4556159"/>
                </a:lnTo>
                <a:lnTo>
                  <a:pt x="0" y="609687"/>
                </a:lnTo>
                <a:lnTo>
                  <a:pt x="7836" y="612367"/>
                </a:lnTo>
                <a:cubicBezTo>
                  <a:pt x="25349" y="620104"/>
                  <a:pt x="41483" y="627786"/>
                  <a:pt x="59804" y="632641"/>
                </a:cubicBezTo>
                <a:cubicBezTo>
                  <a:pt x="75146" y="654421"/>
                  <a:pt x="167365" y="632597"/>
                  <a:pt x="189088" y="635215"/>
                </a:cubicBezTo>
                <a:cubicBezTo>
                  <a:pt x="217440" y="623749"/>
                  <a:pt x="208344" y="626448"/>
                  <a:pt x="238402" y="617809"/>
                </a:cubicBezTo>
                <a:cubicBezTo>
                  <a:pt x="247394" y="590135"/>
                  <a:pt x="303125" y="595692"/>
                  <a:pt x="332970" y="587858"/>
                </a:cubicBezTo>
                <a:cubicBezTo>
                  <a:pt x="336621" y="563687"/>
                  <a:pt x="356128" y="555392"/>
                  <a:pt x="407552" y="528789"/>
                </a:cubicBezTo>
                <a:cubicBezTo>
                  <a:pt x="410625" y="501558"/>
                  <a:pt x="481949" y="526749"/>
                  <a:pt x="497934" y="483200"/>
                </a:cubicBezTo>
                <a:cubicBezTo>
                  <a:pt x="501858" y="484200"/>
                  <a:pt x="506013" y="484811"/>
                  <a:pt x="510273" y="485018"/>
                </a:cubicBezTo>
                <a:cubicBezTo>
                  <a:pt x="535011" y="486222"/>
                  <a:pt x="557770" y="473768"/>
                  <a:pt x="561099" y="457203"/>
                </a:cubicBezTo>
                <a:cubicBezTo>
                  <a:pt x="592709" y="393031"/>
                  <a:pt x="657171" y="417531"/>
                  <a:pt x="705102" y="380672"/>
                </a:cubicBezTo>
                <a:cubicBezTo>
                  <a:pt x="762904" y="342107"/>
                  <a:pt x="753762" y="341220"/>
                  <a:pt x="800404" y="270755"/>
                </a:cubicBezTo>
                <a:cubicBezTo>
                  <a:pt x="821510" y="277286"/>
                  <a:pt x="831930" y="272279"/>
                  <a:pt x="842353" y="257559"/>
                </a:cubicBezTo>
                <a:cubicBezTo>
                  <a:pt x="871396" y="239661"/>
                  <a:pt x="901151" y="269258"/>
                  <a:pt x="912247" y="235092"/>
                </a:cubicBezTo>
                <a:cubicBezTo>
                  <a:pt x="915193" y="239660"/>
                  <a:pt x="920652" y="240302"/>
                  <a:pt x="927247" y="239063"/>
                </a:cubicBezTo>
                <a:lnTo>
                  <a:pt x="933425" y="236995"/>
                </a:lnTo>
                <a:lnTo>
                  <a:pt x="934108" y="237279"/>
                </a:lnTo>
                <a:lnTo>
                  <a:pt x="935368" y="236344"/>
                </a:lnTo>
                <a:lnTo>
                  <a:pt x="949059" y="231759"/>
                </a:lnTo>
                <a:cubicBezTo>
                  <a:pt x="964033" y="225857"/>
                  <a:pt x="978036" y="220629"/>
                  <a:pt x="980035" y="232451"/>
                </a:cubicBezTo>
                <a:cubicBezTo>
                  <a:pt x="988861" y="233151"/>
                  <a:pt x="994474" y="231910"/>
                  <a:pt x="998443" y="229669"/>
                </a:cubicBezTo>
                <a:cubicBezTo>
                  <a:pt x="1006381" y="225191"/>
                  <a:pt x="1007750" y="216720"/>
                  <a:pt x="1015140" y="211809"/>
                </a:cubicBezTo>
                <a:lnTo>
                  <a:pt x="1027653" y="209075"/>
                </a:lnTo>
                <a:lnTo>
                  <a:pt x="1029989" y="206615"/>
                </a:lnTo>
                <a:lnTo>
                  <a:pt x="1036851" y="201625"/>
                </a:lnTo>
                <a:lnTo>
                  <a:pt x="1029120" y="198042"/>
                </a:lnTo>
                <a:cubicBezTo>
                  <a:pt x="1021104" y="195096"/>
                  <a:pt x="1101729" y="180798"/>
                  <a:pt x="1113256" y="173389"/>
                </a:cubicBezTo>
                <a:lnTo>
                  <a:pt x="1184710" y="152398"/>
                </a:lnTo>
                <a:lnTo>
                  <a:pt x="1310965" y="166725"/>
                </a:lnTo>
                <a:cubicBezTo>
                  <a:pt x="1336372" y="131696"/>
                  <a:pt x="1403197" y="140119"/>
                  <a:pt x="1430934" y="119950"/>
                </a:cubicBezTo>
                <a:lnTo>
                  <a:pt x="1463118" y="119757"/>
                </a:lnTo>
                <a:lnTo>
                  <a:pt x="1493444" y="128262"/>
                </a:lnTo>
                <a:lnTo>
                  <a:pt x="1493168" y="131301"/>
                </a:lnTo>
                <a:cubicBezTo>
                  <a:pt x="1493827" y="133297"/>
                  <a:pt x="1495475" y="133471"/>
                  <a:pt x="1497974" y="132687"/>
                </a:cubicBezTo>
                <a:lnTo>
                  <a:pt x="1502355" y="130762"/>
                </a:lnTo>
                <a:lnTo>
                  <a:pt x="1508100" y="132372"/>
                </a:lnTo>
                <a:lnTo>
                  <a:pt x="1523822" y="135958"/>
                </a:lnTo>
                <a:lnTo>
                  <a:pt x="1528971" y="142145"/>
                </a:lnTo>
                <a:cubicBezTo>
                  <a:pt x="1544182" y="151821"/>
                  <a:pt x="1579536" y="139768"/>
                  <a:pt x="1590631" y="154682"/>
                </a:cubicBezTo>
                <a:lnTo>
                  <a:pt x="1609537" y="150462"/>
                </a:lnTo>
                <a:lnTo>
                  <a:pt x="1631335" y="160532"/>
                </a:lnTo>
                <a:cubicBezTo>
                  <a:pt x="1651445" y="168813"/>
                  <a:pt x="1672155" y="173541"/>
                  <a:pt x="1693983" y="164048"/>
                </a:cubicBezTo>
                <a:cubicBezTo>
                  <a:pt x="1686705" y="185321"/>
                  <a:pt x="1748101" y="157604"/>
                  <a:pt x="1763575" y="175690"/>
                </a:cubicBezTo>
                <a:cubicBezTo>
                  <a:pt x="1773286" y="190711"/>
                  <a:pt x="1794179" y="185800"/>
                  <a:pt x="1812709" y="188883"/>
                </a:cubicBezTo>
                <a:cubicBezTo>
                  <a:pt x="1830479" y="202932"/>
                  <a:pt x="1918180" y="204037"/>
                  <a:pt x="1945879" y="197052"/>
                </a:cubicBezTo>
                <a:cubicBezTo>
                  <a:pt x="1955185" y="193416"/>
                  <a:pt x="1964727" y="191072"/>
                  <a:pt x="1974418" y="189712"/>
                </a:cubicBezTo>
                <a:lnTo>
                  <a:pt x="2235555" y="226659"/>
                </a:lnTo>
                <a:cubicBezTo>
                  <a:pt x="2235555" y="166322"/>
                  <a:pt x="2881775" y="274380"/>
                  <a:pt x="2881775" y="21404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Shape 76">
            <a:extLst>
              <a:ext uri="{FF2B5EF4-FFF2-40B4-BE49-F238E27FC236}">
                <a16:creationId xmlns:a16="http://schemas.microsoft.com/office/drawing/2014/main" id="{1BBFDD63-AD5F-4E42-979B-2FBDE345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855"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Table&#10;&#10;Description automatically generated">
            <a:extLst>
              <a:ext uri="{FF2B5EF4-FFF2-40B4-BE49-F238E27FC236}">
                <a16:creationId xmlns:a16="http://schemas.microsoft.com/office/drawing/2014/main" id="{1498065B-B54E-4953-8092-3543F0898EA2}"/>
              </a:ext>
            </a:extLst>
          </p:cNvPr>
          <p:cNvPicPr>
            <a:picLocks noChangeAspect="1"/>
          </p:cNvPicPr>
          <p:nvPr/>
        </p:nvPicPr>
        <p:blipFill>
          <a:blip r:embed="rId3"/>
          <a:stretch>
            <a:fillRect/>
          </a:stretch>
        </p:blipFill>
        <p:spPr>
          <a:xfrm>
            <a:off x="2085375" y="1614523"/>
            <a:ext cx="2662219" cy="3016156"/>
          </a:xfrm>
          <a:prstGeom prst="rect">
            <a:avLst/>
          </a:prstGeom>
        </p:spPr>
      </p:pic>
      <p:sp>
        <p:nvSpPr>
          <p:cNvPr id="139" name="Freeform: Shape 78">
            <a:extLst>
              <a:ext uri="{FF2B5EF4-FFF2-40B4-BE49-F238E27FC236}">
                <a16:creationId xmlns:a16="http://schemas.microsoft.com/office/drawing/2014/main" id="{AABDB02C-700D-4121-B1D1-CCB58F4B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4339" y="1431370"/>
            <a:ext cx="5217258" cy="33824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Chart, line chart&#10;&#10;Description automatically generated">
            <a:extLst>
              <a:ext uri="{FF2B5EF4-FFF2-40B4-BE49-F238E27FC236}">
                <a16:creationId xmlns:a16="http://schemas.microsoft.com/office/drawing/2014/main" id="{2992EF01-CA5D-4C51-9233-59F7FCD9CFC8}"/>
              </a:ext>
            </a:extLst>
          </p:cNvPr>
          <p:cNvPicPr>
            <a:picLocks noChangeAspect="1"/>
          </p:cNvPicPr>
          <p:nvPr/>
        </p:nvPicPr>
        <p:blipFill>
          <a:blip r:embed="rId4"/>
          <a:stretch>
            <a:fillRect/>
          </a:stretch>
        </p:blipFill>
        <p:spPr>
          <a:xfrm>
            <a:off x="6340135" y="1971226"/>
            <a:ext cx="4925667" cy="2302749"/>
          </a:xfrm>
          <a:prstGeom prst="rect">
            <a:avLst/>
          </a:prstGeom>
        </p:spPr>
      </p:pic>
      <p:sp>
        <p:nvSpPr>
          <p:cNvPr id="10" name="Content Placeholder 9">
            <a:extLst>
              <a:ext uri="{FF2B5EF4-FFF2-40B4-BE49-F238E27FC236}">
                <a16:creationId xmlns:a16="http://schemas.microsoft.com/office/drawing/2014/main" id="{D678C534-37F5-4BDE-B0A1-E8E66E602078}"/>
              </a:ext>
            </a:extLst>
          </p:cNvPr>
          <p:cNvSpPr>
            <a:spLocks noGrp="1"/>
          </p:cNvSpPr>
          <p:nvPr>
            <p:ph idx="1"/>
          </p:nvPr>
        </p:nvSpPr>
        <p:spPr>
          <a:xfrm>
            <a:off x="1050879" y="5081956"/>
            <a:ext cx="10117130" cy="1318843"/>
          </a:xfrm>
        </p:spPr>
        <p:txBody>
          <a:bodyPr anchor="ctr">
            <a:normAutofit/>
          </a:bodyPr>
          <a:lstStyle/>
          <a:p>
            <a:r>
              <a:rPr lang="en-US" dirty="0"/>
              <a:t>Across all sectors we compared the data and identified the volatility.</a:t>
            </a:r>
          </a:p>
          <a:p>
            <a:r>
              <a:rPr lang="en-US" dirty="0"/>
              <a:t>The average stock prices from the 4 sectors and compared the percentage change and the figure here shows the trend in the given time-frame</a:t>
            </a:r>
          </a:p>
        </p:txBody>
      </p:sp>
    </p:spTree>
    <p:extLst>
      <p:ext uri="{BB962C8B-B14F-4D97-AF65-F5344CB8AC3E}">
        <p14:creationId xmlns:p14="http://schemas.microsoft.com/office/powerpoint/2010/main" val="414818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E348-A95A-E94B-BA9D-C7BEEDD3FE90}"/>
              </a:ext>
            </a:extLst>
          </p:cNvPr>
          <p:cNvSpPr>
            <a:spLocks noGrp="1"/>
          </p:cNvSpPr>
          <p:nvPr>
            <p:ph type="title"/>
          </p:nvPr>
        </p:nvSpPr>
        <p:spPr>
          <a:xfrm>
            <a:off x="351224" y="0"/>
            <a:ext cx="9810604" cy="1216024"/>
          </a:xfrm>
        </p:spPr>
        <p:txBody>
          <a:bodyPr/>
          <a:lstStyle/>
          <a:p>
            <a:r>
              <a:rPr lang="en-US" dirty="0"/>
              <a:t>Discussion</a:t>
            </a:r>
          </a:p>
        </p:txBody>
      </p:sp>
      <p:sp>
        <p:nvSpPr>
          <p:cNvPr id="5" name="Footer Placeholder 7">
            <a:extLst>
              <a:ext uri="{FF2B5EF4-FFF2-40B4-BE49-F238E27FC236}">
                <a16:creationId xmlns:a16="http://schemas.microsoft.com/office/drawing/2014/main" id="{5C26248C-C8AA-4A40-8E51-54FE243C45F6}"/>
              </a:ext>
            </a:extLst>
          </p:cNvPr>
          <p:cNvSpPr>
            <a:spLocks noGrp="1"/>
          </p:cNvSpPr>
          <p:nvPr>
            <p:ph type="ftr" sz="quarter" idx="11"/>
          </p:nvPr>
        </p:nvSpPr>
        <p:spPr>
          <a:xfrm>
            <a:off x="63506" y="6506521"/>
            <a:ext cx="3457184" cy="365125"/>
          </a:xfrm>
        </p:spPr>
        <p:txBody>
          <a:bodyPr/>
          <a:lstStyle/>
          <a:p>
            <a:r>
              <a:rPr lang="en-US" sz="1100" dirty="0"/>
              <a:t>ASU-TEM-VIRT-FIN-PT-08-2021</a:t>
            </a:r>
          </a:p>
        </p:txBody>
      </p:sp>
      <p:pic>
        <p:nvPicPr>
          <p:cNvPr id="10" name="Content Placeholder 9">
            <a:extLst>
              <a:ext uri="{FF2B5EF4-FFF2-40B4-BE49-F238E27FC236}">
                <a16:creationId xmlns:a16="http://schemas.microsoft.com/office/drawing/2014/main" id="{519ADCE3-3EBA-4C74-9005-DC56EA14F0DA}"/>
              </a:ext>
            </a:extLst>
          </p:cNvPr>
          <p:cNvPicPr>
            <a:picLocks noGrp="1" noChangeAspect="1"/>
          </p:cNvPicPr>
          <p:nvPr>
            <p:ph idx="1"/>
          </p:nvPr>
        </p:nvPicPr>
        <p:blipFill>
          <a:blip r:embed="rId3"/>
          <a:stretch>
            <a:fillRect/>
          </a:stretch>
        </p:blipFill>
        <p:spPr>
          <a:xfrm>
            <a:off x="1956107" y="1402173"/>
            <a:ext cx="7735147" cy="5104348"/>
          </a:xfrm>
        </p:spPr>
      </p:pic>
      <p:pic>
        <p:nvPicPr>
          <p:cNvPr id="13" name="Picture 12">
            <a:extLst>
              <a:ext uri="{FF2B5EF4-FFF2-40B4-BE49-F238E27FC236}">
                <a16:creationId xmlns:a16="http://schemas.microsoft.com/office/drawing/2014/main" id="{06F3B90A-7510-4AB2-A2E6-13D1077D5E60}"/>
              </a:ext>
            </a:extLst>
          </p:cNvPr>
          <p:cNvPicPr>
            <a:picLocks noChangeAspect="1"/>
          </p:cNvPicPr>
          <p:nvPr/>
        </p:nvPicPr>
        <p:blipFill>
          <a:blip r:embed="rId4"/>
          <a:stretch>
            <a:fillRect/>
          </a:stretch>
        </p:blipFill>
        <p:spPr>
          <a:xfrm>
            <a:off x="9594273" y="2784194"/>
            <a:ext cx="1539702" cy="901116"/>
          </a:xfrm>
          <a:prstGeom prst="rect">
            <a:avLst/>
          </a:prstGeom>
        </p:spPr>
      </p:pic>
      <p:sp>
        <p:nvSpPr>
          <p:cNvPr id="3" name="TextBox 2">
            <a:extLst>
              <a:ext uri="{FF2B5EF4-FFF2-40B4-BE49-F238E27FC236}">
                <a16:creationId xmlns:a16="http://schemas.microsoft.com/office/drawing/2014/main" id="{844656CE-D7DD-A743-A843-699383445839}"/>
              </a:ext>
            </a:extLst>
          </p:cNvPr>
          <p:cNvSpPr txBox="1"/>
          <p:nvPr/>
        </p:nvSpPr>
        <p:spPr>
          <a:xfrm>
            <a:off x="5323382" y="939767"/>
            <a:ext cx="1000595"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effectLst>
                  <a:outerShdw blurRad="50800" dist="38100" dir="2700000" algn="tl" rotWithShape="0">
                    <a:prstClr val="black">
                      <a:alpha val="40000"/>
                    </a:prstClr>
                  </a:outerShdw>
                </a:effectLst>
              </a:rPr>
              <a:t>Volatility</a:t>
            </a:r>
          </a:p>
        </p:txBody>
      </p:sp>
    </p:spTree>
    <p:extLst>
      <p:ext uri="{BB962C8B-B14F-4D97-AF65-F5344CB8AC3E}">
        <p14:creationId xmlns:p14="http://schemas.microsoft.com/office/powerpoint/2010/main" val="2909023519"/>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3C222C"/>
      </a:dk2>
      <a:lt2>
        <a:srgbClr val="E2E5E8"/>
      </a:lt2>
      <a:accent1>
        <a:srgbClr val="C38F4D"/>
      </a:accent1>
      <a:accent2>
        <a:srgbClr val="B14C3B"/>
      </a:accent2>
      <a:accent3>
        <a:srgbClr val="C34D6D"/>
      </a:accent3>
      <a:accent4>
        <a:srgbClr val="B13B8C"/>
      </a:accent4>
      <a:accent5>
        <a:srgbClr val="B74DC3"/>
      </a:accent5>
      <a:accent6>
        <a:srgbClr val="743BB1"/>
      </a:accent6>
      <a:hlink>
        <a:srgbClr val="BF3FB7"/>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3933</TotalTime>
  <Words>736</Words>
  <Application>Microsoft Macintosh PowerPoint</Application>
  <PresentationFormat>Widescreen</PresentationFormat>
  <Paragraphs>89</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Bembo</vt:lpstr>
      <vt:lpstr>Calibri</vt:lpstr>
      <vt:lpstr>ArchiveVTI</vt:lpstr>
      <vt:lpstr>PowerPoint Presentation</vt:lpstr>
      <vt:lpstr>Initial Question</vt:lpstr>
      <vt:lpstr>Motivation &amp; Summary Slide</vt:lpstr>
      <vt:lpstr>Questions &amp; Data</vt:lpstr>
      <vt:lpstr>Data Cleanup</vt:lpstr>
      <vt:lpstr>Exploration  </vt:lpstr>
      <vt:lpstr>DaTA analysis</vt:lpstr>
      <vt:lpstr>Data Analysis</vt:lpstr>
      <vt:lpstr>Discussion</vt:lpstr>
      <vt:lpstr>Data Analysis&amp; Result</vt:lpstr>
      <vt:lpstr>Postmortem</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jacques</dc:creator>
  <cp:lastModifiedBy>brittany jacques</cp:lastModifiedBy>
  <cp:revision>14</cp:revision>
  <dcterms:created xsi:type="dcterms:W3CDTF">2021-10-08T03:43:31Z</dcterms:created>
  <dcterms:modified xsi:type="dcterms:W3CDTF">2021-10-13T01:20:12Z</dcterms:modified>
</cp:coreProperties>
</file>