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3"/>
  </p:notesMasterIdLst>
  <p:sldIdLst>
    <p:sldId id="256" r:id="rId2"/>
    <p:sldId id="269" r:id="rId3"/>
    <p:sldId id="258" r:id="rId4"/>
    <p:sldId id="260" r:id="rId5"/>
    <p:sldId id="264" r:id="rId6"/>
    <p:sldId id="270" r:id="rId7"/>
    <p:sldId id="267" r:id="rId8"/>
    <p:sldId id="261" r:id="rId9"/>
    <p:sldId id="263" r:id="rId10"/>
    <p:sldId id="262" r:id="rId11"/>
    <p:sldId id="266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26" autoAdjust="0"/>
  </p:normalViewPr>
  <p:slideViewPr>
    <p:cSldViewPr>
      <p:cViewPr>
        <p:scale>
          <a:sx n="87" d="100"/>
          <a:sy n="87" d="100"/>
        </p:scale>
        <p:origin x="-773" y="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0BCB8-375E-4441-AD9F-FFD46F6808E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2BB44-B30C-4024-B2EC-BF6EF3AC8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59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Motivazione: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Questo lavoro viene svolto come parziale requisito per il corso di ingegneria del software e di sistemi operativi.</a:t>
            </a:r>
          </a:p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Contesto: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tratta di un progetto nell'ambito dello sviluppo di interfacce grafiche di supporto. In particolar modo riguarda la visualizzazione grafica di dati relativi alla libreria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Bthread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Problema: 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Essendo la libreria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bthread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progetto didattico sviluppato all’interno del corso di SO non esistono strumenti che consentano la visualizzazione grafica dei risultati che tale libreria fornisce.</a:t>
            </a:r>
          </a:p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Soluzione: 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Definire un’architettura software e sviluppare, un’interfaccia grafica in grado di mostrare, in tempo reale, dato un programma compilato scelto dall’utente, l'attività dello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scheduler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l'acquisizione e il rilascio dei lock (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semafori,…), nonché i cambiamenti di stato di ogni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Attraverso l'interfaccia l'utente può inoltre controllare l'esecuzione del programma in modo da sospendere/riprendere l'esecuzione (tramite dei pulsanti "Esegui", "Pausa", "Riprendi",…)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04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Approccio al problema: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e'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processo agile che consente agli sviluppatori di risolvere problemi complessi di tipo adattivo e, al tempo stesso, di creare e rilasciare prodotti in modo efficace e creativo dal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piu'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 valore possibile esso prevede la definizione dettagliata dei requisiti utente nel file di backlog e la suddivisione del lavoro in sprint.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quanto riguarda l’aspetto del testing abbiamo utilizzato il framework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la libreria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mockito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testare in isolamento oggetti fortemente accoppiati attraverso dei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Abbiamo inoltre utilizzato team city sfruttando le tecniche di integrazione continua.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9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Funzionalità (Sprint/Backlog):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funzionalità che abbiamo sviluppato sono principalmente le user story principali stilate nel file di backlog e sono: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Visualizzare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interfaccia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grafica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Interagire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analizzare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Visualizzare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analizzate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(Parser)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Visualizzare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tramite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salvataggio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Visualizzare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grafico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10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Progettazione – Pattern utilizzati: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Abbiamo utilizzato diversi pattern:</a:t>
            </a:r>
          </a:p>
          <a:p>
            <a:pPr lv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Abbiamo utilizzato il pattern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factory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 costruzione delle viste e dei vari componenti.</a:t>
            </a:r>
          </a:p>
          <a:p>
            <a:pPr lv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MVC: con l’obiettivo di separare la logica di presentazione dalla logica di business e dai dati.</a:t>
            </a:r>
          </a:p>
          <a:p>
            <a:pPr lv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mettere in comunicazione i dati e le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abbiamo utilizzato un’architettura basata sugli eventi.</a:t>
            </a:r>
          </a:p>
          <a:p>
            <a:pPr lv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abbiamo impiegato in alcuni casi anche il pattern Mediator con l’obiettivo di mettere in comunicazione l’intera struttura contenente i dati parsati con le rispettive viste della GUI, ed anche per l’utilizzo del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filechooser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16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418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Prossimi passi – Come migliorare: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le conoscenze acquisite durante il corso ora saremmo in grado sicuramente di apportare delle migliorie al codice:</a:t>
            </a:r>
          </a:p>
          <a:p>
            <a:pPr lv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Potremmo sicuramente fare uso del pattern builder per la costruzioni delle classi del modello;</a:t>
            </a:r>
          </a:p>
          <a:p>
            <a:pPr lv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Potremmo migliorare l’utilizzo che abbiamo fatto del pattern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factory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 creazione delle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delle tabelle,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utiizzando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template;</a:t>
            </a:r>
          </a:p>
          <a:p>
            <a:pPr lv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Infine potremmo sicuramente migliorare il metodo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parsing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disaccoppiando maggiormente i componenti, ad esempio invece che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utilizzzare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task sotto forma di classe anonima all’interno del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potremmo implementare il meccanismo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tracing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una classe apposita estendendo un task, e sfruttando poi quindi un task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6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Problemi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Principalmente abbiamo riscontrato il problema iniziare di famigliarizzare con il pattern MVC, in seguito un altro problema su cui abbiamo perso del tempo era dovuto alla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dell’output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bthread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attraverso il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threadFX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non ci permetteva di aggiornare la GUI. Il problema è stato risolto attraverso l’uso di un task.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25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Bthread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Biella Riccardo</a:t>
            </a:r>
          </a:p>
          <a:p>
            <a:r>
              <a:rPr lang="en-US" dirty="0"/>
              <a:t>De </a:t>
            </a:r>
            <a:r>
              <a:rPr lang="en-US" dirty="0" err="1"/>
              <a:t>Boni</a:t>
            </a:r>
            <a:r>
              <a:rPr lang="en-US" dirty="0"/>
              <a:t> Jonathan</a:t>
            </a:r>
          </a:p>
          <a:p>
            <a:r>
              <a:rPr lang="en-US" dirty="0" err="1"/>
              <a:t>Spozio</a:t>
            </a:r>
            <a:r>
              <a:rPr lang="en-US" dirty="0"/>
              <a:t> </a:t>
            </a:r>
            <a:r>
              <a:rPr lang="en-US" dirty="0" err="1"/>
              <a:t>Cristian</a:t>
            </a:r>
            <a:endParaRPr lang="it-IT" dirty="0"/>
          </a:p>
        </p:txBody>
      </p:sp>
      <p:pic>
        <p:nvPicPr>
          <p:cNvPr id="1026" name="Picture 2" descr="Risultati immagini per progett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48680"/>
            <a:ext cx="5387733" cy="299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0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it-IT" dirty="0"/>
          </a:p>
        </p:txBody>
      </p:sp>
      <p:pic>
        <p:nvPicPr>
          <p:cNvPr id="7170" name="Picture 2" descr="Risultati immagini per team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76" y="1774158"/>
            <a:ext cx="4104456" cy="218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791396" y="2499102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Lavoro</a:t>
            </a:r>
            <a:r>
              <a:rPr lang="en-US" dirty="0"/>
              <a:t> di Team</a:t>
            </a:r>
            <a:endParaRPr lang="it-IT" dirty="0"/>
          </a:p>
        </p:txBody>
      </p:sp>
      <p:sp>
        <p:nvSpPr>
          <p:cNvPr id="4" name="AutoShape 4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AutoShape 6" descr="Immagine correl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AutoShape 8" descr="Immagine correlat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10" descr="https://fiverr-res.cloudinary.com/images/t_main1,q_auto,f_auto/gigs/103760302/original/700668472c51ec832693a16397d638147e5452c3/refactor-your-code-in-a-day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AutoShape 12" descr="https://fiverr-res.cloudinary.com/images/t_main1,q_auto,f_auto/gigs/103760302/original/700668472c51ec832693a16397d638147e5452c3/refactor-your-code-in-a-day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AutoShape 14" descr="https://fiverr-res.cloudinary.com/images/t_main1,q_auto,f_auto/gigs/103760302/original/700668472c51ec832693a16397d638147e5452c3/refactor-your-code-in-a-day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AutoShape 16" descr="https://fiverr-res.cloudinary.com/images/t_main1,q_auto,f_auto/gigs/103760302/original/700668472c51ec832693a16397d638147e5452c3/refactor-your-code-in-a-day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" name="AutoShape 18" descr="https://fiverr-res.cloudinary.com/images/t_main1,q_auto,f_auto/gigs/103760302/original/700668472c51ec832693a16397d638147e5452c3/refactor-your-code-in-a-day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22" descr="Immagine correlata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4" name="AutoShape 24" descr="Immagine correlata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765175" y="4780167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riscontrati</a:t>
            </a:r>
            <a:endParaRPr lang="it-IT" dirty="0"/>
          </a:p>
        </p:txBody>
      </p:sp>
      <p:pic>
        <p:nvPicPr>
          <p:cNvPr id="1030" name="Picture 6" descr="Immagine correlata">
            <a:extLst>
              <a:ext uri="{FF2B5EF4-FFF2-40B4-BE49-F238E27FC236}">
                <a16:creationId xmlns="" xmlns:a16="http://schemas.microsoft.com/office/drawing/2014/main" id="{58A05320-0CD8-4B0F-8BF2-884FE509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17" y="4077072"/>
            <a:ext cx="3642773" cy="239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00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23" y="476672"/>
            <a:ext cx="6081192" cy="608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Motivazione</a:t>
            </a:r>
            <a:r>
              <a:rPr lang="en-US" dirty="0"/>
              <a:t> e </a:t>
            </a:r>
            <a:r>
              <a:rPr lang="en-US" dirty="0" err="1"/>
              <a:t>contesto</a:t>
            </a:r>
            <a:endParaRPr lang="it-IT" dirty="0"/>
          </a:p>
        </p:txBody>
      </p:sp>
      <p:pic>
        <p:nvPicPr>
          <p:cNvPr id="2052" name="Picture 4" descr="Risultati immagini per software engine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05" y="1623894"/>
            <a:ext cx="809625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isultati immagini per software engineer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564904"/>
            <a:ext cx="2905229" cy="276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755576" y="5949280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Ingegneria</a:t>
            </a:r>
            <a:r>
              <a:rPr lang="en-US" dirty="0"/>
              <a:t> del Software 2</a:t>
            </a:r>
            <a:endParaRPr lang="it-IT" dirty="0"/>
          </a:p>
        </p:txBody>
      </p:sp>
      <p:pic>
        <p:nvPicPr>
          <p:cNvPr id="2060" name="Picture 12" descr="Risultati immagini per operating system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15" y="2797361"/>
            <a:ext cx="4252596" cy="265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4674246" y="5949280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Operativi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01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endParaRPr lang="it-IT" dirty="0"/>
          </a:p>
        </p:txBody>
      </p:sp>
      <p:pic>
        <p:nvPicPr>
          <p:cNvPr id="3074" name="Picture 2" descr="Risultati immagini per softwar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626" y="3573016"/>
            <a:ext cx="3405976" cy="219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isultati immagini per linux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02" y="3557008"/>
            <a:ext cx="2438340" cy="23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2C8A1BDA-A719-4742-A80F-874A69B12BB8}"/>
              </a:ext>
            </a:extLst>
          </p:cNvPr>
          <p:cNvSpPr txBox="1"/>
          <p:nvPr/>
        </p:nvSpPr>
        <p:spPr>
          <a:xfrm>
            <a:off x="723197" y="1772816"/>
            <a:ext cx="7697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alcun</a:t>
            </a:r>
            <a:r>
              <a:rPr lang="en-US" dirty="0"/>
              <a:t> software in </a:t>
            </a:r>
            <a:r>
              <a:rPr lang="en-US" dirty="0" err="1"/>
              <a:t>grado</a:t>
            </a:r>
            <a:r>
              <a:rPr lang="en-US" dirty="0"/>
              <a:t> di </a:t>
            </a:r>
            <a:r>
              <a:rPr lang="en-US" dirty="0" err="1"/>
              <a:t>interpretare</a:t>
            </a:r>
            <a:r>
              <a:rPr lang="en-US" dirty="0"/>
              <a:t> </a:t>
            </a:r>
            <a:r>
              <a:rPr lang="en-US" dirty="0" err="1"/>
              <a:t>l’output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libreria</a:t>
            </a:r>
            <a:r>
              <a:rPr lang="en-US" dirty="0"/>
              <a:t> </a:t>
            </a:r>
            <a:r>
              <a:rPr lang="en-US" dirty="0" err="1"/>
              <a:t>bthread</a:t>
            </a:r>
            <a:r>
              <a:rPr lang="en-US" dirty="0"/>
              <a:t>, di </a:t>
            </a:r>
            <a:r>
              <a:rPr lang="en-US" dirty="0" err="1"/>
              <a:t>mostrarlo</a:t>
            </a:r>
            <a:r>
              <a:rPr lang="en-US" dirty="0"/>
              <a:t> </a:t>
            </a:r>
            <a:r>
              <a:rPr lang="en-US" dirty="0" err="1"/>
              <a:t>graficamente</a:t>
            </a:r>
            <a:r>
              <a:rPr lang="en-US" dirty="0"/>
              <a:t> e di </a:t>
            </a:r>
            <a:r>
              <a:rPr lang="en-US" dirty="0" err="1"/>
              <a:t>permettere</a:t>
            </a:r>
            <a:r>
              <a:rPr lang="en-US" dirty="0"/>
              <a:t> </a:t>
            </a:r>
            <a:r>
              <a:rPr lang="en-US" dirty="0" err="1"/>
              <a:t>all’utente</a:t>
            </a:r>
            <a:r>
              <a:rPr lang="en-US" dirty="0"/>
              <a:t> di </a:t>
            </a:r>
            <a:r>
              <a:rPr lang="en-US" dirty="0" err="1"/>
              <a:t>interagirvi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1028" name="Picture 4" descr="Risultati immagini per softwar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1" y="2877534"/>
            <a:ext cx="4824536" cy="308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5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Approccio</a:t>
            </a:r>
            <a:r>
              <a:rPr lang="en-US" dirty="0"/>
              <a:t> al </a:t>
            </a:r>
            <a:r>
              <a:rPr lang="en-US" dirty="0" err="1"/>
              <a:t>problema</a:t>
            </a:r>
            <a:endParaRPr lang="it-IT" dirty="0"/>
          </a:p>
        </p:txBody>
      </p:sp>
      <p:pic>
        <p:nvPicPr>
          <p:cNvPr id="4098" name="Picture 2" descr="Risultati immagini per scrum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023" y="2107152"/>
            <a:ext cx="629440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isultati immagini per test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16" y="4243454"/>
            <a:ext cx="28575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759431" y="2990637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55575" y="4987197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740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 </a:t>
            </a:r>
            <a:r>
              <a:rPr lang="en-US" dirty="0" err="1"/>
              <a:t>principale</a:t>
            </a:r>
            <a:endParaRPr lang="it-IT" dirty="0"/>
          </a:p>
        </p:txBody>
      </p:sp>
      <p:sp>
        <p:nvSpPr>
          <p:cNvPr id="3" name="Rettangolo arrotondato 2"/>
          <p:cNvSpPr/>
          <p:nvPr/>
        </p:nvSpPr>
        <p:spPr>
          <a:xfrm>
            <a:off x="1001017" y="1988840"/>
            <a:ext cx="72008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Visualizzare</a:t>
            </a:r>
            <a:r>
              <a:rPr lang="en-US" dirty="0"/>
              <a:t> un’ </a:t>
            </a:r>
            <a:r>
              <a:rPr lang="en-US" dirty="0" err="1"/>
              <a:t>interfaccia</a:t>
            </a:r>
            <a:r>
              <a:rPr lang="en-US" dirty="0"/>
              <a:t> </a:t>
            </a:r>
            <a:r>
              <a:rPr lang="en-US" dirty="0" err="1"/>
              <a:t>grafica</a:t>
            </a:r>
            <a:endParaRPr lang="it-IT" dirty="0"/>
          </a:p>
        </p:txBody>
      </p:sp>
      <p:sp>
        <p:nvSpPr>
          <p:cNvPr id="4" name="Rettangolo arrotondato 3"/>
          <p:cNvSpPr/>
          <p:nvPr/>
        </p:nvSpPr>
        <p:spPr>
          <a:xfrm>
            <a:off x="1001017" y="2780928"/>
            <a:ext cx="72008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Interagire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da </a:t>
            </a:r>
            <a:r>
              <a:rPr lang="en-US" dirty="0" err="1"/>
              <a:t>analizzare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1001017" y="3573016"/>
            <a:ext cx="72008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Visualizzare</a:t>
            </a:r>
            <a:r>
              <a:rPr lang="en-US" dirty="0"/>
              <a:t> le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analizzate</a:t>
            </a:r>
            <a:r>
              <a:rPr lang="en-US" dirty="0"/>
              <a:t> (Parser)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1001017" y="5143909"/>
            <a:ext cx="72008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Visualizzare</a:t>
            </a:r>
            <a:r>
              <a:rPr lang="en-US" dirty="0"/>
              <a:t> le </a:t>
            </a:r>
            <a:r>
              <a:rPr lang="en-US" dirty="0" err="1"/>
              <a:t>informazioni</a:t>
            </a:r>
            <a:r>
              <a:rPr lang="en-US" dirty="0"/>
              <a:t> in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grafico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1001017" y="4365104"/>
            <a:ext cx="72008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Salvare</a:t>
            </a:r>
            <a:r>
              <a:rPr lang="en-US" dirty="0"/>
              <a:t> in file di log le </a:t>
            </a:r>
            <a:r>
              <a:rPr lang="en-US" dirty="0" err="1"/>
              <a:t>informazion</a:t>
            </a:r>
            <a:r>
              <a:rPr lang="en-US" dirty="0"/>
              <a:t> </a:t>
            </a:r>
            <a:r>
              <a:rPr lang="en-US" dirty="0" err="1"/>
              <a:t>analizzate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446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</a:t>
            </a:r>
            <a:endParaRPr lang="it-IT" dirty="0"/>
          </a:p>
        </p:txBody>
      </p:sp>
      <p:pic>
        <p:nvPicPr>
          <p:cNvPr id="5122" name="Picture 2" descr="Risultati immagini per MVC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108" y="3330279"/>
            <a:ext cx="1656184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539551" y="4158371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View Controller</a:t>
            </a:r>
            <a:endParaRPr lang="it-IT" dirty="0"/>
          </a:p>
        </p:txBody>
      </p:sp>
      <p:pic>
        <p:nvPicPr>
          <p:cNvPr id="5124" name="Picture 4" descr="Risultati immagini per observer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52" y="4986464"/>
            <a:ext cx="1578496" cy="15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539550" y="5635489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Observer </a:t>
            </a:r>
            <a:endParaRPr lang="it-IT" dirty="0"/>
          </a:p>
        </p:txBody>
      </p:sp>
      <p:pic>
        <p:nvPicPr>
          <p:cNvPr id="1026" name="Picture 2" descr="Risultati immagini per factory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60" y="1628800"/>
            <a:ext cx="1438080" cy="143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539552" y="2347840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Factory</a:t>
            </a:r>
            <a:endParaRPr lang="it-IT" dirty="0"/>
          </a:p>
        </p:txBody>
      </p:sp>
      <p:pic>
        <p:nvPicPr>
          <p:cNvPr id="1028" name="Picture 4" descr="Risultati immagini per mediator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17172"/>
            <a:ext cx="4708385" cy="260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/>
          <p:cNvSpPr txBox="1"/>
          <p:nvPr/>
        </p:nvSpPr>
        <p:spPr>
          <a:xfrm>
            <a:off x="539549" y="3650269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767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it-IT" dirty="0"/>
          </a:p>
        </p:txBody>
      </p:sp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97AD314B-9C86-467A-B222-5D62E21B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1" y="1556792"/>
            <a:ext cx="8355248" cy="395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84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Risultati</a:t>
            </a:r>
            <a:endParaRPr lang="it-IT" dirty="0"/>
          </a:p>
        </p:txBody>
      </p:sp>
      <p:pic>
        <p:nvPicPr>
          <p:cNvPr id="8194" name="Picture 2" descr="Risultati immagini per dem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524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Sviluppi</a:t>
            </a:r>
            <a:r>
              <a:rPr lang="en-US" dirty="0"/>
              <a:t> </a:t>
            </a:r>
            <a:r>
              <a:rPr lang="en-US" dirty="0" err="1"/>
              <a:t>futuri</a:t>
            </a:r>
            <a:endParaRPr lang="it-IT" dirty="0"/>
          </a:p>
        </p:txBody>
      </p:sp>
      <p:pic>
        <p:nvPicPr>
          <p:cNvPr id="6146" name="Picture 2" descr="Risultati immagini per bug softwar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755575" y="2776281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Risolvere</a:t>
            </a:r>
            <a:r>
              <a:rPr lang="en-US" dirty="0"/>
              <a:t> Bug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55575" y="5308127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Miglior</a:t>
            </a:r>
            <a:r>
              <a:rPr lang="en-US" dirty="0" smtClean="0"/>
              <a:t> </a:t>
            </a:r>
            <a:r>
              <a:rPr lang="en-US" dirty="0" err="1"/>
              <a:t>U</a:t>
            </a:r>
            <a:r>
              <a:rPr lang="en-US" dirty="0" err="1" smtClean="0"/>
              <a:t>tilizzo</a:t>
            </a:r>
            <a:r>
              <a:rPr lang="en-US" dirty="0" smtClean="0"/>
              <a:t> Pattern</a:t>
            </a:r>
            <a:endParaRPr lang="it-IT" dirty="0"/>
          </a:p>
        </p:txBody>
      </p:sp>
      <p:pic>
        <p:nvPicPr>
          <p:cNvPr id="2050" name="Picture 2" descr="Risultati immagini per pattern softwar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76" y="4357044"/>
            <a:ext cx="3000376" cy="172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6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172</TotalTime>
  <Words>680</Words>
  <Application>Microsoft Office PowerPoint</Application>
  <PresentationFormat>Presentazione su schermo (4:3)</PresentationFormat>
  <Paragraphs>71</Paragraphs>
  <Slides>11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Loggia</vt:lpstr>
      <vt:lpstr>Bthread</vt:lpstr>
      <vt:lpstr>Motivazione e contesto</vt:lpstr>
      <vt:lpstr>Problema</vt:lpstr>
      <vt:lpstr>Approccio al problema</vt:lpstr>
      <vt:lpstr>Backlog principale</vt:lpstr>
      <vt:lpstr>Pattern</vt:lpstr>
      <vt:lpstr>UML</vt:lpstr>
      <vt:lpstr>Risultati</vt:lpstr>
      <vt:lpstr>Sviluppi futuri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Bthread</dc:title>
  <dc:creator>Lord Seregon</dc:creator>
  <cp:lastModifiedBy>Lord Seregon</cp:lastModifiedBy>
  <cp:revision>19</cp:revision>
  <dcterms:created xsi:type="dcterms:W3CDTF">2019-01-12T18:41:51Z</dcterms:created>
  <dcterms:modified xsi:type="dcterms:W3CDTF">2019-01-14T21:12:54Z</dcterms:modified>
</cp:coreProperties>
</file>