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79" r:id="rId10"/>
    <p:sldId id="286" r:id="rId11"/>
    <p:sldId id="267" r:id="rId12"/>
    <p:sldId id="268" r:id="rId13"/>
    <p:sldId id="280" r:id="rId14"/>
    <p:sldId id="269" r:id="rId15"/>
    <p:sldId id="270" r:id="rId16"/>
    <p:sldId id="271" r:id="rId17"/>
    <p:sldId id="273" r:id="rId18"/>
    <p:sldId id="281" r:id="rId19"/>
    <p:sldId id="282" r:id="rId20"/>
    <p:sldId id="283" r:id="rId21"/>
    <p:sldId id="284" r:id="rId22"/>
    <p:sldId id="285" r:id="rId23"/>
    <p:sldId id="272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3" autoAdjust="0"/>
  </p:normalViewPr>
  <p:slideViewPr>
    <p:cSldViewPr snapToGrid="0">
      <p:cViewPr varScale="1">
        <p:scale>
          <a:sx n="74" d="100"/>
          <a:sy n="74" d="100"/>
        </p:scale>
        <p:origin x="186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4DDF-C60E-453E-B13E-D91678014F6F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45B3-341A-4E1F-998C-89D75086E8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323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Lattice-decoding-and-rescoring-with-long-Span-Sundermeyer-T%C3%BCske/51f7ff895b854e421fbabf76a1039f1abb41d5d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Notes </a:t>
            </a:r>
            <a:r>
              <a:rPr lang="fr-CH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Yejin</a:t>
            </a:r>
            <a:r>
              <a:rPr lang="fr-CH" baseline="0" dirty="0" smtClean="0"/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to include something technically substantive somewhere. One possibility is to do that with LSTM decoding. (including discussions about how to store different h and why we need to do that)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this paper is relevant for you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(which you would have wanted to read anyway):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https://www.semanticscholar.org/paper/Lattice-decoding-and-rescoring-with-long-Span-Sundermeyer-T%C3%BCske/51f7ff895b854e421fbabf76a1039f1abb41d5d4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398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53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If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draw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enough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samples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repetition</a:t>
            </a:r>
            <a:r>
              <a:rPr lang="fr-CH" baseline="0" dirty="0" smtClean="0"/>
              <a:t>)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set, </a:t>
            </a:r>
            <a:r>
              <a:rPr lang="fr-CH" baseline="0" dirty="0" err="1" smtClean="0"/>
              <a:t>we</a:t>
            </a:r>
            <a:r>
              <a:rPr lang="fr-CH" baseline="0" dirty="0" smtClean="0"/>
              <a:t> end up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60% class 3, 20% classes 1 and 2.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80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I’ll</a:t>
            </a:r>
            <a:r>
              <a:rPr lang="fr-CH" dirty="0" smtClean="0"/>
              <a:t> </a:t>
            </a:r>
            <a:r>
              <a:rPr lang="fr-CH" dirty="0" err="1" smtClean="0"/>
              <a:t>add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stuff</a:t>
            </a:r>
            <a:r>
              <a:rPr lang="fr-CH" baseline="0" dirty="0" smtClean="0"/>
              <a:t>!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58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6403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45B3-341A-4E1F-998C-89D75086E832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71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48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6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78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98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4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9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8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14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8FAA-3DD6-4839-BA32-559460332061}" type="datetimeFigureOut">
              <a:rPr lang="fr-CH" smtClean="0"/>
              <a:t>01.06.2016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51E-73A8-47FE-8764-4FF8AC5D32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48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and other NLG examples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490 U – Section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4161"/>
          </a:xfrm>
        </p:spPr>
        <p:txBody>
          <a:bodyPr>
            <a:normAutofit/>
          </a:bodyPr>
          <a:lstStyle/>
          <a:p>
            <a:r>
              <a:rPr lang="en-US" dirty="0" smtClean="0"/>
              <a:t>At every time-step, take the most probable word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6392" y="5974941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29" idx="2"/>
          </p:cNvCxnSpPr>
          <p:nvPr/>
        </p:nvCxnSpPr>
        <p:spPr>
          <a:xfrm flipH="1" flipV="1">
            <a:off x="1540908" y="5499962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06556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21505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814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eur droit avec flèche 45"/>
          <p:cNvCxnSpPr>
            <a:stCxn id="29" idx="3"/>
            <a:endCxn id="34" idx="1"/>
          </p:cNvCxnSpPr>
          <p:nvPr/>
        </p:nvCxnSpPr>
        <p:spPr>
          <a:xfrm>
            <a:off x="1772197" y="5155717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4" idx="3"/>
            <a:endCxn id="36" idx="1"/>
          </p:cNvCxnSpPr>
          <p:nvPr/>
        </p:nvCxnSpPr>
        <p:spPr>
          <a:xfrm>
            <a:off x="2528142" y="5155717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6" idx="3"/>
            <a:endCxn id="39" idx="1"/>
          </p:cNvCxnSpPr>
          <p:nvPr/>
        </p:nvCxnSpPr>
        <p:spPr>
          <a:xfrm>
            <a:off x="3284084" y="5155717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14777" y="481147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/>
          <p:cNvCxnSpPr>
            <a:stCxn id="39" idx="3"/>
            <a:endCxn id="49" idx="1"/>
          </p:cNvCxnSpPr>
          <p:nvPr/>
        </p:nvCxnSpPr>
        <p:spPr>
          <a:xfrm>
            <a:off x="4030722" y="5155717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1777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eur droit avec flèche 72"/>
          <p:cNvCxnSpPr>
            <a:stCxn id="49" idx="3"/>
            <a:endCxn id="72" idx="1"/>
          </p:cNvCxnSpPr>
          <p:nvPr/>
        </p:nvCxnSpPr>
        <p:spPr>
          <a:xfrm flipV="1">
            <a:off x="4777356" y="5155717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200047" y="2469289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28837" y="2469289"/>
            <a:ext cx="394472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3137" y="2462800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25900" y="2469289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81352" y="2469289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9" name="Connecteur droit avec flèche 108"/>
          <p:cNvCxnSpPr>
            <a:endCxn id="104" idx="2"/>
          </p:cNvCxnSpPr>
          <p:nvPr/>
        </p:nvCxnSpPr>
        <p:spPr>
          <a:xfrm flipH="1" flipV="1">
            <a:off x="1537468" y="4336492"/>
            <a:ext cx="344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08" idx="2"/>
          </p:cNvCxnSpPr>
          <p:nvPr/>
        </p:nvCxnSpPr>
        <p:spPr>
          <a:xfrm flipH="1" flipV="1">
            <a:off x="2295534" y="4336492"/>
            <a:ext cx="1319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105" idx="2"/>
          </p:cNvCxnSpPr>
          <p:nvPr/>
        </p:nvCxnSpPr>
        <p:spPr>
          <a:xfrm flipH="1" flipV="1">
            <a:off x="3051476" y="4336492"/>
            <a:ext cx="132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106" idx="2"/>
          </p:cNvCxnSpPr>
          <p:nvPr/>
        </p:nvCxnSpPr>
        <p:spPr>
          <a:xfrm flipH="1" flipV="1">
            <a:off x="3793940" y="4342980"/>
            <a:ext cx="5493" cy="4684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107" idx="2"/>
          </p:cNvCxnSpPr>
          <p:nvPr/>
        </p:nvCxnSpPr>
        <p:spPr>
          <a:xfrm flipH="1" flipV="1">
            <a:off x="4546066" y="4336492"/>
            <a:ext cx="1" cy="47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978164" y="2469289"/>
            <a:ext cx="73928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15" name="Connecteur droit avec flèche 114"/>
          <p:cNvCxnSpPr>
            <a:endCxn id="114" idx="2"/>
          </p:cNvCxnSpPr>
          <p:nvPr/>
        </p:nvCxnSpPr>
        <p:spPr>
          <a:xfrm flipH="1" flipV="1">
            <a:off x="5349062" y="4336492"/>
            <a:ext cx="1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29" idx="1"/>
          </p:cNvCxnSpPr>
          <p:nvPr/>
        </p:nvCxnSpPr>
        <p:spPr>
          <a:xfrm>
            <a:off x="991673" y="5155717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579549" y="5155717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en arc 126"/>
          <p:cNvCxnSpPr>
            <a:stCxn id="104" idx="3"/>
            <a:endCxn id="129" idx="1"/>
          </p:cNvCxnSpPr>
          <p:nvPr/>
        </p:nvCxnSpPr>
        <p:spPr>
          <a:xfrm>
            <a:off x="1887697" y="2693407"/>
            <a:ext cx="64012" cy="35121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51709" y="5981429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90364" y="5983604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59537" y="5974941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3045" y="5978068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59736" y="5974941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7" name="Connecteur droit avec flèche 136"/>
          <p:cNvCxnSpPr>
            <a:stCxn id="129" idx="0"/>
            <a:endCxn id="34" idx="2"/>
          </p:cNvCxnSpPr>
          <p:nvPr/>
        </p:nvCxnSpPr>
        <p:spPr>
          <a:xfrm flipV="1">
            <a:off x="2295534" y="5499962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33" idx="0"/>
            <a:endCxn id="36" idx="2"/>
          </p:cNvCxnSpPr>
          <p:nvPr/>
        </p:nvCxnSpPr>
        <p:spPr>
          <a:xfrm flipV="1">
            <a:off x="3048515" y="5499962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0" idx="0"/>
            <a:endCxn id="39" idx="2"/>
          </p:cNvCxnSpPr>
          <p:nvPr/>
        </p:nvCxnSpPr>
        <p:spPr>
          <a:xfrm flipV="1">
            <a:off x="3796504" y="5499962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1" idx="0"/>
            <a:endCxn id="49" idx="2"/>
          </p:cNvCxnSpPr>
          <p:nvPr/>
        </p:nvCxnSpPr>
        <p:spPr>
          <a:xfrm flipV="1">
            <a:off x="4544937" y="5499963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2" idx="0"/>
            <a:endCxn id="72" idx="2"/>
          </p:cNvCxnSpPr>
          <p:nvPr/>
        </p:nvCxnSpPr>
        <p:spPr>
          <a:xfrm flipV="1">
            <a:off x="5347808" y="5499962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108" idx="3"/>
            <a:endCxn id="133" idx="1"/>
          </p:cNvCxnSpPr>
          <p:nvPr/>
        </p:nvCxnSpPr>
        <p:spPr>
          <a:xfrm>
            <a:off x="2558910" y="2693407"/>
            <a:ext cx="200826" cy="35056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05" idx="3"/>
            <a:endCxn id="130" idx="1"/>
          </p:cNvCxnSpPr>
          <p:nvPr/>
        </p:nvCxnSpPr>
        <p:spPr>
          <a:xfrm>
            <a:off x="3223309" y="2693407"/>
            <a:ext cx="267055" cy="3514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06" idx="3"/>
            <a:endCxn id="131" idx="1"/>
          </p:cNvCxnSpPr>
          <p:nvPr/>
        </p:nvCxnSpPr>
        <p:spPr>
          <a:xfrm>
            <a:off x="3953937" y="2693406"/>
            <a:ext cx="405600" cy="3512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en arc 169"/>
          <p:cNvCxnSpPr/>
          <p:nvPr/>
        </p:nvCxnSpPr>
        <p:spPr>
          <a:xfrm rot="16200000" flipH="1">
            <a:off x="3349052" y="4352316"/>
            <a:ext cx="3057417" cy="200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hape 83"/>
          <p:cNvSpPr/>
          <p:nvPr/>
        </p:nvSpPr>
        <p:spPr>
          <a:xfrm>
            <a:off x="1460615" y="3394891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3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53" name="Shape 123"/>
          <p:cNvSpPr/>
          <p:nvPr/>
        </p:nvSpPr>
        <p:spPr>
          <a:xfrm>
            <a:off x="121810" y="3883655"/>
            <a:ext cx="869863" cy="300272"/>
          </a:xfrm>
          <a:prstGeom prst="wedgeRectCallout">
            <a:avLst>
              <a:gd name="adj1" fmla="val 77860"/>
              <a:gd name="adj2" fmla="val -124292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</a:rPr>
              <a:t>argmax</a:t>
            </a:r>
            <a:endParaRPr lang="en" sz="16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H="1" flipV="1">
            <a:off x="1549060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Shape 83"/>
          <p:cNvSpPr/>
          <p:nvPr/>
        </p:nvSpPr>
        <p:spPr>
          <a:xfrm>
            <a:off x="2205642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 flipV="1">
            <a:off x="2294087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Shape 83"/>
          <p:cNvSpPr/>
          <p:nvPr/>
        </p:nvSpPr>
        <p:spPr>
          <a:xfrm>
            <a:off x="2962309" y="3390839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rgbClr val="FF0000"/>
              </a:gs>
              <a:gs pos="13000">
                <a:srgbClr val="FF9F9F"/>
              </a:gs>
              <a:gs pos="86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60" name="Connecteur droit avec flèche 59"/>
          <p:cNvCxnSpPr/>
          <p:nvPr/>
        </p:nvCxnSpPr>
        <p:spPr>
          <a:xfrm flipH="1" flipV="1">
            <a:off x="3037442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hape 83"/>
          <p:cNvSpPr/>
          <p:nvPr/>
        </p:nvSpPr>
        <p:spPr>
          <a:xfrm>
            <a:off x="3720322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72000">
                <a:schemeClr val="bg1"/>
              </a:gs>
              <a:gs pos="3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69" name="Shape 83"/>
          <p:cNvSpPr/>
          <p:nvPr/>
        </p:nvSpPr>
        <p:spPr>
          <a:xfrm>
            <a:off x="4452585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rgbClr val="FF0000"/>
              </a:gs>
              <a:gs pos="81000">
                <a:srgbClr val="FF9F9F"/>
              </a:gs>
              <a:gs pos="53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70" name="Shape 83"/>
          <p:cNvSpPr/>
          <p:nvPr/>
        </p:nvSpPr>
        <p:spPr>
          <a:xfrm>
            <a:off x="5270955" y="3394891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2000">
                <a:srgbClr val="FF0000"/>
              </a:gs>
              <a:gs pos="43000">
                <a:srgbClr val="FF9F9F"/>
              </a:gs>
              <a:gs pos="100000">
                <a:schemeClr val="bg1"/>
              </a:gs>
              <a:gs pos="4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71" name="Connecteur droit avec flèche 70"/>
          <p:cNvCxnSpPr/>
          <p:nvPr/>
        </p:nvCxnSpPr>
        <p:spPr>
          <a:xfrm flipH="1" flipV="1">
            <a:off x="3803055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4516544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 flipV="1">
            <a:off x="5347808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373227" y="3392503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9" name="Ellipse 78"/>
          <p:cNvSpPr/>
          <p:nvPr/>
        </p:nvSpPr>
        <p:spPr>
          <a:xfrm>
            <a:off x="2117839" y="3798367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0" name="Ellipse 79"/>
          <p:cNvSpPr/>
          <p:nvPr/>
        </p:nvSpPr>
        <p:spPr>
          <a:xfrm>
            <a:off x="2867030" y="3950151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1" name="Ellipse 80"/>
          <p:cNvSpPr/>
          <p:nvPr/>
        </p:nvSpPr>
        <p:spPr>
          <a:xfrm>
            <a:off x="3632410" y="3754203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2" name="Ellipse 81"/>
          <p:cNvSpPr/>
          <p:nvPr/>
        </p:nvSpPr>
        <p:spPr>
          <a:xfrm>
            <a:off x="4358793" y="3521400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3" name="Ellipse 82"/>
          <p:cNvSpPr/>
          <p:nvPr/>
        </p:nvSpPr>
        <p:spPr>
          <a:xfrm>
            <a:off x="5177163" y="3539464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4" name="Espace réservé du contenu 2"/>
          <p:cNvSpPr txBox="1">
            <a:spLocks/>
          </p:cNvSpPr>
          <p:nvPr/>
        </p:nvSpPr>
        <p:spPr>
          <a:xfrm>
            <a:off x="6070038" y="2524723"/>
            <a:ext cx="2597712" cy="383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 anyone think of a problem with this?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two words were p(word1) = .49, p(word2)=.51?</a:t>
            </a:r>
          </a:p>
          <a:p>
            <a:r>
              <a:rPr lang="en-US" dirty="0" smtClean="0"/>
              <a:t>What about the future?</a:t>
            </a:r>
          </a:p>
          <a:p>
            <a:r>
              <a:rPr lang="en-US" dirty="0" smtClean="0"/>
              <a:t>Usually, greedy decoding is acceptable (especially to save time), but not preferred.</a:t>
            </a:r>
          </a:p>
          <a:p>
            <a:r>
              <a:rPr lang="en-US" dirty="0" smtClean="0"/>
              <a:t>Alternative: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8942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word, randomly sample from the distribution</a:t>
            </a:r>
          </a:p>
          <a:p>
            <a:r>
              <a:rPr lang="en-US" dirty="0" smtClean="0"/>
              <a:t>As far as I know, have to do this “offline”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i.e. not in the computation graph definition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22365" y="3923124"/>
            <a:ext cx="5279956" cy="126122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Sampling from a prob. Distribution “</a:t>
            </a:r>
            <a:r>
              <a:rPr lang="en-US" sz="1400" spc="20" dirty="0" err="1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4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endParaRPr lang="en-US" sz="6000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1400" spc="2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lang="en-US" sz="1400" spc="2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spc="20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sz="1400" spc="2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np</a:t>
            </a:r>
            <a:endParaRPr lang="en-US" sz="1400" dirty="0" smtClean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next_word_id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np.random.choice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spc="2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sz="1400" spc="2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spc="2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400" spc="2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US" sz="1400" i="1" spc="20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choose from [0,|V|-1]</a:t>
            </a: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p=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i="1" spc="20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according to these </a:t>
            </a:r>
            <a:r>
              <a:rPr lang="en-US" sz="14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probabilities</a:t>
            </a:r>
            <a:endParaRPr lang="en-US" sz="1400" i="1" spc="20" dirty="0">
              <a:solidFill>
                <a:srgbClr val="60A0B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– what does that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00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that is,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=.2,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=.2,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 .6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Randomly sampling from this distribution is equivalent to randomly selecting an element from the set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{1,1,2,2,3,3,3,3,3,3}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Asymptotically, we end up with:</a:t>
                </a:r>
              </a:p>
              <a:p>
                <a:r>
                  <a:rPr lang="en-US" dirty="0" smtClean="0"/>
                  <a:t>20% class 1</a:t>
                </a:r>
              </a:p>
              <a:p>
                <a:r>
                  <a:rPr lang="en-US" dirty="0" smtClean="0"/>
                  <a:t>20% class 2</a:t>
                </a:r>
              </a:p>
              <a:p>
                <a:r>
                  <a:rPr lang="en-US" dirty="0" smtClean="0"/>
                  <a:t>60% class 3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00933"/>
              </a:xfrm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decoding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386844" y="5202830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76" name="Connecteur droit avec flèche 75"/>
          <p:cNvCxnSpPr>
            <a:stCxn id="75" idx="0"/>
            <a:endCxn id="77" idx="2"/>
          </p:cNvCxnSpPr>
          <p:nvPr/>
        </p:nvCxnSpPr>
        <p:spPr>
          <a:xfrm flipH="1" flipV="1">
            <a:off x="2821360" y="4727851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590070" y="4039361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70" y="4039361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3346015" y="40393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101957" y="40393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848595" y="40393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Connecteur droit avec flèche 80"/>
          <p:cNvCxnSpPr>
            <a:stCxn id="77" idx="3"/>
            <a:endCxn id="78" idx="1"/>
          </p:cNvCxnSpPr>
          <p:nvPr/>
        </p:nvCxnSpPr>
        <p:spPr>
          <a:xfrm>
            <a:off x="3052649" y="4383606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8" idx="3"/>
            <a:endCxn id="79" idx="1"/>
          </p:cNvCxnSpPr>
          <p:nvPr/>
        </p:nvCxnSpPr>
        <p:spPr>
          <a:xfrm>
            <a:off x="3808594" y="4383606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9" idx="3"/>
            <a:endCxn id="80" idx="1"/>
          </p:cNvCxnSpPr>
          <p:nvPr/>
        </p:nvCxnSpPr>
        <p:spPr>
          <a:xfrm>
            <a:off x="4564536" y="4383606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95229" y="403936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Connecteur droit avec flèche 84"/>
          <p:cNvCxnSpPr>
            <a:stCxn id="80" idx="3"/>
            <a:endCxn id="84" idx="1"/>
          </p:cNvCxnSpPr>
          <p:nvPr/>
        </p:nvCxnSpPr>
        <p:spPr>
          <a:xfrm>
            <a:off x="5311174" y="4383606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398225" y="40393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onnecteur droit avec flèche 86"/>
          <p:cNvCxnSpPr>
            <a:stCxn id="84" idx="3"/>
            <a:endCxn id="86" idx="1"/>
          </p:cNvCxnSpPr>
          <p:nvPr/>
        </p:nvCxnSpPr>
        <p:spPr>
          <a:xfrm flipV="1">
            <a:off x="6057808" y="4383606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80499" y="1697178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2326" y="1697178"/>
            <a:ext cx="54839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was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63589" y="1690689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6352" y="1697178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word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61804" y="1697178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3" name="Connecteur droit avec flèche 92"/>
          <p:cNvCxnSpPr>
            <a:endCxn id="88" idx="2"/>
          </p:cNvCxnSpPr>
          <p:nvPr/>
        </p:nvCxnSpPr>
        <p:spPr>
          <a:xfrm flipH="1" flipV="1">
            <a:off x="2817920" y="3564381"/>
            <a:ext cx="344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endCxn id="92" idx="2"/>
          </p:cNvCxnSpPr>
          <p:nvPr/>
        </p:nvCxnSpPr>
        <p:spPr>
          <a:xfrm flipH="1" flipV="1">
            <a:off x="3575986" y="3564381"/>
            <a:ext cx="1319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79" idx="0"/>
            <a:endCxn id="122" idx="2"/>
          </p:cNvCxnSpPr>
          <p:nvPr/>
        </p:nvCxnSpPr>
        <p:spPr>
          <a:xfrm flipV="1">
            <a:off x="4333247" y="3515694"/>
            <a:ext cx="888" cy="523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endCxn id="90" idx="2"/>
          </p:cNvCxnSpPr>
          <p:nvPr/>
        </p:nvCxnSpPr>
        <p:spPr>
          <a:xfrm flipH="1" flipV="1">
            <a:off x="5074392" y="3570869"/>
            <a:ext cx="5493" cy="4684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endCxn id="91" idx="2"/>
          </p:cNvCxnSpPr>
          <p:nvPr/>
        </p:nvCxnSpPr>
        <p:spPr>
          <a:xfrm flipH="1" flipV="1">
            <a:off x="5826518" y="3564381"/>
            <a:ext cx="1" cy="47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258616" y="1697178"/>
            <a:ext cx="73928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9" name="Connecteur droit avec flèche 98"/>
          <p:cNvCxnSpPr>
            <a:endCxn id="98" idx="2"/>
          </p:cNvCxnSpPr>
          <p:nvPr/>
        </p:nvCxnSpPr>
        <p:spPr>
          <a:xfrm flipH="1" flipV="1">
            <a:off x="6629514" y="3564381"/>
            <a:ext cx="1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endCxn id="77" idx="1"/>
          </p:cNvCxnSpPr>
          <p:nvPr/>
        </p:nvCxnSpPr>
        <p:spPr>
          <a:xfrm>
            <a:off x="2272125" y="4383606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1860001" y="4383606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en arc 101"/>
          <p:cNvCxnSpPr>
            <a:stCxn id="88" idx="3"/>
            <a:endCxn id="103" idx="1"/>
          </p:cNvCxnSpPr>
          <p:nvPr/>
        </p:nvCxnSpPr>
        <p:spPr>
          <a:xfrm>
            <a:off x="3168149" y="1921296"/>
            <a:ext cx="64012" cy="35121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32161" y="5209318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70816" y="5211493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was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639989" y="5202830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33497" y="5205957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word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40188" y="5202830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8" name="Connecteur droit avec flèche 107"/>
          <p:cNvCxnSpPr>
            <a:stCxn id="103" idx="0"/>
            <a:endCxn id="78" idx="2"/>
          </p:cNvCxnSpPr>
          <p:nvPr/>
        </p:nvCxnSpPr>
        <p:spPr>
          <a:xfrm flipV="1">
            <a:off x="3575986" y="4727851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107" idx="0"/>
            <a:endCxn id="79" idx="2"/>
          </p:cNvCxnSpPr>
          <p:nvPr/>
        </p:nvCxnSpPr>
        <p:spPr>
          <a:xfrm flipV="1">
            <a:off x="4328967" y="4727851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4" idx="0"/>
            <a:endCxn id="80" idx="2"/>
          </p:cNvCxnSpPr>
          <p:nvPr/>
        </p:nvCxnSpPr>
        <p:spPr>
          <a:xfrm flipV="1">
            <a:off x="5076956" y="4727851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05" idx="0"/>
            <a:endCxn id="84" idx="2"/>
          </p:cNvCxnSpPr>
          <p:nvPr/>
        </p:nvCxnSpPr>
        <p:spPr>
          <a:xfrm flipV="1">
            <a:off x="5825389" y="4727852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106" idx="0"/>
            <a:endCxn id="86" idx="2"/>
          </p:cNvCxnSpPr>
          <p:nvPr/>
        </p:nvCxnSpPr>
        <p:spPr>
          <a:xfrm flipV="1">
            <a:off x="6628260" y="4727851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92" idx="3"/>
            <a:endCxn id="107" idx="1"/>
          </p:cNvCxnSpPr>
          <p:nvPr/>
        </p:nvCxnSpPr>
        <p:spPr>
          <a:xfrm>
            <a:off x="3839362" y="1921296"/>
            <a:ext cx="200826" cy="35056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en arc 113"/>
          <p:cNvCxnSpPr>
            <a:stCxn id="89" idx="3"/>
            <a:endCxn id="104" idx="1"/>
          </p:cNvCxnSpPr>
          <p:nvPr/>
        </p:nvCxnSpPr>
        <p:spPr>
          <a:xfrm>
            <a:off x="4580724" y="1921296"/>
            <a:ext cx="190092" cy="3514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en arc 114"/>
          <p:cNvCxnSpPr>
            <a:stCxn id="90" idx="3"/>
            <a:endCxn id="105" idx="1"/>
          </p:cNvCxnSpPr>
          <p:nvPr/>
        </p:nvCxnSpPr>
        <p:spPr>
          <a:xfrm>
            <a:off x="5234389" y="1921295"/>
            <a:ext cx="405600" cy="3512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en arc 115"/>
          <p:cNvCxnSpPr/>
          <p:nvPr/>
        </p:nvCxnSpPr>
        <p:spPr>
          <a:xfrm rot="16200000" flipH="1">
            <a:off x="4579534" y="3510083"/>
            <a:ext cx="3181605" cy="37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hape 83"/>
          <p:cNvSpPr/>
          <p:nvPr/>
        </p:nvSpPr>
        <p:spPr>
          <a:xfrm>
            <a:off x="2741067" y="2622780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3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18" name="Shape 123"/>
          <p:cNvSpPr/>
          <p:nvPr/>
        </p:nvSpPr>
        <p:spPr>
          <a:xfrm>
            <a:off x="1402262" y="3111544"/>
            <a:ext cx="1032665" cy="566964"/>
          </a:xfrm>
          <a:prstGeom prst="wedgeRectCallout">
            <a:avLst>
              <a:gd name="adj1" fmla="val 54352"/>
              <a:gd name="adj2" fmla="val -84329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</a:rPr>
              <a:t>Random sample!</a:t>
            </a:r>
            <a:endParaRPr lang="en" sz="16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H="1" flipV="1">
            <a:off x="2829512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hape 83"/>
          <p:cNvSpPr/>
          <p:nvPr/>
        </p:nvSpPr>
        <p:spPr>
          <a:xfrm>
            <a:off x="3486094" y="2613707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121" name="Connecteur droit avec flèche 120"/>
          <p:cNvCxnSpPr/>
          <p:nvPr/>
        </p:nvCxnSpPr>
        <p:spPr>
          <a:xfrm flipH="1" flipV="1">
            <a:off x="3574539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hape 83"/>
          <p:cNvSpPr/>
          <p:nvPr/>
        </p:nvSpPr>
        <p:spPr>
          <a:xfrm>
            <a:off x="4257282" y="2608840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rgbClr val="FF0000"/>
              </a:gs>
              <a:gs pos="13000">
                <a:srgbClr val="FF9F9F"/>
              </a:gs>
              <a:gs pos="86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H="1" flipV="1">
            <a:off x="4317894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hape 83"/>
          <p:cNvSpPr/>
          <p:nvPr/>
        </p:nvSpPr>
        <p:spPr>
          <a:xfrm>
            <a:off x="5000774" y="2613707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72000">
                <a:schemeClr val="bg1"/>
              </a:gs>
              <a:gs pos="3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25" name="Shape 83"/>
          <p:cNvSpPr/>
          <p:nvPr/>
        </p:nvSpPr>
        <p:spPr>
          <a:xfrm>
            <a:off x="5733037" y="2613707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rgbClr val="FF0000"/>
              </a:gs>
              <a:gs pos="81000">
                <a:srgbClr val="FF9F9F"/>
              </a:gs>
              <a:gs pos="53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26" name="Shape 83"/>
          <p:cNvSpPr/>
          <p:nvPr/>
        </p:nvSpPr>
        <p:spPr>
          <a:xfrm>
            <a:off x="6551407" y="2622780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2000">
                <a:srgbClr val="FF0000"/>
              </a:gs>
              <a:gs pos="43000">
                <a:srgbClr val="FF9F9F"/>
              </a:gs>
              <a:gs pos="100000">
                <a:schemeClr val="bg1"/>
              </a:gs>
              <a:gs pos="4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127" name="Connecteur droit avec flèche 126"/>
          <p:cNvCxnSpPr/>
          <p:nvPr/>
        </p:nvCxnSpPr>
        <p:spPr>
          <a:xfrm flipH="1" flipV="1">
            <a:off x="5083507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 flipV="1">
            <a:off x="5796996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H="1" flipV="1">
            <a:off x="6628260" y="2059516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e 129"/>
          <p:cNvSpPr/>
          <p:nvPr/>
        </p:nvSpPr>
        <p:spPr>
          <a:xfrm>
            <a:off x="2653679" y="2620392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1" name="Ellipse 130"/>
          <p:cNvSpPr/>
          <p:nvPr/>
        </p:nvSpPr>
        <p:spPr>
          <a:xfrm>
            <a:off x="3398291" y="3026256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2" name="Ellipse 131"/>
          <p:cNvSpPr/>
          <p:nvPr/>
        </p:nvSpPr>
        <p:spPr>
          <a:xfrm>
            <a:off x="4157316" y="2909067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3" name="Ellipse 132"/>
          <p:cNvSpPr/>
          <p:nvPr/>
        </p:nvSpPr>
        <p:spPr>
          <a:xfrm>
            <a:off x="4912862" y="2982092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4" name="Ellipse 133"/>
          <p:cNvSpPr/>
          <p:nvPr/>
        </p:nvSpPr>
        <p:spPr>
          <a:xfrm>
            <a:off x="5630470" y="3167970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5" name="Ellipse 134"/>
          <p:cNvSpPr/>
          <p:nvPr/>
        </p:nvSpPr>
        <p:spPr>
          <a:xfrm>
            <a:off x="6457615" y="2767353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511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4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8" grpId="0" animBg="1"/>
      <p:bldP spid="103" grpId="0"/>
      <p:bldP spid="104" grpId="0"/>
      <p:bldP spid="105" grpId="0"/>
      <p:bldP spid="106" grpId="0"/>
      <p:bldP spid="107" grpId="0"/>
      <p:bldP spid="117" grpId="0" animBg="1"/>
      <p:bldP spid="118" grpId="0" animBg="1"/>
      <p:bldP spid="120" grpId="0" animBg="1"/>
      <p:bldP spid="122" grpId="0" animBg="1"/>
      <p:bldP spid="124" grpId="0" animBg="1"/>
      <p:bldP spid="125" grpId="0" animBg="1"/>
      <p:bldP spid="126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considering one possible output</a:t>
            </a:r>
          </a:p>
          <a:p>
            <a:r>
              <a:rPr lang="en-US" dirty="0" smtClean="0"/>
              <a:t>Randomness usually picks some of the most probable words</a:t>
            </a:r>
          </a:p>
          <a:p>
            <a:r>
              <a:rPr lang="en-US" dirty="0" smtClean="0"/>
              <a:t>Why not consider multiple probably options?</a:t>
            </a:r>
          </a:p>
          <a:p>
            <a:r>
              <a:rPr lang="en-US" dirty="0" smtClean="0"/>
              <a:t>Does choice at time </a:t>
            </a:r>
            <a:r>
              <a:rPr lang="en-US" i="1" dirty="0" smtClean="0"/>
              <a:t>t </a:t>
            </a:r>
            <a:r>
              <a:rPr lang="en-US" dirty="0" smtClean="0"/>
              <a:t>impact future?</a:t>
            </a:r>
          </a:p>
          <a:p>
            <a:pPr lvl="1"/>
            <a:r>
              <a:rPr lang="en-US" dirty="0" smtClean="0"/>
              <a:t>Hint: remember HMMs &amp; transition probabilities?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</a:t>
            </a:r>
            <a:r>
              <a:rPr lang="en-US" b="1" i="1" dirty="0" smtClean="0"/>
              <a:t>one</a:t>
            </a:r>
            <a:r>
              <a:rPr lang="en-US" dirty="0" smtClean="0"/>
              <a:t> output per time-step, use the top </a:t>
            </a:r>
            <a:r>
              <a:rPr lang="en-US" b="1" i="1" dirty="0" smtClean="0"/>
              <a:t>K</a:t>
            </a:r>
            <a:r>
              <a:rPr lang="en-US" dirty="0" smtClean="0"/>
              <a:t> most probable.</a:t>
            </a:r>
            <a:endParaRPr lang="en-US" b="1" dirty="0" smtClean="0"/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uling out the 2</a:t>
            </a:r>
            <a:r>
              <a:rPr lang="en-US" baseline="30000" dirty="0" smtClean="0"/>
              <a:t>nd</a:t>
            </a:r>
            <a:r>
              <a:rPr lang="en-US" dirty="0" smtClean="0"/>
              <a:t> most probable can have devastating consequences in the end.</a:t>
            </a:r>
          </a:p>
          <a:p>
            <a:pPr lvl="1"/>
            <a:r>
              <a:rPr lang="en-US" dirty="0" smtClean="0"/>
              <a:t>Decisions at earlier time-steps can impact probability of entire sequence.</a:t>
            </a:r>
          </a:p>
          <a:p>
            <a:pPr lvl="1"/>
            <a:r>
              <a:rPr lang="en-US" dirty="0" smtClean="0"/>
              <a:t>Similar intuition to Viterbi for HMMs.</a:t>
            </a:r>
          </a:p>
        </p:txBody>
      </p:sp>
    </p:spTree>
    <p:extLst>
      <p:ext uri="{BB962C8B-B14F-4D97-AF65-F5344CB8AC3E}">
        <p14:creationId xmlns:p14="http://schemas.microsoft.com/office/powerpoint/2010/main" val="974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</a:t>
            </a:r>
            <a:br>
              <a:rPr lang="en-US" dirty="0" smtClean="0"/>
            </a:br>
            <a:r>
              <a:rPr lang="en-US" dirty="0" smtClean="0"/>
              <a:t>High level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3908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Beam size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Start with “&lt;BOM&gt;” symbol, feed into RNN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Take K most probable output symbols, store K triples: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𝑖𝑛𝑝𝑢𝑡𝑠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, “&lt;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𝐵𝑂𝑀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&gt;”)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hidden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&lt; </a:t>
                </a:r>
                <a:r>
                  <a:rPr lang="en-US" dirty="0" err="1" smtClean="0"/>
                  <a:t>max_seq_length</a:t>
                </a:r>
                <a:r>
                  <a:rPr lang="en-US" dirty="0" smtClean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, “&lt;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𝐵𝑂𝑀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&gt;”) </m:t>
                    </m:r>
                  </m:oMath>
                </a14:m>
                <a:r>
                  <a:rPr lang="en-US" dirty="0" smtClean="0"/>
                  <a:t>in </a:t>
                </a:r>
                <a:r>
                  <a:rPr lang="en-US" i="1" dirty="0" smtClean="0"/>
                  <a:t>inputs</a:t>
                </a:r>
                <a:r>
                  <a:rPr lang="en-US" dirty="0" smtClean="0"/>
                  <a:t>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 smtClean="0"/>
                  <a:t>Run through RNN, take K most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output symbols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most prob. From the list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output symbols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𝑖𝑛𝑝𝑢𝑡𝑠</m:t>
                    </m:r>
                  </m:oMath>
                </a14:m>
                <a:r>
                  <a:rPr lang="en-US" dirty="0" smtClean="0"/>
                  <a:t> with the new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best &amp; start again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3908" cy="4351338"/>
              </a:xfrm>
              <a:blipFill>
                <a:blip r:embed="rId3"/>
                <a:stretch>
                  <a:fillRect l="-1584" t="-3081" b="-98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en arc 38"/>
          <p:cNvCxnSpPr>
            <a:stCxn id="15" idx="3"/>
            <a:endCxn id="25" idx="2"/>
          </p:cNvCxnSpPr>
          <p:nvPr/>
        </p:nvCxnSpPr>
        <p:spPr>
          <a:xfrm>
            <a:off x="2366996" y="2775115"/>
            <a:ext cx="1604886" cy="3178128"/>
          </a:xfrm>
          <a:prstGeom prst="curvedConnector4">
            <a:avLst>
              <a:gd name="adj1" fmla="val 42794"/>
              <a:gd name="adj2" fmla="val 107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573" y="99583"/>
            <a:ext cx="7886700" cy="770702"/>
          </a:xfrm>
        </p:spPr>
        <p:txBody>
          <a:bodyPr>
            <a:normAutofit/>
          </a:bodyPr>
          <a:lstStyle/>
          <a:p>
            <a:r>
              <a:rPr lang="fr-CH" dirty="0" err="1" smtClean="0"/>
              <a:t>Beam</a:t>
            </a:r>
            <a:r>
              <a:rPr lang="fr-CH" dirty="0" smtClean="0"/>
              <a:t> </a:t>
            </a:r>
            <a:r>
              <a:rPr lang="fr-CH" dirty="0" err="1" smtClean="0"/>
              <a:t>search</a:t>
            </a:r>
            <a:r>
              <a:rPr lang="fr-CH" dirty="0" smtClean="0"/>
              <a:t> – a </a:t>
            </a:r>
            <a:r>
              <a:rPr lang="fr-CH" dirty="0" err="1" smtClean="0"/>
              <a:t>walk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50850" y="4460305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,&lt;BOM&gt;: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,-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,-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en arc 5"/>
          <p:cNvCxnSpPr>
            <a:stCxn id="14" idx="3"/>
            <a:endCxn id="27" idx="2"/>
          </p:cNvCxnSpPr>
          <p:nvPr/>
        </p:nvCxnSpPr>
        <p:spPr>
          <a:xfrm>
            <a:off x="2369711" y="3671585"/>
            <a:ext cx="945879" cy="2098966"/>
          </a:xfrm>
          <a:prstGeom prst="curvedConnector4">
            <a:avLst>
              <a:gd name="adj1" fmla="val 37774"/>
              <a:gd name="adj2" fmla="val 110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82139" y="5148795"/>
            <a:ext cx="1" cy="488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,Hey: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 flipH="1" flipV="1">
            <a:off x="1182139" y="3895702"/>
            <a:ext cx="1" cy="564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40592" y="526475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2446" y="5173407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84300" y="50820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en arc 32"/>
          <p:cNvCxnSpPr>
            <a:stCxn id="16" idx="3"/>
            <a:endCxn id="26" idx="2"/>
          </p:cNvCxnSpPr>
          <p:nvPr/>
        </p:nvCxnSpPr>
        <p:spPr>
          <a:xfrm>
            <a:off x="2364285" y="3223350"/>
            <a:ext cx="1279451" cy="2638547"/>
          </a:xfrm>
          <a:prstGeom prst="curvedConnector4">
            <a:avLst>
              <a:gd name="adj1" fmla="val 40961"/>
              <a:gd name="adj2" fmla="val 108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85" idx="2"/>
          </p:cNvCxnSpPr>
          <p:nvPr/>
        </p:nvCxnSpPr>
        <p:spPr>
          <a:xfrm flipV="1">
            <a:off x="3638308" y="3855808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,Hey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.09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.11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.12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614634" y="3407573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2" name="Connecteur en arc 91"/>
          <p:cNvCxnSpPr>
            <a:stCxn id="82" idx="3"/>
            <a:endCxn id="94" idx="2"/>
          </p:cNvCxnSpPr>
          <p:nvPr/>
        </p:nvCxnSpPr>
        <p:spPr>
          <a:xfrm>
            <a:off x="4988854" y="1444729"/>
            <a:ext cx="2146718" cy="4504113"/>
          </a:xfrm>
          <a:prstGeom prst="curvedConnector4">
            <a:avLst>
              <a:gd name="adj1" fmla="val 44613"/>
              <a:gd name="adj2" fmla="val 105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70" idx="3"/>
            <a:endCxn id="96" idx="2"/>
          </p:cNvCxnSpPr>
          <p:nvPr/>
        </p:nvCxnSpPr>
        <p:spPr>
          <a:xfrm>
            <a:off x="4988856" y="2314093"/>
            <a:ext cx="1512987" cy="3452057"/>
          </a:xfrm>
          <a:prstGeom prst="curvedConnector4">
            <a:avLst>
              <a:gd name="adj1" fmla="val 42356"/>
              <a:gd name="adj2" fmla="val 106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904282" y="526035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588093" y="5169006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270553" y="5077660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Connecteur en arc 96"/>
          <p:cNvCxnSpPr>
            <a:stCxn id="81" idx="3"/>
            <a:endCxn id="95" idx="2"/>
          </p:cNvCxnSpPr>
          <p:nvPr/>
        </p:nvCxnSpPr>
        <p:spPr>
          <a:xfrm>
            <a:off x="4988854" y="1860079"/>
            <a:ext cx="1830529" cy="3997417"/>
          </a:xfrm>
          <a:prstGeom prst="curvedConnector4">
            <a:avLst>
              <a:gd name="adj1" fmla="val 43682"/>
              <a:gd name="adj2" fmla="val 1057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à coins arrondis 105"/>
          <p:cNvSpPr/>
          <p:nvPr/>
        </p:nvSpPr>
        <p:spPr>
          <a:xfrm>
            <a:off x="164590" y="866320"/>
            <a:ext cx="1244621" cy="6884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Beam size: 3</a:t>
            </a:r>
            <a:endParaRPr lang="en-US" dirty="0"/>
          </a:p>
        </p:txBody>
      </p:sp>
      <p:sp>
        <p:nvSpPr>
          <p:cNvPr id="112" name="Accolade fermante 111"/>
          <p:cNvSpPr/>
          <p:nvPr/>
        </p:nvSpPr>
        <p:spPr>
          <a:xfrm rot="16200000">
            <a:off x="3557340" y="4245444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2" name="Connecteur droit avec flèche 121"/>
          <p:cNvCxnSpPr/>
          <p:nvPr/>
        </p:nvCxnSpPr>
        <p:spPr>
          <a:xfrm flipV="1">
            <a:off x="6819382" y="3854451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06596" y="3484017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Accolade fermante 129"/>
          <p:cNvSpPr/>
          <p:nvPr/>
        </p:nvSpPr>
        <p:spPr>
          <a:xfrm rot="16200000">
            <a:off x="6732987" y="4244087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,&lt;EOM&gt;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à coins arrondis 169"/>
          <p:cNvSpPr/>
          <p:nvPr/>
        </p:nvSpPr>
        <p:spPr>
          <a:xfrm>
            <a:off x="6222846" y="1345317"/>
            <a:ext cx="1655652" cy="68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STOP: all three words are </a:t>
            </a:r>
            <a:r>
              <a:rPr lang="fr-CH" sz="1300" dirty="0" smtClean="0">
                <a:latin typeface="Consolas" panose="020B0609020204030204" pitchFamily="49" charset="0"/>
              </a:rPr>
              <a:t>&lt;EOM&gt;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171" name="Rectangle à coins arrondis 170"/>
          <p:cNvSpPr/>
          <p:nvPr/>
        </p:nvSpPr>
        <p:spPr>
          <a:xfrm>
            <a:off x="65661" y="6310132"/>
            <a:ext cx="3601382" cy="4800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state</a:t>
            </a:r>
            <a:r>
              <a:rPr lang="en-US" sz="1400" dirty="0" smtClean="0"/>
              <a:t>, </a:t>
            </a:r>
            <a:r>
              <a:rPr lang="en-US" sz="1300" dirty="0">
                <a:latin typeface="Consolas" panose="020B0609020204030204" pitchFamily="49" charset="0"/>
              </a:rPr>
              <a:t>word</a:t>
            </a:r>
            <a:r>
              <a:rPr lang="en-US" sz="1400" dirty="0" smtClean="0"/>
              <a:t>:       </a:t>
            </a:r>
            <a:r>
              <a:rPr lang="en-US" sz="1400" i="1" dirty="0" err="1" smtClean="0"/>
              <a:t>prob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prev_state</a:t>
            </a:r>
            <a:r>
              <a:rPr lang="en-US" sz="1400" dirty="0" smtClean="0"/>
              <a:t>, </a:t>
            </a:r>
            <a:r>
              <a:rPr lang="en-US" sz="1300" dirty="0" err="1" smtClean="0">
                <a:latin typeface="Consolas" panose="020B0609020204030204" pitchFamily="49" charset="0"/>
              </a:rPr>
              <a:t>prev_word</a:t>
            </a:r>
            <a:endParaRPr 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5" grpId="0" animBg="1"/>
      <p:bldP spid="26" grpId="0" animBg="1"/>
      <p:bldP spid="27" grpId="0" animBg="1"/>
      <p:bldP spid="69" grpId="0"/>
      <p:bldP spid="70" grpId="0"/>
      <p:bldP spid="71" grpId="0"/>
      <p:bldP spid="81" grpId="0"/>
      <p:bldP spid="82" grpId="0"/>
      <p:bldP spid="85" grpId="0"/>
      <p:bldP spid="94" grpId="0" animBg="1"/>
      <p:bldP spid="95" grpId="0" animBg="1"/>
      <p:bldP spid="96" grpId="0" animBg="1"/>
      <p:bldP spid="112" grpId="0" animBg="1"/>
      <p:bldP spid="128" grpId="0"/>
      <p:bldP spid="130" grpId="0" animBg="1"/>
      <p:bldP spid="147" grpId="0"/>
      <p:bldP spid="148" grpId="0"/>
      <p:bldP spid="149" grpId="0"/>
      <p:bldP spid="1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en arc 38"/>
          <p:cNvCxnSpPr>
            <a:stCxn id="15" idx="3"/>
            <a:endCxn id="25" idx="2"/>
          </p:cNvCxnSpPr>
          <p:nvPr/>
        </p:nvCxnSpPr>
        <p:spPr>
          <a:xfrm>
            <a:off x="2366996" y="2775115"/>
            <a:ext cx="1604886" cy="3178128"/>
          </a:xfrm>
          <a:prstGeom prst="curvedConnector4">
            <a:avLst>
              <a:gd name="adj1" fmla="val 42794"/>
              <a:gd name="adj2" fmla="val 107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573" y="99583"/>
            <a:ext cx="7886700" cy="770702"/>
          </a:xfrm>
        </p:spPr>
        <p:txBody>
          <a:bodyPr>
            <a:normAutofit/>
          </a:bodyPr>
          <a:lstStyle/>
          <a:p>
            <a:r>
              <a:rPr lang="fr-CH" dirty="0" err="1" smtClean="0"/>
              <a:t>Beam</a:t>
            </a:r>
            <a:r>
              <a:rPr lang="fr-CH" dirty="0" smtClean="0"/>
              <a:t> </a:t>
            </a:r>
            <a:r>
              <a:rPr lang="fr-CH" dirty="0" err="1" smtClean="0"/>
              <a:t>search</a:t>
            </a:r>
            <a:r>
              <a:rPr lang="fr-CH" dirty="0" smtClean="0"/>
              <a:t> – a </a:t>
            </a:r>
            <a:r>
              <a:rPr lang="fr-CH" dirty="0" err="1" smtClean="0"/>
              <a:t>walk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50850" y="4460305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&lt;BOM&gt;: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,- 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,-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en arc 5"/>
          <p:cNvCxnSpPr>
            <a:stCxn id="14" idx="3"/>
            <a:endCxn id="27" idx="2"/>
          </p:cNvCxnSpPr>
          <p:nvPr/>
        </p:nvCxnSpPr>
        <p:spPr>
          <a:xfrm>
            <a:off x="2369711" y="3671585"/>
            <a:ext cx="945879" cy="2098966"/>
          </a:xfrm>
          <a:prstGeom prst="curvedConnector4">
            <a:avLst>
              <a:gd name="adj1" fmla="val 37774"/>
              <a:gd name="adj2" fmla="val 110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82139" y="5148795"/>
            <a:ext cx="1" cy="488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,Hey: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 flipH="1" flipV="1">
            <a:off x="1182139" y="3895702"/>
            <a:ext cx="1" cy="564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40592" y="526475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2446" y="5173407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84300" y="50820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en arc 32"/>
          <p:cNvCxnSpPr>
            <a:stCxn id="16" idx="3"/>
            <a:endCxn id="26" idx="2"/>
          </p:cNvCxnSpPr>
          <p:nvPr/>
        </p:nvCxnSpPr>
        <p:spPr>
          <a:xfrm>
            <a:off x="2364285" y="3223350"/>
            <a:ext cx="1279451" cy="2638547"/>
          </a:xfrm>
          <a:prstGeom prst="curvedConnector4">
            <a:avLst>
              <a:gd name="adj1" fmla="val 40961"/>
              <a:gd name="adj2" fmla="val 108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85" idx="2"/>
          </p:cNvCxnSpPr>
          <p:nvPr/>
        </p:nvCxnSpPr>
        <p:spPr>
          <a:xfrm flipV="1">
            <a:off x="3638308" y="3855808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,Hey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.09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.11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.12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614634" y="3407573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2" name="Connecteur en arc 91"/>
          <p:cNvCxnSpPr>
            <a:stCxn id="82" idx="3"/>
            <a:endCxn id="94" idx="2"/>
          </p:cNvCxnSpPr>
          <p:nvPr/>
        </p:nvCxnSpPr>
        <p:spPr>
          <a:xfrm>
            <a:off x="4988854" y="1444729"/>
            <a:ext cx="2146718" cy="4504113"/>
          </a:xfrm>
          <a:prstGeom prst="curvedConnector4">
            <a:avLst>
              <a:gd name="adj1" fmla="val 44613"/>
              <a:gd name="adj2" fmla="val 105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70" idx="3"/>
            <a:endCxn id="96" idx="2"/>
          </p:cNvCxnSpPr>
          <p:nvPr/>
        </p:nvCxnSpPr>
        <p:spPr>
          <a:xfrm>
            <a:off x="4988856" y="2314093"/>
            <a:ext cx="1512987" cy="3452057"/>
          </a:xfrm>
          <a:prstGeom prst="curvedConnector4">
            <a:avLst>
              <a:gd name="adj1" fmla="val 42356"/>
              <a:gd name="adj2" fmla="val 106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904282" y="526035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588093" y="5169006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270553" y="5077660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Connecteur en arc 96"/>
          <p:cNvCxnSpPr>
            <a:stCxn id="81" idx="3"/>
            <a:endCxn id="95" idx="2"/>
          </p:cNvCxnSpPr>
          <p:nvPr/>
        </p:nvCxnSpPr>
        <p:spPr>
          <a:xfrm>
            <a:off x="4988854" y="1860079"/>
            <a:ext cx="1830529" cy="3997417"/>
          </a:xfrm>
          <a:prstGeom prst="curvedConnector4">
            <a:avLst>
              <a:gd name="adj1" fmla="val 43682"/>
              <a:gd name="adj2" fmla="val 1057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à coins arrondis 105"/>
          <p:cNvSpPr/>
          <p:nvPr/>
        </p:nvSpPr>
        <p:spPr>
          <a:xfrm>
            <a:off x="164590" y="866320"/>
            <a:ext cx="1244621" cy="6884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Beam size: 3</a:t>
            </a:r>
            <a:endParaRPr lang="en-US" dirty="0"/>
          </a:p>
        </p:txBody>
      </p:sp>
      <p:sp>
        <p:nvSpPr>
          <p:cNvPr id="112" name="Accolade fermante 111"/>
          <p:cNvSpPr/>
          <p:nvPr/>
        </p:nvSpPr>
        <p:spPr>
          <a:xfrm rot="16200000">
            <a:off x="3557340" y="4245444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2" name="Connecteur droit avec flèche 121"/>
          <p:cNvCxnSpPr/>
          <p:nvPr/>
        </p:nvCxnSpPr>
        <p:spPr>
          <a:xfrm flipV="1">
            <a:off x="6819382" y="3854451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06596" y="3484017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Accolade fermante 129"/>
          <p:cNvSpPr/>
          <p:nvPr/>
        </p:nvSpPr>
        <p:spPr>
          <a:xfrm rot="16200000">
            <a:off x="6732987" y="4244087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à coins arrondis 168"/>
          <p:cNvSpPr/>
          <p:nvPr/>
        </p:nvSpPr>
        <p:spPr>
          <a:xfrm>
            <a:off x="36926" y="6335153"/>
            <a:ext cx="3601382" cy="4800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state</a:t>
            </a:r>
            <a:r>
              <a:rPr lang="en-US" sz="1400" dirty="0" smtClean="0"/>
              <a:t>, </a:t>
            </a:r>
            <a:r>
              <a:rPr lang="en-US" sz="1300" dirty="0">
                <a:latin typeface="Consolas" panose="020B0609020204030204" pitchFamily="49" charset="0"/>
              </a:rPr>
              <a:t>word</a:t>
            </a:r>
            <a:r>
              <a:rPr lang="en-US" sz="1400" dirty="0" smtClean="0"/>
              <a:t>:       </a:t>
            </a:r>
            <a:r>
              <a:rPr lang="en-US" sz="1400" i="1" dirty="0" err="1" smtClean="0"/>
              <a:t>prob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prev_state</a:t>
            </a:r>
            <a:r>
              <a:rPr lang="en-US" sz="1400" dirty="0" smtClean="0"/>
              <a:t>, </a:t>
            </a:r>
            <a:r>
              <a:rPr lang="en-US" sz="1300" dirty="0" err="1" smtClean="0">
                <a:latin typeface="Consolas" panose="020B0609020204030204" pitchFamily="49" charset="0"/>
              </a:rPr>
              <a:t>prev_word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170" name="Rectangle à coins arrondis 169"/>
          <p:cNvSpPr/>
          <p:nvPr/>
        </p:nvSpPr>
        <p:spPr>
          <a:xfrm>
            <a:off x="7324718" y="823399"/>
            <a:ext cx="1655652" cy="68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Backtracking</a:t>
            </a:r>
            <a:endParaRPr lang="en-US" sz="1300" dirty="0">
              <a:latin typeface="Consolas" panose="020B0609020204030204" pitchFamily="49" charset="0"/>
            </a:endParaRPr>
          </a:p>
        </p:txBody>
      </p:sp>
      <p:cxnSp>
        <p:nvCxnSpPr>
          <p:cNvPr id="40" name="Connecteur droit avec flèche 39"/>
          <p:cNvCxnSpPr>
            <a:stCxn id="149" idx="1"/>
            <a:endCxn id="70" idx="3"/>
          </p:cNvCxnSpPr>
          <p:nvPr/>
        </p:nvCxnSpPr>
        <p:spPr>
          <a:xfrm flipH="1" flipV="1">
            <a:off x="4988856" y="2314093"/>
            <a:ext cx="877416" cy="244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70" idx="1"/>
            <a:endCxn id="15" idx="3"/>
          </p:cNvCxnSpPr>
          <p:nvPr/>
        </p:nvCxnSpPr>
        <p:spPr>
          <a:xfrm flipH="1">
            <a:off x="2366996" y="2314093"/>
            <a:ext cx="253060" cy="461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212169" y="2379132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Ellipse 50"/>
          <p:cNvSpPr/>
          <p:nvPr/>
        </p:nvSpPr>
        <p:spPr>
          <a:xfrm>
            <a:off x="3971881" y="2112433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2686344" y="2121138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60650" y="2560667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Ellipse 54"/>
          <p:cNvSpPr/>
          <p:nvPr/>
        </p:nvSpPr>
        <p:spPr>
          <a:xfrm>
            <a:off x="1338941" y="2570364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822901" y="2999232"/>
            <a:ext cx="106174" cy="2638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à coins arrondis 60"/>
              <p:cNvSpPr/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fr-CH" sz="1300" b="0" dirty="0" smtClean="0"/>
                  <a:t>&lt;BOM&gt; Hello &lt;EOM&gt; &lt;EOM&gt;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fr-CH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∙.09∙.15=.0135</m:t>
                    </m:r>
                  </m:oMath>
                </a14:m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Rectangle à coins arrondis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5912497" y="2362690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3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Outline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49079"/>
          </a:xfrm>
        </p:spPr>
        <p:txBody>
          <a:bodyPr>
            <a:normAutofit/>
          </a:bodyPr>
          <a:lstStyle/>
          <a:p>
            <a:r>
              <a:rPr lang="en-US" dirty="0" smtClean="0"/>
              <a:t>Decoding from RNNs:</a:t>
            </a:r>
          </a:p>
          <a:p>
            <a:pPr lvl="1"/>
            <a:r>
              <a:rPr lang="en-US" dirty="0" smtClean="0"/>
              <a:t>Greedy decoding (in HW5)</a:t>
            </a:r>
          </a:p>
          <a:p>
            <a:pPr lvl="1"/>
            <a:r>
              <a:rPr lang="en-US" dirty="0" smtClean="0"/>
              <a:t>How to sample from a probability distribution</a:t>
            </a:r>
          </a:p>
          <a:p>
            <a:pPr lvl="1"/>
            <a:r>
              <a:rPr lang="en-US" dirty="0" smtClean="0"/>
              <a:t>Beam search on RNNs</a:t>
            </a:r>
          </a:p>
          <a:p>
            <a:r>
              <a:rPr lang="en-US" dirty="0" smtClean="0"/>
              <a:t>Applications of decoding/MT ideas in non-MT domains:</a:t>
            </a:r>
          </a:p>
          <a:p>
            <a:pPr lvl="1"/>
            <a:r>
              <a:rPr lang="en-US" dirty="0" smtClean="0"/>
              <a:t>Stylistic paraphrasing </a:t>
            </a:r>
          </a:p>
          <a:p>
            <a:pPr lvl="1"/>
            <a:r>
              <a:rPr lang="en-US" dirty="0" smtClean="0"/>
              <a:t>Twitter Conversation</a:t>
            </a:r>
          </a:p>
        </p:txBody>
      </p:sp>
    </p:spTree>
    <p:extLst>
      <p:ext uri="{BB962C8B-B14F-4D97-AF65-F5344CB8AC3E}">
        <p14:creationId xmlns:p14="http://schemas.microsoft.com/office/powerpoint/2010/main" val="9920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en arc 38"/>
          <p:cNvCxnSpPr>
            <a:stCxn id="15" idx="3"/>
            <a:endCxn id="25" idx="2"/>
          </p:cNvCxnSpPr>
          <p:nvPr/>
        </p:nvCxnSpPr>
        <p:spPr>
          <a:xfrm>
            <a:off x="2366996" y="2775115"/>
            <a:ext cx="1604886" cy="3178128"/>
          </a:xfrm>
          <a:prstGeom prst="curvedConnector4">
            <a:avLst>
              <a:gd name="adj1" fmla="val 42794"/>
              <a:gd name="adj2" fmla="val 107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573" y="99583"/>
            <a:ext cx="7886700" cy="770702"/>
          </a:xfrm>
        </p:spPr>
        <p:txBody>
          <a:bodyPr>
            <a:normAutofit/>
          </a:bodyPr>
          <a:lstStyle/>
          <a:p>
            <a:r>
              <a:rPr lang="fr-CH" dirty="0" err="1" smtClean="0"/>
              <a:t>Beam</a:t>
            </a:r>
            <a:r>
              <a:rPr lang="fr-CH" dirty="0" smtClean="0"/>
              <a:t> </a:t>
            </a:r>
            <a:r>
              <a:rPr lang="fr-CH" dirty="0" err="1" smtClean="0"/>
              <a:t>search</a:t>
            </a:r>
            <a:r>
              <a:rPr lang="fr-CH" dirty="0" smtClean="0"/>
              <a:t> – a </a:t>
            </a:r>
            <a:r>
              <a:rPr lang="fr-CH" dirty="0" err="1" smtClean="0"/>
              <a:t>walk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50850" y="4460305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&lt;BOM&gt;: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,- 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,-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en arc 5"/>
          <p:cNvCxnSpPr>
            <a:stCxn id="14" idx="3"/>
            <a:endCxn id="27" idx="2"/>
          </p:cNvCxnSpPr>
          <p:nvPr/>
        </p:nvCxnSpPr>
        <p:spPr>
          <a:xfrm>
            <a:off x="2369711" y="3671585"/>
            <a:ext cx="945879" cy="2098966"/>
          </a:xfrm>
          <a:prstGeom prst="curvedConnector4">
            <a:avLst>
              <a:gd name="adj1" fmla="val 37774"/>
              <a:gd name="adj2" fmla="val 110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82139" y="5148795"/>
            <a:ext cx="1" cy="488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,Hey: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 flipH="1" flipV="1">
            <a:off x="1182139" y="3895702"/>
            <a:ext cx="1" cy="564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40592" y="526475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2446" y="5173407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84300" y="50820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en arc 32"/>
          <p:cNvCxnSpPr>
            <a:stCxn id="16" idx="3"/>
            <a:endCxn id="26" idx="2"/>
          </p:cNvCxnSpPr>
          <p:nvPr/>
        </p:nvCxnSpPr>
        <p:spPr>
          <a:xfrm>
            <a:off x="2364285" y="3223350"/>
            <a:ext cx="1279451" cy="2638547"/>
          </a:xfrm>
          <a:prstGeom prst="curvedConnector4">
            <a:avLst>
              <a:gd name="adj1" fmla="val 40961"/>
              <a:gd name="adj2" fmla="val 108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85" idx="2"/>
          </p:cNvCxnSpPr>
          <p:nvPr/>
        </p:nvCxnSpPr>
        <p:spPr>
          <a:xfrm flipV="1">
            <a:off x="3638308" y="3855808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,Hey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.09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.11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.12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614634" y="3407573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2" name="Connecteur en arc 91"/>
          <p:cNvCxnSpPr>
            <a:stCxn id="82" idx="3"/>
            <a:endCxn id="94" idx="2"/>
          </p:cNvCxnSpPr>
          <p:nvPr/>
        </p:nvCxnSpPr>
        <p:spPr>
          <a:xfrm>
            <a:off x="4988854" y="1444729"/>
            <a:ext cx="2146718" cy="4504113"/>
          </a:xfrm>
          <a:prstGeom prst="curvedConnector4">
            <a:avLst>
              <a:gd name="adj1" fmla="val 44613"/>
              <a:gd name="adj2" fmla="val 105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70" idx="3"/>
            <a:endCxn id="96" idx="2"/>
          </p:cNvCxnSpPr>
          <p:nvPr/>
        </p:nvCxnSpPr>
        <p:spPr>
          <a:xfrm>
            <a:off x="4988856" y="2314093"/>
            <a:ext cx="1512987" cy="3452057"/>
          </a:xfrm>
          <a:prstGeom prst="curvedConnector4">
            <a:avLst>
              <a:gd name="adj1" fmla="val 42356"/>
              <a:gd name="adj2" fmla="val 106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904282" y="526035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588093" y="5169006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270553" y="5077660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Connecteur en arc 96"/>
          <p:cNvCxnSpPr>
            <a:stCxn id="81" idx="3"/>
            <a:endCxn id="95" idx="2"/>
          </p:cNvCxnSpPr>
          <p:nvPr/>
        </p:nvCxnSpPr>
        <p:spPr>
          <a:xfrm>
            <a:off x="4988854" y="1860079"/>
            <a:ext cx="1830529" cy="3997417"/>
          </a:xfrm>
          <a:prstGeom prst="curvedConnector4">
            <a:avLst>
              <a:gd name="adj1" fmla="val 43682"/>
              <a:gd name="adj2" fmla="val 1057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à coins arrondis 105"/>
          <p:cNvSpPr/>
          <p:nvPr/>
        </p:nvSpPr>
        <p:spPr>
          <a:xfrm>
            <a:off x="164590" y="866320"/>
            <a:ext cx="1244621" cy="6884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Beam size: 3</a:t>
            </a:r>
            <a:endParaRPr lang="en-US" dirty="0"/>
          </a:p>
        </p:txBody>
      </p:sp>
      <p:sp>
        <p:nvSpPr>
          <p:cNvPr id="112" name="Accolade fermante 111"/>
          <p:cNvSpPr/>
          <p:nvPr/>
        </p:nvSpPr>
        <p:spPr>
          <a:xfrm rot="16200000">
            <a:off x="3557340" y="4245444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2" name="Connecteur droit avec flèche 121"/>
          <p:cNvCxnSpPr/>
          <p:nvPr/>
        </p:nvCxnSpPr>
        <p:spPr>
          <a:xfrm flipV="1">
            <a:off x="6819382" y="3854451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06596" y="3484017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Accolade fermante 129"/>
          <p:cNvSpPr/>
          <p:nvPr/>
        </p:nvSpPr>
        <p:spPr>
          <a:xfrm rot="16200000">
            <a:off x="6732987" y="4244087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à coins arrondis 168"/>
          <p:cNvSpPr/>
          <p:nvPr/>
        </p:nvSpPr>
        <p:spPr>
          <a:xfrm>
            <a:off x="36926" y="6335153"/>
            <a:ext cx="3601382" cy="4800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state</a:t>
            </a:r>
            <a:r>
              <a:rPr lang="en-US" sz="1400" dirty="0" smtClean="0"/>
              <a:t>, </a:t>
            </a:r>
            <a:r>
              <a:rPr lang="en-US" sz="1300" dirty="0">
                <a:latin typeface="Consolas" panose="020B0609020204030204" pitchFamily="49" charset="0"/>
              </a:rPr>
              <a:t>word</a:t>
            </a:r>
            <a:r>
              <a:rPr lang="en-US" sz="1400" dirty="0" smtClean="0"/>
              <a:t>:       </a:t>
            </a:r>
            <a:r>
              <a:rPr lang="en-US" sz="1400" i="1" dirty="0" err="1" smtClean="0"/>
              <a:t>prob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prev_state</a:t>
            </a:r>
            <a:r>
              <a:rPr lang="en-US" sz="1400" dirty="0" smtClean="0"/>
              <a:t>, </a:t>
            </a:r>
            <a:r>
              <a:rPr lang="en-US" sz="1300" dirty="0" err="1" smtClean="0">
                <a:latin typeface="Consolas" panose="020B0609020204030204" pitchFamily="49" charset="0"/>
              </a:rPr>
              <a:t>prev_word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170" name="Rectangle à coins arrondis 169"/>
          <p:cNvSpPr/>
          <p:nvPr/>
        </p:nvSpPr>
        <p:spPr>
          <a:xfrm>
            <a:off x="7324718" y="823399"/>
            <a:ext cx="1655652" cy="68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Backtracking</a:t>
            </a:r>
            <a:endParaRPr lang="en-US" sz="1300" dirty="0">
              <a:latin typeface="Consolas" panose="020B0609020204030204" pitchFamily="49" charset="0"/>
            </a:endParaRPr>
          </a:p>
        </p:txBody>
      </p:sp>
      <p:cxnSp>
        <p:nvCxnSpPr>
          <p:cNvPr id="40" name="Connecteur droit avec flèche 39"/>
          <p:cNvCxnSpPr>
            <a:stCxn id="148" idx="1"/>
            <a:endCxn id="82" idx="3"/>
          </p:cNvCxnSpPr>
          <p:nvPr/>
        </p:nvCxnSpPr>
        <p:spPr>
          <a:xfrm flipH="1" flipV="1">
            <a:off x="4988854" y="1444729"/>
            <a:ext cx="877418" cy="152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2" idx="1"/>
            <a:endCxn id="15" idx="3"/>
          </p:cNvCxnSpPr>
          <p:nvPr/>
        </p:nvCxnSpPr>
        <p:spPr>
          <a:xfrm flipH="1">
            <a:off x="2366996" y="1444729"/>
            <a:ext cx="253058" cy="1330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212168" y="2762326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Ellipse 50"/>
          <p:cNvSpPr/>
          <p:nvPr/>
        </p:nvSpPr>
        <p:spPr>
          <a:xfrm>
            <a:off x="3963879" y="1242840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2691401" y="1243347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60650" y="2560667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Ellipse 54"/>
          <p:cNvSpPr/>
          <p:nvPr/>
        </p:nvSpPr>
        <p:spPr>
          <a:xfrm>
            <a:off x="1338941" y="2570364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822901" y="2999232"/>
            <a:ext cx="106174" cy="2638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à coins arrondis 60"/>
              <p:cNvSpPr/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fr-CH" sz="1300" b="0" dirty="0" smtClean="0"/>
                  <a:t>&lt;BOM&gt; Hello world &lt;EOM&gt;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)=.5</m:t>
                    </m:r>
                    <m:r>
                      <a:rPr lang="fr-CH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∙.12∙.15=.009</m:t>
                    </m:r>
                  </m:oMath>
                </a14:m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Rectangle à coins arrondis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5942868" y="2768533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71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en arc 38"/>
          <p:cNvCxnSpPr>
            <a:stCxn id="15" idx="3"/>
            <a:endCxn id="25" idx="2"/>
          </p:cNvCxnSpPr>
          <p:nvPr/>
        </p:nvCxnSpPr>
        <p:spPr>
          <a:xfrm>
            <a:off x="2366996" y="2775115"/>
            <a:ext cx="1604886" cy="3178128"/>
          </a:xfrm>
          <a:prstGeom prst="curvedConnector4">
            <a:avLst>
              <a:gd name="adj1" fmla="val 42794"/>
              <a:gd name="adj2" fmla="val 107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3573" y="99583"/>
            <a:ext cx="7886700" cy="770702"/>
          </a:xfrm>
        </p:spPr>
        <p:txBody>
          <a:bodyPr>
            <a:normAutofit/>
          </a:bodyPr>
          <a:lstStyle/>
          <a:p>
            <a:r>
              <a:rPr lang="fr-CH" dirty="0" err="1" smtClean="0"/>
              <a:t>Beam</a:t>
            </a:r>
            <a:r>
              <a:rPr lang="fr-CH" dirty="0" smtClean="0"/>
              <a:t> </a:t>
            </a:r>
            <a:r>
              <a:rPr lang="fr-CH" dirty="0" err="1" smtClean="0"/>
              <a:t>search</a:t>
            </a:r>
            <a:r>
              <a:rPr lang="fr-CH" dirty="0" smtClean="0"/>
              <a:t> – a </a:t>
            </a:r>
            <a:r>
              <a:rPr lang="fr-CH" dirty="0" err="1" smtClean="0"/>
              <a:t>walk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50850" y="4460305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&lt;BOM&gt;: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,- 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,-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" y="5637779"/>
                <a:ext cx="2232956" cy="448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en arc 5"/>
          <p:cNvCxnSpPr>
            <a:stCxn id="14" idx="3"/>
            <a:endCxn id="27" idx="2"/>
          </p:cNvCxnSpPr>
          <p:nvPr/>
        </p:nvCxnSpPr>
        <p:spPr>
          <a:xfrm>
            <a:off x="2369711" y="3671585"/>
            <a:ext cx="945879" cy="2098966"/>
          </a:xfrm>
          <a:prstGeom prst="curvedConnector4">
            <a:avLst>
              <a:gd name="adj1" fmla="val 37774"/>
              <a:gd name="adj2" fmla="val 110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82139" y="5148795"/>
            <a:ext cx="1" cy="488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,Hey: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3" y="3447467"/>
                <a:ext cx="2375144" cy="44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7" y="2550997"/>
                <a:ext cx="2369713" cy="44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,&lt;BOM&gt;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" y="2999232"/>
                <a:ext cx="2364291" cy="44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 flipH="1" flipV="1">
            <a:off x="1182139" y="3895702"/>
            <a:ext cx="1" cy="564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40592" y="526475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2446" y="5173407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84300" y="5082061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en arc 32"/>
          <p:cNvCxnSpPr>
            <a:stCxn id="16" idx="3"/>
            <a:endCxn id="26" idx="2"/>
          </p:cNvCxnSpPr>
          <p:nvPr/>
        </p:nvCxnSpPr>
        <p:spPr>
          <a:xfrm>
            <a:off x="2364285" y="3223350"/>
            <a:ext cx="1279451" cy="2638547"/>
          </a:xfrm>
          <a:prstGeom prst="curvedConnector4">
            <a:avLst>
              <a:gd name="adj1" fmla="val 40961"/>
              <a:gd name="adj2" fmla="val 108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85" idx="2"/>
          </p:cNvCxnSpPr>
          <p:nvPr/>
        </p:nvCxnSpPr>
        <p:spPr>
          <a:xfrm flipV="1">
            <a:off x="3638308" y="3855808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,Hey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60" y="2986445"/>
                <a:ext cx="2368800" cy="44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.09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6" y="2089975"/>
                <a:ext cx="2368800" cy="44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fr-CH" sz="13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there</a:t>
                </a:r>
                <a:r>
                  <a:rPr lang="fr-CH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.10</m:t>
                    </m:r>
                  </m:oMath>
                </a14:m>
                <a:r>
                  <a:rPr lang="fr-CH" sz="13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CH" sz="13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5" y="2538210"/>
                <a:ext cx="2368800" cy="44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 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.11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,Hi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635961"/>
                <a:ext cx="2368800" cy="44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,world: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.12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,Hello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54" y="1220611"/>
                <a:ext cx="2368800" cy="44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614634" y="3407573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92" name="Connecteur en arc 91"/>
          <p:cNvCxnSpPr>
            <a:stCxn id="82" idx="3"/>
            <a:endCxn id="94" idx="2"/>
          </p:cNvCxnSpPr>
          <p:nvPr/>
        </p:nvCxnSpPr>
        <p:spPr>
          <a:xfrm>
            <a:off x="4988854" y="1444729"/>
            <a:ext cx="2146718" cy="4504113"/>
          </a:xfrm>
          <a:prstGeom prst="curvedConnector4">
            <a:avLst>
              <a:gd name="adj1" fmla="val 44613"/>
              <a:gd name="adj2" fmla="val 105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70" idx="3"/>
            <a:endCxn id="96" idx="2"/>
          </p:cNvCxnSpPr>
          <p:nvPr/>
        </p:nvCxnSpPr>
        <p:spPr>
          <a:xfrm>
            <a:off x="4988856" y="2314093"/>
            <a:ext cx="1512987" cy="3452057"/>
          </a:xfrm>
          <a:prstGeom prst="curvedConnector4">
            <a:avLst>
              <a:gd name="adj1" fmla="val 42356"/>
              <a:gd name="adj2" fmla="val 106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904282" y="526035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588093" y="5169006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270553" y="5077660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Connecteur en arc 96"/>
          <p:cNvCxnSpPr>
            <a:stCxn id="81" idx="3"/>
            <a:endCxn id="95" idx="2"/>
          </p:cNvCxnSpPr>
          <p:nvPr/>
        </p:nvCxnSpPr>
        <p:spPr>
          <a:xfrm>
            <a:off x="4988854" y="1860079"/>
            <a:ext cx="1830529" cy="3997417"/>
          </a:xfrm>
          <a:prstGeom prst="curvedConnector4">
            <a:avLst>
              <a:gd name="adj1" fmla="val 43682"/>
              <a:gd name="adj2" fmla="val 1057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à coins arrondis 105"/>
          <p:cNvSpPr/>
          <p:nvPr/>
        </p:nvSpPr>
        <p:spPr>
          <a:xfrm>
            <a:off x="164590" y="866320"/>
            <a:ext cx="1244621" cy="6884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Beam size: 3</a:t>
            </a:r>
            <a:endParaRPr lang="en-US" dirty="0"/>
          </a:p>
        </p:txBody>
      </p:sp>
      <p:sp>
        <p:nvSpPr>
          <p:cNvPr id="112" name="Accolade fermante 111"/>
          <p:cNvSpPr/>
          <p:nvPr/>
        </p:nvSpPr>
        <p:spPr>
          <a:xfrm rot="16200000">
            <a:off x="3557340" y="4245444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2" name="Connecteur droit avec flèche 121"/>
          <p:cNvCxnSpPr/>
          <p:nvPr/>
        </p:nvCxnSpPr>
        <p:spPr>
          <a:xfrm flipV="1">
            <a:off x="6819382" y="3854451"/>
            <a:ext cx="0" cy="68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06596" y="3484017"/>
            <a:ext cx="204734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Accolade fermante 129"/>
          <p:cNvSpPr/>
          <p:nvPr/>
        </p:nvSpPr>
        <p:spPr>
          <a:xfrm rot="16200000">
            <a:off x="6732987" y="4244087"/>
            <a:ext cx="172790" cy="1118871"/>
          </a:xfrm>
          <a:prstGeom prst="rightBrace">
            <a:avLst>
              <a:gd name="adj1" fmla="val 4081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4" y="3203580"/>
                <a:ext cx="2368800" cy="44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300" dirty="0" smtClean="0">
                    <a:latin typeface="Consolas" panose="020B0609020204030204" pitchFamily="49" charset="0"/>
                  </a:rPr>
                  <a:t>,world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749566"/>
                <a:ext cx="2368800" cy="44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,&lt;EOM&gt;: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fr-CH" sz="13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CH" sz="1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H" sz="1300" dirty="0" smtClean="0">
                    <a:latin typeface="Consolas" panose="020B0609020204030204" pitchFamily="49" charset="0"/>
                  </a:rPr>
                  <a:t>,&lt;EOM</a:t>
                </a:r>
                <a:r>
                  <a:rPr lang="en-US" sz="1300" dirty="0" smtClean="0">
                    <a:latin typeface="Consolas" panose="020B0609020204030204" pitchFamily="49" charset="0"/>
                  </a:rPr>
                  <a:t>&gt;</a:t>
                </a:r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72" y="2334216"/>
                <a:ext cx="2368800" cy="44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à coins arrondis 168"/>
          <p:cNvSpPr/>
          <p:nvPr/>
        </p:nvSpPr>
        <p:spPr>
          <a:xfrm>
            <a:off x="36926" y="6335153"/>
            <a:ext cx="3601382" cy="4800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state</a:t>
            </a:r>
            <a:r>
              <a:rPr lang="en-US" sz="1400" dirty="0" smtClean="0"/>
              <a:t>, </a:t>
            </a:r>
            <a:r>
              <a:rPr lang="en-US" sz="1300" dirty="0">
                <a:latin typeface="Consolas" panose="020B0609020204030204" pitchFamily="49" charset="0"/>
              </a:rPr>
              <a:t>word</a:t>
            </a:r>
            <a:r>
              <a:rPr lang="en-US" sz="1400" dirty="0" smtClean="0"/>
              <a:t>:       </a:t>
            </a:r>
            <a:r>
              <a:rPr lang="en-US" sz="1400" i="1" dirty="0" err="1" smtClean="0"/>
              <a:t>prob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prev_state</a:t>
            </a:r>
            <a:r>
              <a:rPr lang="en-US" sz="1400" dirty="0" smtClean="0"/>
              <a:t>, </a:t>
            </a:r>
            <a:r>
              <a:rPr lang="en-US" sz="1300" dirty="0" err="1" smtClean="0">
                <a:latin typeface="Consolas" panose="020B0609020204030204" pitchFamily="49" charset="0"/>
              </a:rPr>
              <a:t>prev_word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170" name="Rectangle à coins arrondis 169"/>
          <p:cNvSpPr/>
          <p:nvPr/>
        </p:nvSpPr>
        <p:spPr>
          <a:xfrm>
            <a:off x="7324718" y="823399"/>
            <a:ext cx="1655652" cy="68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Backtracking</a:t>
            </a:r>
            <a:endParaRPr lang="en-US" sz="1300" dirty="0">
              <a:latin typeface="Consolas" panose="020B0609020204030204" pitchFamily="49" charset="0"/>
            </a:endParaRPr>
          </a:p>
        </p:txBody>
      </p:sp>
      <p:cxnSp>
        <p:nvCxnSpPr>
          <p:cNvPr id="40" name="Connecteur droit avec flèche 39"/>
          <p:cNvCxnSpPr>
            <a:stCxn id="147" idx="1"/>
            <a:endCxn id="81" idx="3"/>
          </p:cNvCxnSpPr>
          <p:nvPr/>
        </p:nvCxnSpPr>
        <p:spPr>
          <a:xfrm flipH="1" flipV="1">
            <a:off x="4988854" y="1860079"/>
            <a:ext cx="877420" cy="1567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1" idx="1"/>
            <a:endCxn id="16" idx="3"/>
          </p:cNvCxnSpPr>
          <p:nvPr/>
        </p:nvCxnSpPr>
        <p:spPr>
          <a:xfrm flipH="1">
            <a:off x="2364285" y="1860079"/>
            <a:ext cx="255769" cy="1363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212168" y="3223349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Ellipse 50"/>
          <p:cNvSpPr/>
          <p:nvPr/>
        </p:nvSpPr>
        <p:spPr>
          <a:xfrm>
            <a:off x="4240729" y="1648722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2676663" y="1648722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60650" y="3024302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Ellipse 54"/>
          <p:cNvSpPr/>
          <p:nvPr/>
        </p:nvSpPr>
        <p:spPr>
          <a:xfrm>
            <a:off x="1351485" y="3015743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769720" y="3447467"/>
            <a:ext cx="159355" cy="2190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à coins arrondis 60"/>
              <p:cNvSpPr/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fr-CH" sz="1300" b="0" dirty="0" smtClean="0"/>
                  <a:t>&lt;BOM&gt; Hi world &lt;EOM&gt; </a:t>
                </a:r>
                <a14:m>
                  <m:oMath xmlns:m="http://schemas.openxmlformats.org/officeDocument/2006/math">
                    <m:r>
                      <a:rPr lang="fr-CH" sz="1300" b="0" i="1" smtClean="0">
                        <a:latin typeface="Cambria Math" panose="02040503050406030204" pitchFamily="18" charset="0"/>
                      </a:rPr>
                      <m:t>)=.5</m:t>
                    </m:r>
                    <m:r>
                      <a:rPr lang="fr-CH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∙.12∙.15=.009</m:t>
                    </m:r>
                  </m:oMath>
                </a14:m>
                <a:endParaRPr lang="en-US" sz="1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Rectangle à coins arrondis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26" y="6272846"/>
                <a:ext cx="4470531" cy="46603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/>
          <p:cNvSpPr/>
          <p:nvPr/>
        </p:nvSpPr>
        <p:spPr>
          <a:xfrm>
            <a:off x="5917105" y="3213483"/>
            <a:ext cx="392898" cy="403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34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" grpId="0" animBg="1"/>
      <p:bldP spid="53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O(K*</a:t>
            </a:r>
            <a:r>
              <a:rPr lang="en-US" dirty="0" err="1" smtClean="0"/>
              <a:t>max_seq_length</a:t>
            </a:r>
            <a:r>
              <a:rPr lang="en-US" dirty="0" smtClean="0"/>
              <a:t>) elements</a:t>
            </a:r>
          </a:p>
          <a:p>
            <a:r>
              <a:rPr lang="en-US" dirty="0" smtClean="0"/>
              <a:t>Fast if you can parallelize the computation</a:t>
            </a:r>
          </a:p>
          <a:p>
            <a:r>
              <a:rPr lang="en-US" dirty="0" smtClean="0"/>
              <a:t>Usually gives a boost in accuracy!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Any questions on beam search or decoding?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Generation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Stylistic Paraphrasing </a:t>
            </a:r>
          </a:p>
          <a:p>
            <a:pPr lvl="1"/>
            <a:r>
              <a:rPr lang="en-US" sz="2000" dirty="0" smtClean="0"/>
              <a:t>Xu et al. COLING 2012 – </a:t>
            </a:r>
            <a:r>
              <a:rPr lang="en-US" sz="2000" i="1" dirty="0" smtClean="0"/>
              <a:t>Paraphrasing for Style</a:t>
            </a:r>
            <a:endParaRPr lang="en-US" sz="2000" dirty="0" smtClean="0"/>
          </a:p>
          <a:p>
            <a:r>
              <a:rPr lang="en-US" dirty="0" smtClean="0"/>
              <a:t>Conversation modelling</a:t>
            </a:r>
          </a:p>
          <a:p>
            <a:pPr lvl="1"/>
            <a:r>
              <a:rPr lang="en-US" sz="2000" dirty="0" smtClean="0"/>
              <a:t>Ritter et al. EMNLP 2011 – </a:t>
            </a:r>
            <a:r>
              <a:rPr lang="en-US" sz="2000" i="1" dirty="0" smtClean="0"/>
              <a:t>Data-driven Response Generation in Social Media</a:t>
            </a:r>
          </a:p>
          <a:p>
            <a:pPr lvl="1"/>
            <a:r>
              <a:rPr lang="en-US" sz="2000" dirty="0" smtClean="0"/>
              <a:t>Li et al. NAACL 2016 – </a:t>
            </a:r>
            <a:r>
              <a:rPr lang="en-US" sz="2000" i="1" dirty="0" smtClean="0"/>
              <a:t>A Diversity Promoting Objective Function for Neural Conversation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Sordoni</a:t>
            </a:r>
            <a:r>
              <a:rPr lang="en-US" sz="2000" dirty="0" smtClean="0"/>
              <a:t> et al. NAACL 2015 – </a:t>
            </a:r>
            <a:r>
              <a:rPr lang="en-US" sz="2000" i="1" dirty="0" smtClean="0"/>
              <a:t>A Neural Network Approach to Context-Sensitive Generation of Conversational Responses</a:t>
            </a:r>
          </a:p>
          <a:p>
            <a:pPr lvl="1"/>
            <a:r>
              <a:rPr lang="en-US" sz="2000" dirty="0" err="1" smtClean="0"/>
              <a:t>Serban</a:t>
            </a:r>
            <a:r>
              <a:rPr lang="en-US" sz="2000" dirty="0" smtClean="0"/>
              <a:t> et al. </a:t>
            </a:r>
            <a:r>
              <a:rPr lang="en-US" sz="2000" dirty="0" err="1" smtClean="0"/>
              <a:t>arXiv</a:t>
            </a:r>
            <a:r>
              <a:rPr lang="en-US" sz="2000" dirty="0" smtClean="0"/>
              <a:t> 2016 – </a:t>
            </a:r>
            <a:r>
              <a:rPr lang="en-US" sz="2000" i="1" dirty="0" smtClean="0"/>
              <a:t>A Hierarchical Latent Variable Encoder-Decoder Model for Generating Dialogues</a:t>
            </a:r>
          </a:p>
        </p:txBody>
      </p:sp>
    </p:spTree>
    <p:extLst>
      <p:ext uri="{BB962C8B-B14F-4D97-AF65-F5344CB8AC3E}">
        <p14:creationId xmlns:p14="http://schemas.microsoft.com/office/powerpoint/2010/main" val="30362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13988"/>
            <a:ext cx="7886700" cy="1325563"/>
          </a:xfrm>
        </p:spPr>
        <p:txBody>
          <a:bodyPr/>
          <a:lstStyle/>
          <a:p>
            <a:r>
              <a:rPr lang="en-US" dirty="0" smtClean="0"/>
              <a:t>Stylistic Paraphrasing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763037"/>
              </p:ext>
            </p:extLst>
          </p:nvPr>
        </p:nvGraphicFramePr>
        <p:xfrm>
          <a:off x="446334" y="1155924"/>
          <a:ext cx="8251332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765">
                  <a:extLst>
                    <a:ext uri="{9D8B030D-6E8A-4147-A177-3AD203B41FA5}">
                      <a16:colId xmlns:a16="http://schemas.microsoft.com/office/drawing/2014/main" val="3803918406"/>
                    </a:ext>
                  </a:extLst>
                </a:gridCol>
                <a:gridCol w="1036749">
                  <a:extLst>
                    <a:ext uri="{9D8B030D-6E8A-4147-A177-3AD203B41FA5}">
                      <a16:colId xmlns:a16="http://schemas.microsoft.com/office/drawing/2014/main" val="3280671062"/>
                    </a:ext>
                  </a:extLst>
                </a:gridCol>
                <a:gridCol w="3065172">
                  <a:extLst>
                    <a:ext uri="{9D8B030D-6E8A-4147-A177-3AD203B41FA5}">
                      <a16:colId xmlns:a16="http://schemas.microsoft.com/office/drawing/2014/main" val="2041340839"/>
                    </a:ext>
                  </a:extLst>
                </a:gridCol>
                <a:gridCol w="2848646">
                  <a:extLst>
                    <a:ext uri="{9D8B030D-6E8A-4147-A177-3AD203B41FA5}">
                      <a16:colId xmlns:a16="http://schemas.microsoft.com/office/drawing/2014/main" val="3890961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Source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Speaker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Input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Output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6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Romeo &amp; Juliet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Benvolio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 killed your relative, brave Mercutio, and then young Romeo killed him.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 slew thy kinsman , brave </a:t>
                      </a:r>
                      <a:r>
                        <a:rPr lang="en-US" sz="1600" dirty="0" err="1" smtClean="0"/>
                        <a:t>mercutio</a:t>
                      </a:r>
                      <a:r>
                        <a:rPr lang="en-US" sz="1600" dirty="0" smtClean="0"/>
                        <a:t> , and then young  </a:t>
                      </a:r>
                      <a:r>
                        <a:rPr lang="en-US" sz="1600" dirty="0" err="1" smtClean="0"/>
                        <a:t>romeo</a:t>
                      </a:r>
                      <a:r>
                        <a:rPr lang="en-US" sz="1600" dirty="0" smtClean="0"/>
                        <a:t> kill him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4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Romeo &amp; Juliet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Romeo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can read my own fortune 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misery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can read mine own fortune in my woes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Star </a:t>
                      </a:r>
                      <a:r>
                        <a:rPr lang="fr-CH" sz="1600" dirty="0" err="1" smtClean="0"/>
                        <a:t>Wars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Palpatine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you will not be turned,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destroyed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you will not be turn ’d , you will be undone !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4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Star </a:t>
                      </a:r>
                      <a:r>
                        <a:rPr lang="fr-CH" sz="1600" dirty="0" err="1" smtClean="0"/>
                        <a:t>Wars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Luke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Father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Help me!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father ,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pray you , help me !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The Matrix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Agent Smith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bye, Mr. Anderson.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fare you well , good master</a:t>
                      </a:r>
                    </a:p>
                    <a:p>
                      <a:r>
                        <a:rPr lang="en-US" sz="1600" dirty="0" err="1" smtClean="0"/>
                        <a:t>anderson</a:t>
                      </a:r>
                      <a:r>
                        <a:rPr lang="en-US" sz="1600" dirty="0" smtClean="0"/>
                        <a:t>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The Matrix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Morpheus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I’m trying to free your mind, Neo. But I can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show you the door. You’re the one that has 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fr-CH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’ll to free your mind , neo. but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can but show you the door. you ’re the one that hath to tread it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Raiders of the </a:t>
                      </a:r>
                      <a:r>
                        <a:rPr lang="fr-CH" sz="1600" dirty="0" err="1" smtClean="0"/>
                        <a:t>Lost</a:t>
                      </a:r>
                      <a:r>
                        <a:rPr lang="fr-CH" sz="1600" dirty="0" smtClean="0"/>
                        <a:t> </a:t>
                      </a:r>
                      <a:r>
                        <a:rPr lang="fr-CH" sz="1600" dirty="0" err="1" smtClean="0"/>
                        <a:t>Ark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Bellow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Good </a:t>
                      </a:r>
                      <a:r>
                        <a:rPr lang="fr-CH" sz="1600" dirty="0" err="1" smtClean="0"/>
                        <a:t>afternoon</a:t>
                      </a:r>
                      <a:r>
                        <a:rPr lang="fr-CH" sz="1600" dirty="0" smtClean="0"/>
                        <a:t>, Dr. Jones.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well</a:t>
                      </a:r>
                      <a:r>
                        <a:rPr lang="fr-CH" sz="1600" baseline="0" dirty="0" smtClean="0"/>
                        <a:t> met , </a:t>
                      </a:r>
                      <a:r>
                        <a:rPr lang="fr-CH" sz="1600" baseline="0" dirty="0" err="1" smtClean="0"/>
                        <a:t>dr</a:t>
                      </a:r>
                      <a:r>
                        <a:rPr lang="fr-CH" sz="1600" baseline="0" dirty="0" smtClean="0"/>
                        <a:t>. </a:t>
                      </a:r>
                      <a:r>
                        <a:rPr lang="fr-CH" sz="1600" baseline="0" dirty="0" err="1" smtClean="0"/>
                        <a:t>jones</a:t>
                      </a:r>
                      <a:r>
                        <a:rPr lang="fr-CH" sz="1600" baseline="0" dirty="0" smtClean="0"/>
                        <a:t>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600" dirty="0" smtClean="0"/>
                        <a:t>Raiders of the </a:t>
                      </a:r>
                      <a:r>
                        <a:rPr lang="fr-CH" sz="1600" dirty="0" err="1" smtClean="0"/>
                        <a:t>Lost</a:t>
                      </a:r>
                      <a:r>
                        <a:rPr lang="fr-CH" sz="1600" dirty="0" smtClean="0"/>
                        <a:t> </a:t>
                      </a:r>
                      <a:r>
                        <a:rPr lang="fr-CH" sz="1600" dirty="0" err="1" smtClean="0"/>
                        <a:t>Ark</a:t>
                      </a:r>
                      <a:endParaRPr lang="fr-CH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Jones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600" dirty="0" smtClean="0"/>
                        <a:t>I </a:t>
                      </a:r>
                      <a:r>
                        <a:rPr lang="fr-CH" sz="1600" dirty="0" err="1" smtClean="0"/>
                        <a:t>ought</a:t>
                      </a:r>
                      <a:r>
                        <a:rPr lang="fr-CH" sz="1600" dirty="0" smtClean="0"/>
                        <a:t> to </a:t>
                      </a:r>
                      <a:r>
                        <a:rPr lang="fr-CH" sz="1600" dirty="0" err="1" smtClean="0"/>
                        <a:t>kill</a:t>
                      </a:r>
                      <a:r>
                        <a:rPr lang="fr-CH" sz="1600" dirty="0" smtClean="0"/>
                        <a:t> </a:t>
                      </a:r>
                      <a:r>
                        <a:rPr lang="fr-CH" sz="1600" dirty="0" err="1" smtClean="0"/>
                        <a:t>you</a:t>
                      </a:r>
                      <a:r>
                        <a:rPr lang="fr-CH" sz="1600" dirty="0" smtClean="0"/>
                        <a:t> right </a:t>
                      </a:r>
                      <a:r>
                        <a:rPr lang="fr-CH" sz="1600" dirty="0" err="1" smtClean="0"/>
                        <a:t>now</a:t>
                      </a:r>
                      <a:r>
                        <a:rPr lang="fr-CH" sz="1600" dirty="0" smtClean="0"/>
                        <a:t>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should kill thee straight .</a:t>
                      </a:r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8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modelling</a:t>
            </a:r>
            <a:br>
              <a:rPr lang="en-US" dirty="0" smtClean="0"/>
            </a:br>
            <a:r>
              <a:rPr lang="en-US" dirty="0" smtClean="0"/>
              <a:t>Ritter et al. 2011</a:t>
            </a:r>
            <a:endParaRPr lang="en-US" dirty="0"/>
          </a:p>
        </p:txBody>
      </p:sp>
      <p:pic>
        <p:nvPicPr>
          <p:cNvPr id="4" name="Image 3" descr="Ritter et al. 2011 - Data-driven Response Generation in Social Media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" t="19488" r="5634" b="27034"/>
          <a:stretch/>
        </p:blipFill>
        <p:spPr>
          <a:xfrm>
            <a:off x="0" y="2614412"/>
            <a:ext cx="9144000" cy="29269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5016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modelling</a:t>
            </a:r>
            <a:br>
              <a:rPr lang="en-US" dirty="0" smtClean="0"/>
            </a:br>
            <a:r>
              <a:rPr lang="it-IT" dirty="0" smtClean="0"/>
              <a:t>Li et al. NAACL 2016 </a:t>
            </a:r>
            <a:endParaRPr lang="en-US" dirty="0"/>
          </a:p>
        </p:txBody>
      </p:sp>
      <p:pic>
        <p:nvPicPr>
          <p:cNvPr id="5" name="Espace réservé pour une image  4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53"/>
          <a:stretch/>
        </p:blipFill>
        <p:spPr>
          <a:xfrm>
            <a:off x="1240472" y="1690689"/>
            <a:ext cx="6663056" cy="4873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74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modelling</a:t>
            </a:r>
            <a:br>
              <a:rPr lang="en-US" dirty="0" smtClean="0"/>
            </a:br>
            <a:r>
              <a:rPr lang="it-IT" dirty="0" smtClean="0"/>
              <a:t>Sordoni et al. NAACL 2015 </a:t>
            </a:r>
            <a:endParaRPr lang="en-US" dirty="0"/>
          </a:p>
        </p:txBody>
      </p:sp>
      <p:pic>
        <p:nvPicPr>
          <p:cNvPr id="5" name="Espace réservé pour une image  4" descr="Capture d’écra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130"/>
          <a:stretch/>
        </p:blipFill>
        <p:spPr>
          <a:xfrm>
            <a:off x="0" y="1754684"/>
            <a:ext cx="9144000" cy="49870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110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modelling</a:t>
            </a:r>
            <a:br>
              <a:rPr lang="en-US" dirty="0" smtClean="0"/>
            </a:br>
            <a:r>
              <a:rPr lang="da-DK" dirty="0" smtClean="0"/>
              <a:t>Serban et al. arXiv 2016 </a:t>
            </a:r>
            <a:endParaRPr lang="en-US" dirty="0"/>
          </a:p>
        </p:txBody>
      </p:sp>
      <p:pic>
        <p:nvPicPr>
          <p:cNvPr id="3" name="Image 2" descr="Serban et al. 2016 - A Hierarchical Latent Variable Encoder-Decoder Model for Generating Dialogues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3" t="5853" r="9084" b="10708"/>
          <a:stretch/>
        </p:blipFill>
        <p:spPr>
          <a:xfrm>
            <a:off x="0" y="1516889"/>
            <a:ext cx="9144000" cy="53411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953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6899"/>
          </a:xfrm>
        </p:spPr>
        <p:txBody>
          <a:bodyPr/>
          <a:lstStyle/>
          <a:p>
            <a:r>
              <a:rPr lang="en-US" dirty="0" smtClean="0"/>
              <a:t>Given an input X, encoding turns X into some representation. </a:t>
            </a:r>
          </a:p>
          <a:p>
            <a:r>
              <a:rPr lang="en-US" dirty="0" smtClean="0"/>
              <a:t>With RNN Encoder-Decoder:</a:t>
            </a:r>
          </a:p>
          <a:p>
            <a:pPr lvl="1"/>
            <a:r>
              <a:rPr lang="en-US" dirty="0" smtClean="0"/>
              <a:t>Encoded(X) = Hidden State at final step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132" y="4843669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469" y="6118449"/>
            <a:ext cx="1091901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" name="Connecteur droit avec flèche 5"/>
          <p:cNvCxnSpPr>
            <a:stCxn id="5" idx="0"/>
            <a:endCxn id="4" idx="2"/>
          </p:cNvCxnSpPr>
          <p:nvPr/>
        </p:nvCxnSpPr>
        <p:spPr>
          <a:xfrm flipV="1">
            <a:off x="1088420" y="5532159"/>
            <a:ext cx="2" cy="5862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13077" y="4843669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eur droit avec flèche 9"/>
          <p:cNvCxnSpPr>
            <a:stCxn id="33" idx="0"/>
            <a:endCxn id="9" idx="2"/>
          </p:cNvCxnSpPr>
          <p:nvPr/>
        </p:nvCxnSpPr>
        <p:spPr>
          <a:xfrm flipV="1">
            <a:off x="1844364" y="5532159"/>
            <a:ext cx="3" cy="5862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9019" y="4843669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9895" y="6118447"/>
            <a:ext cx="61228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Connecteur droit avec flèche 14"/>
          <p:cNvCxnSpPr>
            <a:stCxn id="14" idx="0"/>
            <a:endCxn id="13" idx="2"/>
          </p:cNvCxnSpPr>
          <p:nvPr/>
        </p:nvCxnSpPr>
        <p:spPr>
          <a:xfrm flipH="1" flipV="1">
            <a:off x="2600309" y="5532159"/>
            <a:ext cx="5726" cy="586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5657" y="4843669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61545" y="6118447"/>
            <a:ext cx="37080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Connecteur droit avec flèche 19"/>
          <p:cNvCxnSpPr>
            <a:stCxn id="19" idx="0"/>
            <a:endCxn id="18" idx="2"/>
          </p:cNvCxnSpPr>
          <p:nvPr/>
        </p:nvCxnSpPr>
        <p:spPr>
          <a:xfrm flipV="1">
            <a:off x="3346945" y="5532159"/>
            <a:ext cx="2" cy="586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4" idx="3"/>
            <a:endCxn id="9" idx="1"/>
          </p:cNvCxnSpPr>
          <p:nvPr/>
        </p:nvCxnSpPr>
        <p:spPr>
          <a:xfrm>
            <a:off x="1319711" y="5187914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9" idx="3"/>
            <a:endCxn id="13" idx="1"/>
          </p:cNvCxnSpPr>
          <p:nvPr/>
        </p:nvCxnSpPr>
        <p:spPr>
          <a:xfrm>
            <a:off x="2075656" y="5187914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3" idx="3"/>
            <a:endCxn id="18" idx="1"/>
          </p:cNvCxnSpPr>
          <p:nvPr/>
        </p:nvCxnSpPr>
        <p:spPr>
          <a:xfrm>
            <a:off x="2831598" y="5187914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62291" y="4843670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76978" y="6118447"/>
            <a:ext cx="103320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8" name="Connecteur droit avec flèche 27"/>
          <p:cNvCxnSpPr>
            <a:stCxn id="27" idx="0"/>
            <a:endCxn id="26" idx="2"/>
          </p:cNvCxnSpPr>
          <p:nvPr/>
        </p:nvCxnSpPr>
        <p:spPr>
          <a:xfrm flipV="1">
            <a:off x="4093578" y="5532160"/>
            <a:ext cx="3" cy="5862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8" idx="3"/>
            <a:endCxn id="26" idx="1"/>
          </p:cNvCxnSpPr>
          <p:nvPr/>
        </p:nvCxnSpPr>
        <p:spPr>
          <a:xfrm>
            <a:off x="3578236" y="5187914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55585" y="6118449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30871" y="4843669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71" y="4843669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524681" y="6118447"/>
            <a:ext cx="87496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42" idx="2"/>
          </p:cNvCxnSpPr>
          <p:nvPr/>
        </p:nvCxnSpPr>
        <p:spPr>
          <a:xfrm flipV="1">
            <a:off x="4962161" y="5532159"/>
            <a:ext cx="0" cy="5862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6" idx="3"/>
            <a:endCxn id="42" idx="1"/>
          </p:cNvCxnSpPr>
          <p:nvPr/>
        </p:nvCxnSpPr>
        <p:spPr>
          <a:xfrm flipV="1">
            <a:off x="4324870" y="5187914"/>
            <a:ext cx="40600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à coins arrondis 52"/>
              <p:cNvSpPr/>
              <p:nvPr/>
            </p:nvSpPr>
            <p:spPr>
              <a:xfrm>
                <a:off x="5012297" y="4154286"/>
                <a:ext cx="3503053" cy="448235"/>
              </a:xfrm>
              <a:prstGeom prst="wedgeRoundRectCallout">
                <a:avLst>
                  <a:gd name="adj1" fmla="val -40869"/>
                  <a:gd name="adj2" fmla="val 101288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 smtClean="0"/>
                  <a:t> = Encoded(“</a:t>
                </a:r>
                <a:r>
                  <a:rPr lang="en-US" sz="1400" dirty="0" smtClean="0">
                    <a:latin typeface="Consolas" panose="020B0609020204030204" pitchFamily="49" charset="0"/>
                  </a:rPr>
                  <a:t>This is a sentence</a:t>
                </a:r>
                <a:r>
                  <a:rPr lang="en-US" dirty="0" smtClean="0"/>
                  <a:t>”)</a:t>
                </a:r>
                <a:endParaRPr lang="en-US" dirty="0"/>
              </a:p>
            </p:txBody>
          </p:sp>
        </mc:Choice>
        <mc:Fallback xmlns="">
          <p:sp>
            <p:nvSpPr>
              <p:cNvPr id="53" name="Rectangle à coins arrondis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97" y="4154286"/>
                <a:ext cx="3503053" cy="448235"/>
              </a:xfrm>
              <a:prstGeom prst="wedgeRoundRectCallout">
                <a:avLst>
                  <a:gd name="adj1" fmla="val -40869"/>
                  <a:gd name="adj2" fmla="val 101288"/>
                  <a:gd name="adj3" fmla="val 16667"/>
                </a:avLst>
              </a:prstGeom>
              <a:blipFill>
                <a:blip r:embed="rId3"/>
                <a:stretch>
                  <a:fillRect r="-17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6899"/>
          </a:xfrm>
        </p:spPr>
        <p:txBody>
          <a:bodyPr/>
          <a:lstStyle/>
          <a:p>
            <a:r>
              <a:rPr lang="en-US" dirty="0" smtClean="0"/>
              <a:t>Given an input X, encoding turns X into some representation. </a:t>
            </a:r>
          </a:p>
          <a:p>
            <a:r>
              <a:rPr lang="en-US" dirty="0" smtClean="0"/>
              <a:t>With RNN Encoder-Decoder:</a:t>
            </a:r>
          </a:p>
          <a:p>
            <a:pPr lvl="1"/>
            <a:r>
              <a:rPr lang="en-US" dirty="0" smtClean="0"/>
              <a:t>Encoded(X) = Hidden State at final step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06392" y="5974941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29" idx="2"/>
          </p:cNvCxnSpPr>
          <p:nvPr/>
        </p:nvCxnSpPr>
        <p:spPr>
          <a:xfrm flipH="1" flipV="1">
            <a:off x="1540908" y="5499962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06556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21505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814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eur droit avec flèche 45"/>
          <p:cNvCxnSpPr>
            <a:stCxn id="29" idx="3"/>
            <a:endCxn id="34" idx="1"/>
          </p:cNvCxnSpPr>
          <p:nvPr/>
        </p:nvCxnSpPr>
        <p:spPr>
          <a:xfrm>
            <a:off x="1772197" y="5155717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4" idx="3"/>
            <a:endCxn id="36" idx="1"/>
          </p:cNvCxnSpPr>
          <p:nvPr/>
        </p:nvCxnSpPr>
        <p:spPr>
          <a:xfrm>
            <a:off x="2528142" y="5155717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6" idx="3"/>
            <a:endCxn id="39" idx="1"/>
          </p:cNvCxnSpPr>
          <p:nvPr/>
        </p:nvCxnSpPr>
        <p:spPr>
          <a:xfrm>
            <a:off x="3284084" y="5155717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14777" y="481147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/>
          <p:cNvCxnSpPr>
            <a:stCxn id="39" idx="3"/>
            <a:endCxn id="49" idx="1"/>
          </p:cNvCxnSpPr>
          <p:nvPr/>
        </p:nvCxnSpPr>
        <p:spPr>
          <a:xfrm>
            <a:off x="4030722" y="5155717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1777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eur droit avec flèche 72"/>
          <p:cNvCxnSpPr>
            <a:stCxn id="49" idx="3"/>
            <a:endCxn id="72" idx="1"/>
          </p:cNvCxnSpPr>
          <p:nvPr/>
        </p:nvCxnSpPr>
        <p:spPr>
          <a:xfrm flipV="1">
            <a:off x="4777356" y="5155717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3643" y="3888257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54240" y="3888257"/>
            <a:ext cx="394472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08540" y="3881768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51303" y="3888257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06755" y="3888257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9" name="Connecteur droit avec flèche 108"/>
          <p:cNvCxnSpPr>
            <a:endCxn id="104" idx="2"/>
          </p:cNvCxnSpPr>
          <p:nvPr/>
        </p:nvCxnSpPr>
        <p:spPr>
          <a:xfrm flipH="1" flipV="1">
            <a:off x="1537468" y="4336492"/>
            <a:ext cx="344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08" idx="2"/>
          </p:cNvCxnSpPr>
          <p:nvPr/>
        </p:nvCxnSpPr>
        <p:spPr>
          <a:xfrm flipH="1" flipV="1">
            <a:off x="2295534" y="4336492"/>
            <a:ext cx="1319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105" idx="2"/>
          </p:cNvCxnSpPr>
          <p:nvPr/>
        </p:nvCxnSpPr>
        <p:spPr>
          <a:xfrm flipH="1" flipV="1">
            <a:off x="3051476" y="4336492"/>
            <a:ext cx="132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106" idx="2"/>
          </p:cNvCxnSpPr>
          <p:nvPr/>
        </p:nvCxnSpPr>
        <p:spPr>
          <a:xfrm flipH="1" flipV="1">
            <a:off x="3793940" y="4342980"/>
            <a:ext cx="5493" cy="4684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107" idx="2"/>
          </p:cNvCxnSpPr>
          <p:nvPr/>
        </p:nvCxnSpPr>
        <p:spPr>
          <a:xfrm flipH="1" flipV="1">
            <a:off x="4546066" y="4336492"/>
            <a:ext cx="1" cy="47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959814" y="3888257"/>
            <a:ext cx="77849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15" name="Connecteur droit avec flèche 114"/>
          <p:cNvCxnSpPr>
            <a:endCxn id="114" idx="2"/>
          </p:cNvCxnSpPr>
          <p:nvPr/>
        </p:nvCxnSpPr>
        <p:spPr>
          <a:xfrm flipH="1" flipV="1">
            <a:off x="5349062" y="4336492"/>
            <a:ext cx="1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29" idx="1"/>
          </p:cNvCxnSpPr>
          <p:nvPr/>
        </p:nvCxnSpPr>
        <p:spPr>
          <a:xfrm>
            <a:off x="991673" y="5155717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579549" y="5155717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space réservé du contenu 2"/>
          <p:cNvSpPr txBox="1">
            <a:spLocks/>
          </p:cNvSpPr>
          <p:nvPr/>
        </p:nvSpPr>
        <p:spPr>
          <a:xfrm>
            <a:off x="6131036" y="4488694"/>
            <a:ext cx="3181350" cy="126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How to pick the output word?</a:t>
            </a:r>
          </a:p>
        </p:txBody>
      </p:sp>
      <p:cxnSp>
        <p:nvCxnSpPr>
          <p:cNvPr id="127" name="Connecteur en arc 126"/>
          <p:cNvCxnSpPr>
            <a:stCxn id="104" idx="3"/>
            <a:endCxn id="129" idx="1"/>
          </p:cNvCxnSpPr>
          <p:nvPr/>
        </p:nvCxnSpPr>
        <p:spPr>
          <a:xfrm>
            <a:off x="1881293" y="4112375"/>
            <a:ext cx="70416" cy="20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51709" y="5981429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90364" y="5983604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59537" y="5974941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3045" y="5978068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59736" y="5974941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7" name="Connecteur droit avec flèche 136"/>
          <p:cNvCxnSpPr>
            <a:stCxn id="129" idx="0"/>
            <a:endCxn id="34" idx="2"/>
          </p:cNvCxnSpPr>
          <p:nvPr/>
        </p:nvCxnSpPr>
        <p:spPr>
          <a:xfrm flipV="1">
            <a:off x="2295534" y="5499962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33" idx="0"/>
            <a:endCxn id="36" idx="2"/>
          </p:cNvCxnSpPr>
          <p:nvPr/>
        </p:nvCxnSpPr>
        <p:spPr>
          <a:xfrm flipV="1">
            <a:off x="3048515" y="5499962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0" idx="0"/>
            <a:endCxn id="39" idx="2"/>
          </p:cNvCxnSpPr>
          <p:nvPr/>
        </p:nvCxnSpPr>
        <p:spPr>
          <a:xfrm flipV="1">
            <a:off x="3796504" y="5499962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1" idx="0"/>
            <a:endCxn id="49" idx="2"/>
          </p:cNvCxnSpPr>
          <p:nvPr/>
        </p:nvCxnSpPr>
        <p:spPr>
          <a:xfrm flipV="1">
            <a:off x="4544937" y="5499963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2" idx="0"/>
            <a:endCxn id="72" idx="2"/>
          </p:cNvCxnSpPr>
          <p:nvPr/>
        </p:nvCxnSpPr>
        <p:spPr>
          <a:xfrm flipV="1">
            <a:off x="5347808" y="5499962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108" idx="3"/>
            <a:endCxn id="133" idx="1"/>
          </p:cNvCxnSpPr>
          <p:nvPr/>
        </p:nvCxnSpPr>
        <p:spPr>
          <a:xfrm>
            <a:off x="2584313" y="4112375"/>
            <a:ext cx="175423" cy="2086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05" idx="3"/>
            <a:endCxn id="130" idx="1"/>
          </p:cNvCxnSpPr>
          <p:nvPr/>
        </p:nvCxnSpPr>
        <p:spPr>
          <a:xfrm>
            <a:off x="3248712" y="4112375"/>
            <a:ext cx="241652" cy="2095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06" idx="3"/>
            <a:endCxn id="131" idx="1"/>
          </p:cNvCxnSpPr>
          <p:nvPr/>
        </p:nvCxnSpPr>
        <p:spPr>
          <a:xfrm>
            <a:off x="3979340" y="4112374"/>
            <a:ext cx="380197" cy="2093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en arc 169"/>
          <p:cNvCxnSpPr>
            <a:endCxn id="132" idx="1"/>
          </p:cNvCxnSpPr>
          <p:nvPr/>
        </p:nvCxnSpPr>
        <p:spPr>
          <a:xfrm rot="16200000" flipH="1">
            <a:off x="3794918" y="5144058"/>
            <a:ext cx="1977753" cy="138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– during training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6899"/>
          </a:xfrm>
        </p:spPr>
        <p:txBody>
          <a:bodyPr/>
          <a:lstStyle/>
          <a:p>
            <a:r>
              <a:rPr lang="en-US" dirty="0" smtClean="0"/>
              <a:t>Target output is known!</a:t>
            </a:r>
          </a:p>
          <a:p>
            <a:r>
              <a:rPr lang="en-US" dirty="0" smtClean="0"/>
              <a:t>Just feed that as input</a:t>
            </a:r>
            <a:br>
              <a:rPr lang="en-US" dirty="0" smtClean="0"/>
            </a:br>
            <a:r>
              <a:rPr lang="en-US" dirty="0" smtClean="0"/>
              <a:t>=&gt; each predicted output depends on previous states and input, not on previous outputs.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06392" y="5974941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29" idx="2"/>
          </p:cNvCxnSpPr>
          <p:nvPr/>
        </p:nvCxnSpPr>
        <p:spPr>
          <a:xfrm flipH="1" flipV="1">
            <a:off x="1540908" y="5499962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06556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21505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814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eur droit avec flèche 45"/>
          <p:cNvCxnSpPr>
            <a:stCxn id="29" idx="3"/>
            <a:endCxn id="34" idx="1"/>
          </p:cNvCxnSpPr>
          <p:nvPr/>
        </p:nvCxnSpPr>
        <p:spPr>
          <a:xfrm>
            <a:off x="1772197" y="5155717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4" idx="3"/>
            <a:endCxn id="36" idx="1"/>
          </p:cNvCxnSpPr>
          <p:nvPr/>
        </p:nvCxnSpPr>
        <p:spPr>
          <a:xfrm>
            <a:off x="2528142" y="5155717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6" idx="3"/>
            <a:endCxn id="39" idx="1"/>
          </p:cNvCxnSpPr>
          <p:nvPr/>
        </p:nvCxnSpPr>
        <p:spPr>
          <a:xfrm>
            <a:off x="3284084" y="5155717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14777" y="481147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/>
          <p:cNvCxnSpPr>
            <a:stCxn id="39" idx="3"/>
            <a:endCxn id="49" idx="1"/>
          </p:cNvCxnSpPr>
          <p:nvPr/>
        </p:nvCxnSpPr>
        <p:spPr>
          <a:xfrm>
            <a:off x="4030722" y="5155717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1777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eur droit avec flèche 72"/>
          <p:cNvCxnSpPr>
            <a:stCxn id="49" idx="3"/>
            <a:endCxn id="72" idx="1"/>
          </p:cNvCxnSpPr>
          <p:nvPr/>
        </p:nvCxnSpPr>
        <p:spPr>
          <a:xfrm flipV="1">
            <a:off x="4777356" y="5155717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3643" y="3888257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&lt;BOM&gt;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54240" y="3888257"/>
            <a:ext cx="394472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08540" y="3881768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51303" y="3888257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sentence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06755" y="3888257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Connecteur droit avec flèche 108"/>
          <p:cNvCxnSpPr>
            <a:endCxn id="104" idx="2"/>
          </p:cNvCxnSpPr>
          <p:nvPr/>
        </p:nvCxnSpPr>
        <p:spPr>
          <a:xfrm flipH="1" flipV="1">
            <a:off x="1537468" y="4336492"/>
            <a:ext cx="3440" cy="4749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08" idx="2"/>
          </p:cNvCxnSpPr>
          <p:nvPr/>
        </p:nvCxnSpPr>
        <p:spPr>
          <a:xfrm flipH="1" flipV="1">
            <a:off x="2295534" y="4336492"/>
            <a:ext cx="1319" cy="4749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105" idx="2"/>
          </p:cNvCxnSpPr>
          <p:nvPr/>
        </p:nvCxnSpPr>
        <p:spPr>
          <a:xfrm flipH="1" flipV="1">
            <a:off x="3051476" y="4336492"/>
            <a:ext cx="1320" cy="4749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106" idx="2"/>
          </p:cNvCxnSpPr>
          <p:nvPr/>
        </p:nvCxnSpPr>
        <p:spPr>
          <a:xfrm flipH="1" flipV="1">
            <a:off x="3793940" y="4342980"/>
            <a:ext cx="5493" cy="46849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107" idx="2"/>
          </p:cNvCxnSpPr>
          <p:nvPr/>
        </p:nvCxnSpPr>
        <p:spPr>
          <a:xfrm flipH="1" flipV="1">
            <a:off x="4546066" y="4336492"/>
            <a:ext cx="1" cy="4749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959814" y="3888257"/>
            <a:ext cx="77849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&lt;EOM&gt;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Connecteur droit avec flèche 114"/>
          <p:cNvCxnSpPr>
            <a:endCxn id="114" idx="2"/>
          </p:cNvCxnSpPr>
          <p:nvPr/>
        </p:nvCxnSpPr>
        <p:spPr>
          <a:xfrm flipH="1" flipV="1">
            <a:off x="5349062" y="4336492"/>
            <a:ext cx="1" cy="4749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29" idx="1"/>
          </p:cNvCxnSpPr>
          <p:nvPr/>
        </p:nvCxnSpPr>
        <p:spPr>
          <a:xfrm>
            <a:off x="991673" y="5155717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579549" y="5155717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en arc 126"/>
          <p:cNvCxnSpPr>
            <a:stCxn id="104" idx="3"/>
            <a:endCxn id="129" idx="1"/>
          </p:cNvCxnSpPr>
          <p:nvPr/>
        </p:nvCxnSpPr>
        <p:spPr>
          <a:xfrm>
            <a:off x="1881293" y="4112375"/>
            <a:ext cx="70416" cy="209317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51709" y="5981429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90364" y="5983604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59537" y="5974941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3045" y="5978068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59736" y="5974941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7" name="Connecteur droit avec flèche 136"/>
          <p:cNvCxnSpPr>
            <a:stCxn id="129" idx="0"/>
            <a:endCxn id="34" idx="2"/>
          </p:cNvCxnSpPr>
          <p:nvPr/>
        </p:nvCxnSpPr>
        <p:spPr>
          <a:xfrm flipV="1">
            <a:off x="2295534" y="5499962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33" idx="0"/>
            <a:endCxn id="36" idx="2"/>
          </p:cNvCxnSpPr>
          <p:nvPr/>
        </p:nvCxnSpPr>
        <p:spPr>
          <a:xfrm flipV="1">
            <a:off x="3048515" y="5499962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0" idx="0"/>
            <a:endCxn id="39" idx="2"/>
          </p:cNvCxnSpPr>
          <p:nvPr/>
        </p:nvCxnSpPr>
        <p:spPr>
          <a:xfrm flipV="1">
            <a:off x="3796504" y="5499962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1" idx="0"/>
            <a:endCxn id="49" idx="2"/>
          </p:cNvCxnSpPr>
          <p:nvPr/>
        </p:nvCxnSpPr>
        <p:spPr>
          <a:xfrm flipV="1">
            <a:off x="4544937" y="5499963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2" idx="0"/>
            <a:endCxn id="72" idx="2"/>
          </p:cNvCxnSpPr>
          <p:nvPr/>
        </p:nvCxnSpPr>
        <p:spPr>
          <a:xfrm flipV="1">
            <a:off x="5347808" y="5499962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108" idx="3"/>
            <a:endCxn id="133" idx="1"/>
          </p:cNvCxnSpPr>
          <p:nvPr/>
        </p:nvCxnSpPr>
        <p:spPr>
          <a:xfrm>
            <a:off x="2584313" y="4112375"/>
            <a:ext cx="175423" cy="208668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05" idx="3"/>
            <a:endCxn id="130" idx="1"/>
          </p:cNvCxnSpPr>
          <p:nvPr/>
        </p:nvCxnSpPr>
        <p:spPr>
          <a:xfrm>
            <a:off x="3248712" y="4112375"/>
            <a:ext cx="241652" cy="209534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06" idx="3"/>
            <a:endCxn id="131" idx="1"/>
          </p:cNvCxnSpPr>
          <p:nvPr/>
        </p:nvCxnSpPr>
        <p:spPr>
          <a:xfrm>
            <a:off x="3979340" y="4112374"/>
            <a:ext cx="380197" cy="20931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en arc 169"/>
          <p:cNvCxnSpPr>
            <a:endCxn id="132" idx="1"/>
          </p:cNvCxnSpPr>
          <p:nvPr/>
        </p:nvCxnSpPr>
        <p:spPr>
          <a:xfrm rot="16200000" flipH="1">
            <a:off x="3794918" y="5144058"/>
            <a:ext cx="1977753" cy="1385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– during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868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Target output is unknown!</a:t>
            </a:r>
          </a:p>
          <a:p>
            <a:r>
              <a:rPr lang="en-US" dirty="0" smtClean="0"/>
              <a:t>3 main approaches:</a:t>
            </a:r>
          </a:p>
          <a:p>
            <a:pPr lvl="1"/>
            <a:r>
              <a:rPr lang="en-US" dirty="0" smtClean="0"/>
              <a:t>Greedy (most probable word)</a:t>
            </a:r>
          </a:p>
          <a:p>
            <a:pPr lvl="1"/>
            <a:r>
              <a:rPr lang="en-US" dirty="0" smtClean="0"/>
              <a:t>Sample from the distribution</a:t>
            </a:r>
          </a:p>
          <a:p>
            <a:pPr lvl="1"/>
            <a:r>
              <a:rPr lang="en-US" dirty="0" smtClean="0"/>
              <a:t>Beam 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6392" y="5974941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29" idx="2"/>
          </p:cNvCxnSpPr>
          <p:nvPr/>
        </p:nvCxnSpPr>
        <p:spPr>
          <a:xfrm flipH="1" flipV="1">
            <a:off x="1540908" y="5499962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06556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21505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814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eur droit avec flèche 45"/>
          <p:cNvCxnSpPr>
            <a:stCxn id="29" idx="3"/>
            <a:endCxn id="34" idx="1"/>
          </p:cNvCxnSpPr>
          <p:nvPr/>
        </p:nvCxnSpPr>
        <p:spPr>
          <a:xfrm>
            <a:off x="1772197" y="5155717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4" idx="3"/>
            <a:endCxn id="36" idx="1"/>
          </p:cNvCxnSpPr>
          <p:nvPr/>
        </p:nvCxnSpPr>
        <p:spPr>
          <a:xfrm>
            <a:off x="2528142" y="5155717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6" idx="3"/>
            <a:endCxn id="39" idx="1"/>
          </p:cNvCxnSpPr>
          <p:nvPr/>
        </p:nvCxnSpPr>
        <p:spPr>
          <a:xfrm>
            <a:off x="3284084" y="5155717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14777" y="481147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/>
          <p:cNvCxnSpPr>
            <a:stCxn id="39" idx="3"/>
            <a:endCxn id="49" idx="1"/>
          </p:cNvCxnSpPr>
          <p:nvPr/>
        </p:nvCxnSpPr>
        <p:spPr>
          <a:xfrm>
            <a:off x="4030722" y="5155717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1777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eur droit avec flèche 72"/>
          <p:cNvCxnSpPr>
            <a:stCxn id="49" idx="3"/>
            <a:endCxn id="72" idx="1"/>
          </p:cNvCxnSpPr>
          <p:nvPr/>
        </p:nvCxnSpPr>
        <p:spPr>
          <a:xfrm flipV="1">
            <a:off x="4777356" y="5155717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3643" y="3888257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54240" y="3888257"/>
            <a:ext cx="394472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08540" y="3881768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51303" y="3888257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06755" y="3888257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9" name="Connecteur droit avec flèche 108"/>
          <p:cNvCxnSpPr>
            <a:endCxn id="104" idx="2"/>
          </p:cNvCxnSpPr>
          <p:nvPr/>
        </p:nvCxnSpPr>
        <p:spPr>
          <a:xfrm flipH="1" flipV="1">
            <a:off x="1537468" y="4336492"/>
            <a:ext cx="344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08" idx="2"/>
          </p:cNvCxnSpPr>
          <p:nvPr/>
        </p:nvCxnSpPr>
        <p:spPr>
          <a:xfrm flipH="1" flipV="1">
            <a:off x="2295534" y="4336492"/>
            <a:ext cx="1319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105" idx="2"/>
          </p:cNvCxnSpPr>
          <p:nvPr/>
        </p:nvCxnSpPr>
        <p:spPr>
          <a:xfrm flipH="1" flipV="1">
            <a:off x="3051476" y="4336492"/>
            <a:ext cx="132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106" idx="2"/>
          </p:cNvCxnSpPr>
          <p:nvPr/>
        </p:nvCxnSpPr>
        <p:spPr>
          <a:xfrm flipH="1" flipV="1">
            <a:off x="3793940" y="4342980"/>
            <a:ext cx="5493" cy="4684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107" idx="2"/>
          </p:cNvCxnSpPr>
          <p:nvPr/>
        </p:nvCxnSpPr>
        <p:spPr>
          <a:xfrm flipH="1" flipV="1">
            <a:off x="4546066" y="4336492"/>
            <a:ext cx="1" cy="47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959814" y="3888257"/>
            <a:ext cx="77849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15" name="Connecteur droit avec flèche 114"/>
          <p:cNvCxnSpPr>
            <a:endCxn id="114" idx="2"/>
          </p:cNvCxnSpPr>
          <p:nvPr/>
        </p:nvCxnSpPr>
        <p:spPr>
          <a:xfrm flipH="1" flipV="1">
            <a:off x="5349062" y="4336492"/>
            <a:ext cx="1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29" idx="1"/>
          </p:cNvCxnSpPr>
          <p:nvPr/>
        </p:nvCxnSpPr>
        <p:spPr>
          <a:xfrm>
            <a:off x="991673" y="5155717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579549" y="5155717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en arc 126"/>
          <p:cNvCxnSpPr>
            <a:stCxn id="104" idx="3"/>
            <a:endCxn id="129" idx="1"/>
          </p:cNvCxnSpPr>
          <p:nvPr/>
        </p:nvCxnSpPr>
        <p:spPr>
          <a:xfrm>
            <a:off x="1881293" y="4112375"/>
            <a:ext cx="70416" cy="20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51709" y="5981429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90364" y="5983604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59537" y="5974941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3045" y="5978068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59736" y="5974941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7" name="Connecteur droit avec flèche 136"/>
          <p:cNvCxnSpPr>
            <a:stCxn id="129" idx="0"/>
            <a:endCxn id="34" idx="2"/>
          </p:cNvCxnSpPr>
          <p:nvPr/>
        </p:nvCxnSpPr>
        <p:spPr>
          <a:xfrm flipV="1">
            <a:off x="2295534" y="5499962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33" idx="0"/>
            <a:endCxn id="36" idx="2"/>
          </p:cNvCxnSpPr>
          <p:nvPr/>
        </p:nvCxnSpPr>
        <p:spPr>
          <a:xfrm flipV="1">
            <a:off x="3048515" y="5499962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0" idx="0"/>
            <a:endCxn id="39" idx="2"/>
          </p:cNvCxnSpPr>
          <p:nvPr/>
        </p:nvCxnSpPr>
        <p:spPr>
          <a:xfrm flipV="1">
            <a:off x="3796504" y="5499962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1" idx="0"/>
            <a:endCxn id="49" idx="2"/>
          </p:cNvCxnSpPr>
          <p:nvPr/>
        </p:nvCxnSpPr>
        <p:spPr>
          <a:xfrm flipV="1">
            <a:off x="4544937" y="5499963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2" idx="0"/>
            <a:endCxn id="72" idx="2"/>
          </p:cNvCxnSpPr>
          <p:nvPr/>
        </p:nvCxnSpPr>
        <p:spPr>
          <a:xfrm flipV="1">
            <a:off x="5347808" y="5499962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108" idx="3"/>
            <a:endCxn id="133" idx="1"/>
          </p:cNvCxnSpPr>
          <p:nvPr/>
        </p:nvCxnSpPr>
        <p:spPr>
          <a:xfrm>
            <a:off x="2584313" y="4112375"/>
            <a:ext cx="175423" cy="2086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05" idx="3"/>
            <a:endCxn id="130" idx="1"/>
          </p:cNvCxnSpPr>
          <p:nvPr/>
        </p:nvCxnSpPr>
        <p:spPr>
          <a:xfrm>
            <a:off x="3248712" y="4112375"/>
            <a:ext cx="241652" cy="2095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06" idx="3"/>
            <a:endCxn id="131" idx="1"/>
          </p:cNvCxnSpPr>
          <p:nvPr/>
        </p:nvCxnSpPr>
        <p:spPr>
          <a:xfrm>
            <a:off x="3979340" y="4112374"/>
            <a:ext cx="380197" cy="2093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en arc 169"/>
          <p:cNvCxnSpPr>
            <a:endCxn id="132" idx="1"/>
          </p:cNvCxnSpPr>
          <p:nvPr/>
        </p:nvCxnSpPr>
        <p:spPr>
          <a:xfrm rot="16200000" flipH="1">
            <a:off x="3794918" y="5144058"/>
            <a:ext cx="1977753" cy="138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output of RNN</a:t>
            </a:r>
            <a:endParaRPr lang="en-US" dirty="0"/>
          </a:p>
        </p:txBody>
      </p:sp>
      <p:sp>
        <p:nvSpPr>
          <p:cNvPr id="4" name="Shape 79"/>
          <p:cNvSpPr/>
          <p:nvPr/>
        </p:nvSpPr>
        <p:spPr>
          <a:xfrm>
            <a:off x="2664274" y="2062353"/>
            <a:ext cx="216996" cy="14776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5" name="Shape 83"/>
          <p:cNvSpPr/>
          <p:nvPr/>
        </p:nvSpPr>
        <p:spPr>
          <a:xfrm>
            <a:off x="4305446" y="1772009"/>
            <a:ext cx="266554" cy="40288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6" name="Shape 95"/>
          <p:cNvSpPr/>
          <p:nvPr/>
        </p:nvSpPr>
        <p:spPr>
          <a:xfrm>
            <a:off x="3165862" y="2573910"/>
            <a:ext cx="929449" cy="454551"/>
          </a:xfrm>
          <a:prstGeom prst="rightArrow">
            <a:avLst>
              <a:gd name="adj1" fmla="val 50000"/>
              <a:gd name="adj2" fmla="val 3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/>
              <a:t>un-embed</a:t>
            </a:r>
            <a:endParaRPr lang="en-US" sz="1200" dirty="0"/>
          </a:p>
        </p:txBody>
      </p:sp>
      <p:sp>
        <p:nvSpPr>
          <p:cNvPr id="7" name="Shape 96"/>
          <p:cNvSpPr/>
          <p:nvPr/>
        </p:nvSpPr>
        <p:spPr>
          <a:xfrm>
            <a:off x="4872797" y="3507495"/>
            <a:ext cx="863220" cy="557843"/>
          </a:xfrm>
          <a:prstGeom prst="rightArrow">
            <a:avLst>
              <a:gd name="adj1" fmla="val 50000"/>
              <a:gd name="adj2" fmla="val 3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err="1" smtClean="0"/>
              <a:t>softmax</a:t>
            </a:r>
            <a:endParaRPr lang="en-US" sz="1200" dirty="0"/>
          </a:p>
        </p:txBody>
      </p:sp>
      <p:pic>
        <p:nvPicPr>
          <p:cNvPr id="8" name="Shape 10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30023" y="1975114"/>
            <a:ext cx="369348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0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04" y="2187516"/>
            <a:ext cx="57023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22"/>
          <p:cNvSpPr/>
          <p:nvPr/>
        </p:nvSpPr>
        <p:spPr>
          <a:xfrm>
            <a:off x="6522197" y="3224333"/>
            <a:ext cx="2048672" cy="566324"/>
          </a:xfrm>
          <a:prstGeom prst="wedgeRectCallout">
            <a:avLst>
              <a:gd name="adj1" fmla="val -58089"/>
              <a:gd name="adj2" fmla="val 29936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dk1"/>
                </a:solidFill>
              </a:rPr>
              <a:t>Prob</a:t>
            </a:r>
            <a:r>
              <a:rPr lang="en-US" sz="1600" dirty="0" smtClean="0">
                <a:solidFill>
                  <a:schemeClr val="dk1"/>
                </a:solidFill>
              </a:rPr>
              <a:t> dist. over next word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" name="Shape 123"/>
          <p:cNvSpPr/>
          <p:nvPr/>
        </p:nvSpPr>
        <p:spPr>
          <a:xfrm>
            <a:off x="495838" y="2573910"/>
            <a:ext cx="1867640" cy="543120"/>
          </a:xfrm>
          <a:prstGeom prst="wedgeRectCallout">
            <a:avLst>
              <a:gd name="adj1" fmla="val 62325"/>
              <a:gd name="adj2" fmla="val 21326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Embedded predicted output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6036814" y="1772009"/>
            <a:ext cx="266554" cy="40288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rgbClr val="FF0000"/>
              </a:gs>
              <a:gs pos="81000">
                <a:srgbClr val="FF0000"/>
              </a:gs>
              <a:gs pos="72000">
                <a:schemeClr val="bg1"/>
              </a:gs>
              <a:gs pos="41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339737" y="5285922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Connecteur droit avec flèche 13"/>
          <p:cNvCxnSpPr>
            <a:endCxn id="15" idx="2"/>
          </p:cNvCxnSpPr>
          <p:nvPr/>
        </p:nvCxnSpPr>
        <p:spPr>
          <a:xfrm flipH="1" flipV="1">
            <a:off x="2774083" y="4733670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42793" y="4045180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93" y="4045180"/>
                <a:ext cx="462579" cy="68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123"/>
          <p:cNvSpPr/>
          <p:nvPr/>
        </p:nvSpPr>
        <p:spPr>
          <a:xfrm>
            <a:off x="984344" y="4381493"/>
            <a:ext cx="1219569" cy="434100"/>
          </a:xfrm>
          <a:prstGeom prst="wedgeRectCallout">
            <a:avLst>
              <a:gd name="adj1" fmla="val 69717"/>
              <a:gd name="adj2" fmla="val -32076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RNN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19"/>
          <p:cNvCxnSpPr>
            <a:stCxn id="15" idx="0"/>
            <a:endCxn id="4" idx="2"/>
          </p:cNvCxnSpPr>
          <p:nvPr/>
        </p:nvCxnSpPr>
        <p:spPr>
          <a:xfrm flipH="1" flipV="1">
            <a:off x="2772772" y="3540012"/>
            <a:ext cx="1311" cy="505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hape 123"/>
          <p:cNvSpPr/>
          <p:nvPr/>
        </p:nvSpPr>
        <p:spPr>
          <a:xfrm>
            <a:off x="833537" y="5266517"/>
            <a:ext cx="1219569" cy="434100"/>
          </a:xfrm>
          <a:prstGeom prst="wedgeRectCallout">
            <a:avLst>
              <a:gd name="adj1" fmla="val 75525"/>
              <a:gd name="adj2" fmla="val 10942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Input</a:t>
            </a: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26" name="Shape 10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333" y="2187516"/>
            <a:ext cx="57023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ZoneTexte 26"/>
          <p:cNvSpPr txBox="1"/>
          <p:nvPr/>
        </p:nvSpPr>
        <p:spPr>
          <a:xfrm>
            <a:off x="4604962" y="6131852"/>
            <a:ext cx="4220971" cy="68794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Creating prob. dist. over next symbol </a:t>
            </a:r>
            <a:endParaRPr lang="en-US" sz="6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 </a:t>
            </a:r>
            <a:r>
              <a:rPr lang="en-US" sz="14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4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matmul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emb_out,un_emb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4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#1 </a:t>
            </a:r>
            <a:endParaRPr lang="en-US" sz="6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7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4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nn</a:t>
            </a:r>
            <a:r>
              <a:rPr lang="en-US" sz="14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4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(out)</a:t>
            </a:r>
            <a:r>
              <a:rPr lang="en-US" sz="14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#2 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3369273" y="3080105"/>
            <a:ext cx="4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35005" y="4065338"/>
            <a:ext cx="4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decoding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4161"/>
          </a:xfrm>
        </p:spPr>
        <p:txBody>
          <a:bodyPr>
            <a:normAutofit/>
          </a:bodyPr>
          <a:lstStyle/>
          <a:p>
            <a:r>
              <a:rPr lang="en-US" dirty="0" smtClean="0"/>
              <a:t>At every time-step, take the most probable word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6392" y="5974941"/>
            <a:ext cx="87496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Connecteur droit avec flèche 43"/>
          <p:cNvCxnSpPr>
            <a:stCxn id="43" idx="0"/>
            <a:endCxn id="29" idx="2"/>
          </p:cNvCxnSpPr>
          <p:nvPr/>
        </p:nvCxnSpPr>
        <p:spPr>
          <a:xfrm flipH="1" flipV="1">
            <a:off x="1540908" y="5499962"/>
            <a:ext cx="2964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8" y="4811472"/>
                <a:ext cx="462579" cy="68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06556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21505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814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eur droit avec flèche 45"/>
          <p:cNvCxnSpPr>
            <a:stCxn id="29" idx="3"/>
            <a:endCxn id="34" idx="1"/>
          </p:cNvCxnSpPr>
          <p:nvPr/>
        </p:nvCxnSpPr>
        <p:spPr>
          <a:xfrm>
            <a:off x="1772197" y="5155717"/>
            <a:ext cx="2933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4" idx="3"/>
            <a:endCxn id="36" idx="1"/>
          </p:cNvCxnSpPr>
          <p:nvPr/>
        </p:nvCxnSpPr>
        <p:spPr>
          <a:xfrm>
            <a:off x="2528142" y="5155717"/>
            <a:ext cx="293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6" idx="3"/>
            <a:endCxn id="39" idx="1"/>
          </p:cNvCxnSpPr>
          <p:nvPr/>
        </p:nvCxnSpPr>
        <p:spPr>
          <a:xfrm>
            <a:off x="3284084" y="5155717"/>
            <a:ext cx="2840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14777" y="4811473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/>
          <p:cNvCxnSpPr>
            <a:stCxn id="39" idx="3"/>
            <a:endCxn id="49" idx="1"/>
          </p:cNvCxnSpPr>
          <p:nvPr/>
        </p:nvCxnSpPr>
        <p:spPr>
          <a:xfrm>
            <a:off x="4030722" y="5155717"/>
            <a:ext cx="2840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17773" y="4811472"/>
            <a:ext cx="462579" cy="6884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eur droit avec flèche 72"/>
          <p:cNvCxnSpPr>
            <a:stCxn id="49" idx="3"/>
            <a:endCxn id="72" idx="1"/>
          </p:cNvCxnSpPr>
          <p:nvPr/>
        </p:nvCxnSpPr>
        <p:spPr>
          <a:xfrm flipV="1">
            <a:off x="4777356" y="5155717"/>
            <a:ext cx="34041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200047" y="2469289"/>
            <a:ext cx="687650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28837" y="2469289"/>
            <a:ext cx="394472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3137" y="2462800"/>
            <a:ext cx="370800" cy="461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25900" y="2469289"/>
            <a:ext cx="989526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81352" y="2469289"/>
            <a:ext cx="57755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9" name="Connecteur droit avec flèche 108"/>
          <p:cNvCxnSpPr>
            <a:endCxn id="104" idx="2"/>
          </p:cNvCxnSpPr>
          <p:nvPr/>
        </p:nvCxnSpPr>
        <p:spPr>
          <a:xfrm flipH="1" flipV="1">
            <a:off x="1537468" y="4336492"/>
            <a:ext cx="344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08" idx="2"/>
          </p:cNvCxnSpPr>
          <p:nvPr/>
        </p:nvCxnSpPr>
        <p:spPr>
          <a:xfrm flipH="1" flipV="1">
            <a:off x="2295534" y="4336492"/>
            <a:ext cx="1319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105" idx="2"/>
          </p:cNvCxnSpPr>
          <p:nvPr/>
        </p:nvCxnSpPr>
        <p:spPr>
          <a:xfrm flipH="1" flipV="1">
            <a:off x="3051476" y="4336492"/>
            <a:ext cx="132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106" idx="2"/>
          </p:cNvCxnSpPr>
          <p:nvPr/>
        </p:nvCxnSpPr>
        <p:spPr>
          <a:xfrm flipH="1" flipV="1">
            <a:off x="3793940" y="4342980"/>
            <a:ext cx="5493" cy="4684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endCxn id="107" idx="2"/>
          </p:cNvCxnSpPr>
          <p:nvPr/>
        </p:nvCxnSpPr>
        <p:spPr>
          <a:xfrm flipH="1" flipV="1">
            <a:off x="4546066" y="4336492"/>
            <a:ext cx="1" cy="47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978164" y="2469289"/>
            <a:ext cx="739288" cy="448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&lt;EOM&gt;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15" name="Connecteur droit avec flèche 114"/>
          <p:cNvCxnSpPr>
            <a:endCxn id="114" idx="2"/>
          </p:cNvCxnSpPr>
          <p:nvPr/>
        </p:nvCxnSpPr>
        <p:spPr>
          <a:xfrm flipH="1" flipV="1">
            <a:off x="5349062" y="4336492"/>
            <a:ext cx="1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endCxn id="29" idx="1"/>
          </p:cNvCxnSpPr>
          <p:nvPr/>
        </p:nvCxnSpPr>
        <p:spPr>
          <a:xfrm>
            <a:off x="991673" y="5155717"/>
            <a:ext cx="317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579549" y="5155717"/>
            <a:ext cx="412124" cy="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en arc 126"/>
          <p:cNvCxnSpPr>
            <a:stCxn id="104" idx="3"/>
            <a:endCxn id="129" idx="1"/>
          </p:cNvCxnSpPr>
          <p:nvPr/>
        </p:nvCxnSpPr>
        <p:spPr>
          <a:xfrm>
            <a:off x="1887697" y="2693407"/>
            <a:ext cx="64012" cy="35121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951709" y="5981429"/>
            <a:ext cx="68765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&lt;BOM&gt;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90364" y="5983604"/>
            <a:ext cx="612280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59537" y="5974941"/>
            <a:ext cx="370800" cy="46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53045" y="5978068"/>
            <a:ext cx="989526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sentence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59736" y="5974941"/>
            <a:ext cx="577558" cy="44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7" name="Connecteur droit avec flèche 136"/>
          <p:cNvCxnSpPr>
            <a:stCxn id="129" idx="0"/>
            <a:endCxn id="34" idx="2"/>
          </p:cNvCxnSpPr>
          <p:nvPr/>
        </p:nvCxnSpPr>
        <p:spPr>
          <a:xfrm flipV="1">
            <a:off x="2295534" y="5499962"/>
            <a:ext cx="1319" cy="481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33" idx="0"/>
            <a:endCxn id="36" idx="2"/>
          </p:cNvCxnSpPr>
          <p:nvPr/>
        </p:nvCxnSpPr>
        <p:spPr>
          <a:xfrm flipV="1">
            <a:off x="3048515" y="5499962"/>
            <a:ext cx="4280" cy="4749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130" idx="0"/>
            <a:endCxn id="39" idx="2"/>
          </p:cNvCxnSpPr>
          <p:nvPr/>
        </p:nvCxnSpPr>
        <p:spPr>
          <a:xfrm flipV="1">
            <a:off x="3796504" y="5499962"/>
            <a:ext cx="2929" cy="483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>
            <a:stCxn id="131" idx="0"/>
            <a:endCxn id="49" idx="2"/>
          </p:cNvCxnSpPr>
          <p:nvPr/>
        </p:nvCxnSpPr>
        <p:spPr>
          <a:xfrm flipV="1">
            <a:off x="4544937" y="5499963"/>
            <a:ext cx="1130" cy="4749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>
            <a:stCxn id="132" idx="0"/>
            <a:endCxn id="72" idx="2"/>
          </p:cNvCxnSpPr>
          <p:nvPr/>
        </p:nvCxnSpPr>
        <p:spPr>
          <a:xfrm flipV="1">
            <a:off x="5347808" y="5499962"/>
            <a:ext cx="1255" cy="47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108" idx="3"/>
            <a:endCxn id="133" idx="1"/>
          </p:cNvCxnSpPr>
          <p:nvPr/>
        </p:nvCxnSpPr>
        <p:spPr>
          <a:xfrm>
            <a:off x="2558910" y="2693407"/>
            <a:ext cx="200826" cy="35056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05" idx="3"/>
            <a:endCxn id="130" idx="1"/>
          </p:cNvCxnSpPr>
          <p:nvPr/>
        </p:nvCxnSpPr>
        <p:spPr>
          <a:xfrm>
            <a:off x="3223309" y="2693407"/>
            <a:ext cx="267055" cy="3514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06" idx="3"/>
            <a:endCxn id="131" idx="1"/>
          </p:cNvCxnSpPr>
          <p:nvPr/>
        </p:nvCxnSpPr>
        <p:spPr>
          <a:xfrm>
            <a:off x="3953937" y="2693406"/>
            <a:ext cx="405600" cy="3512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en arc 169"/>
          <p:cNvCxnSpPr/>
          <p:nvPr/>
        </p:nvCxnSpPr>
        <p:spPr>
          <a:xfrm rot="16200000" flipH="1">
            <a:off x="3349052" y="4352316"/>
            <a:ext cx="3057417" cy="200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hape 83"/>
          <p:cNvSpPr/>
          <p:nvPr/>
        </p:nvSpPr>
        <p:spPr>
          <a:xfrm>
            <a:off x="1460615" y="3394891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3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53" name="Shape 123"/>
          <p:cNvSpPr/>
          <p:nvPr/>
        </p:nvSpPr>
        <p:spPr>
          <a:xfrm>
            <a:off x="121810" y="3883655"/>
            <a:ext cx="869863" cy="300272"/>
          </a:xfrm>
          <a:prstGeom prst="wedgeRectCallout">
            <a:avLst>
              <a:gd name="adj1" fmla="val 77860"/>
              <a:gd name="adj2" fmla="val -124292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</a:rPr>
              <a:t>argmax</a:t>
            </a:r>
            <a:endParaRPr lang="en" sz="16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H="1" flipV="1">
            <a:off x="1549060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Shape 83"/>
          <p:cNvSpPr/>
          <p:nvPr/>
        </p:nvSpPr>
        <p:spPr>
          <a:xfrm>
            <a:off x="2205642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81000">
                <a:srgbClr val="FF9F9F"/>
              </a:gs>
              <a:gs pos="72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 flipV="1">
            <a:off x="2294087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Shape 83"/>
          <p:cNvSpPr/>
          <p:nvPr/>
        </p:nvSpPr>
        <p:spPr>
          <a:xfrm>
            <a:off x="2962309" y="3390839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rgbClr val="FF0000"/>
              </a:gs>
              <a:gs pos="13000">
                <a:srgbClr val="FF9F9F"/>
              </a:gs>
              <a:gs pos="86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60" name="Connecteur droit avec flèche 59"/>
          <p:cNvCxnSpPr/>
          <p:nvPr/>
        </p:nvCxnSpPr>
        <p:spPr>
          <a:xfrm flipH="1" flipV="1">
            <a:off x="3037442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hape 83"/>
          <p:cNvSpPr/>
          <p:nvPr/>
        </p:nvSpPr>
        <p:spPr>
          <a:xfrm>
            <a:off x="3720322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FF0000"/>
              </a:gs>
              <a:gs pos="72000">
                <a:schemeClr val="bg1"/>
              </a:gs>
              <a:gs pos="3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69" name="Shape 83"/>
          <p:cNvSpPr/>
          <p:nvPr/>
        </p:nvSpPr>
        <p:spPr>
          <a:xfrm>
            <a:off x="4452585" y="3385818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4000">
                <a:srgbClr val="FF0000"/>
              </a:gs>
              <a:gs pos="81000">
                <a:srgbClr val="FF9F9F"/>
              </a:gs>
              <a:gs pos="53000">
                <a:schemeClr val="bg1"/>
              </a:gs>
              <a:gs pos="19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70" name="Shape 83"/>
          <p:cNvSpPr/>
          <p:nvPr/>
        </p:nvSpPr>
        <p:spPr>
          <a:xfrm>
            <a:off x="5270955" y="3394891"/>
            <a:ext cx="153706" cy="9068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2000">
                <a:srgbClr val="FF0000"/>
              </a:gs>
              <a:gs pos="43000">
                <a:srgbClr val="FF9F9F"/>
              </a:gs>
              <a:gs pos="100000">
                <a:schemeClr val="bg1"/>
              </a:gs>
              <a:gs pos="4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200" dirty="0"/>
          </a:p>
        </p:txBody>
      </p:sp>
      <p:cxnSp>
        <p:nvCxnSpPr>
          <p:cNvPr id="71" name="Connecteur droit avec flèche 70"/>
          <p:cNvCxnSpPr/>
          <p:nvPr/>
        </p:nvCxnSpPr>
        <p:spPr>
          <a:xfrm flipH="1" flipV="1">
            <a:off x="3803055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4516544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 flipV="1">
            <a:off x="5347808" y="2831627"/>
            <a:ext cx="0" cy="474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373227" y="3392503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9" name="Ellipse 78"/>
          <p:cNvSpPr/>
          <p:nvPr/>
        </p:nvSpPr>
        <p:spPr>
          <a:xfrm>
            <a:off x="2117839" y="3798367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0" name="Ellipse 79"/>
          <p:cNvSpPr/>
          <p:nvPr/>
        </p:nvSpPr>
        <p:spPr>
          <a:xfrm>
            <a:off x="2867030" y="3950151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1" name="Ellipse 80"/>
          <p:cNvSpPr/>
          <p:nvPr/>
        </p:nvSpPr>
        <p:spPr>
          <a:xfrm>
            <a:off x="3632410" y="3754203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2" name="Ellipse 81"/>
          <p:cNvSpPr/>
          <p:nvPr/>
        </p:nvSpPr>
        <p:spPr>
          <a:xfrm>
            <a:off x="4358793" y="3521400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3" name="Ellipse 82"/>
          <p:cNvSpPr/>
          <p:nvPr/>
        </p:nvSpPr>
        <p:spPr>
          <a:xfrm>
            <a:off x="5177163" y="3539464"/>
            <a:ext cx="341290" cy="25890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55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  <p:bldP spid="49" grpId="0" animBg="1"/>
      <p:bldP spid="7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4" grpId="0" animBg="1"/>
      <p:bldP spid="129" grpId="0"/>
      <p:bldP spid="130" grpId="0"/>
      <p:bldP spid="131" grpId="0"/>
      <p:bldP spid="132" grpId="0"/>
      <p:bldP spid="133" grpId="0"/>
      <p:bldP spid="50" grpId="0" animBg="1"/>
      <p:bldP spid="53" grpId="0" animBg="1"/>
      <p:bldP spid="57" grpId="0" animBg="1"/>
      <p:bldP spid="59" grpId="0" animBg="1"/>
      <p:bldP spid="68" grpId="0" animBg="1"/>
      <p:bldP spid="69" grpId="0" animBg="1"/>
      <p:bldP spid="70" grpId="0" animBg="1"/>
      <p:bldP spid="19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Greedy</a:t>
            </a:r>
            <a:r>
              <a:rPr lang="fr-CH" dirty="0" smtClean="0"/>
              <a:t> </a:t>
            </a:r>
            <a:r>
              <a:rPr lang="fr-CH" dirty="0" err="1" smtClean="0"/>
              <a:t>decoding</a:t>
            </a:r>
            <a:r>
              <a:rPr lang="fr-CH" dirty="0" smtClean="0"/>
              <a:t> – HW 5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54546" y="2176529"/>
            <a:ext cx="8834908" cy="4449649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Here, we're no longer training, so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 each decoding step, for each word 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that we chose, we have to pick the most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probable word from the prob. 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dist. given by the </a:t>
            </a:r>
            <a:r>
              <a:rPr lang="en-US" sz="1200" i="1" spc="20" dirty="0" err="1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This is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why this code loops.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init_state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The first symbol is always the “&lt;BOM&gt;”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(beginning of message) symbol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emb_target_list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200" spc="20" dirty="0" smtClean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variable_scope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spc="20" dirty="0" smtClean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spc="20" dirty="0" err="1" smtClean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unembedding</a:t>
            </a:r>
            <a:r>
              <a:rPr lang="en-US" sz="1200" spc="20" dirty="0" smtClean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defining the un-embedding parameter.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fr-CH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un_emb</a:t>
            </a:r>
            <a:r>
              <a:rPr lang="fr-CH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CH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fr-CH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CH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fr-CH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CH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transpose</a:t>
            </a:r>
            <a:r>
              <a:rPr lang="fr-CH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CH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</a:t>
            </a:r>
            <a:r>
              <a:rPr lang="fr-CH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output_list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[]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softmax_list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spc="2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spc="20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spc="2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spc="2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CH" sz="1200" spc="2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CH" sz="1200" spc="2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variable_scope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spc="20" dirty="0" smtClean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"RNN"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max_seq_len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spc="20" dirty="0" smtClean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# needed to call cell multiple times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get_variable_scope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reuse_variables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Take one pass through the cell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emb_out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state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cell(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inp,state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Creating prob. dist. over next symbol 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out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matmul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emb_out,un_emb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nn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(out)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Taking most probable output and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spc="20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spc="20" dirty="0" smtClean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embedding it again.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nn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embedding_lookup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spc="2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emb,tf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argmax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(sm,</a:t>
            </a:r>
            <a:r>
              <a:rPr lang="en-US" sz="1200" spc="20" dirty="0" smtClean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i="1" spc="20" dirty="0" smtClean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Saving the output distribution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output_list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(out)</a:t>
            </a:r>
            <a:endParaRPr lang="fr-CH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softmax_list</a:t>
            </a:r>
            <a:r>
              <a:rPr lang="en-US" sz="1200" spc="20" dirty="0" err="1" smtClean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spc="2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</a:t>
            </a:r>
            <a:r>
              <a:rPr lang="en-US" sz="1200" spc="2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fr-CH" sz="4800" dirty="0"/>
          </a:p>
        </p:txBody>
      </p:sp>
    </p:spTree>
    <p:extLst>
      <p:ext uri="{BB962C8B-B14F-4D97-AF65-F5344CB8AC3E}">
        <p14:creationId xmlns:p14="http://schemas.microsoft.com/office/powerpoint/2010/main" val="1258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1310</Words>
  <Application>Microsoft Office PowerPoint</Application>
  <PresentationFormat>Affichage à l'écran (4:3)</PresentationFormat>
  <Paragraphs>364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Thème Office</vt:lpstr>
      <vt:lpstr>Decoding and other NLG examples</vt:lpstr>
      <vt:lpstr>Outline</vt:lpstr>
      <vt:lpstr>Decoding</vt:lpstr>
      <vt:lpstr>Decoding</vt:lpstr>
      <vt:lpstr>Decoding – during training</vt:lpstr>
      <vt:lpstr>Decoding – during testing</vt:lpstr>
      <vt:lpstr>Reminder: output of RNN</vt:lpstr>
      <vt:lpstr>Greedy decoding</vt:lpstr>
      <vt:lpstr>Greedy decoding – HW 5</vt:lpstr>
      <vt:lpstr>Greedy decoding</vt:lpstr>
      <vt:lpstr>Greedy decoding</vt:lpstr>
      <vt:lpstr>Random sampling decoding</vt:lpstr>
      <vt:lpstr>Random sampling – what does that mean?</vt:lpstr>
      <vt:lpstr>Random sampling decoding</vt:lpstr>
      <vt:lpstr>Random sampling decoding</vt:lpstr>
      <vt:lpstr>Beam search decoding</vt:lpstr>
      <vt:lpstr>Beam search  High level algorithm </vt:lpstr>
      <vt:lpstr>Beam search – a walk through</vt:lpstr>
      <vt:lpstr>Beam search – a walk through</vt:lpstr>
      <vt:lpstr>Beam search – a walk through</vt:lpstr>
      <vt:lpstr>Beam search – a walk through</vt:lpstr>
      <vt:lpstr>Beam search</vt:lpstr>
      <vt:lpstr>Natural Language Generation</vt:lpstr>
      <vt:lpstr>Stylistic Paraphrasing</vt:lpstr>
      <vt:lpstr>Conversation modelling Ritter et al. 2011</vt:lpstr>
      <vt:lpstr>Conversation modelling Li et al. NAACL 2016 </vt:lpstr>
      <vt:lpstr>Conversation modelling Sordoni et al. NAACL 2015 </vt:lpstr>
      <vt:lpstr>Conversation modelling Serban et al. arXiv 2016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and other NLG examples</dc:title>
  <dc:creator>Maarten Sap</dc:creator>
  <cp:lastModifiedBy>Maarten Sap</cp:lastModifiedBy>
  <cp:revision>50</cp:revision>
  <dcterms:created xsi:type="dcterms:W3CDTF">2016-06-01T00:07:36Z</dcterms:created>
  <dcterms:modified xsi:type="dcterms:W3CDTF">2016-06-02T06:02:42Z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