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12"/>
  </p:notesMasterIdLst>
  <p:sldIdLst>
    <p:sldId id="256" r:id="rId5"/>
    <p:sldId id="257" r:id="rId6"/>
    <p:sldId id="279" r:id="rId7"/>
    <p:sldId id="258" r:id="rId8"/>
    <p:sldId id="269" r:id="rId9"/>
    <p:sldId id="277" r:id="rId10"/>
    <p:sldId id="278" r:id="rId11"/>
  </p:sldIdLst>
  <p:sldSz cx="9144000" cy="5143500" type="screen16x9"/>
  <p:notesSz cx="6858000" cy="9144000"/>
  <p:embeddedFontLst>
    <p:embeddedFont>
      <p:font typeface="Aldrich" panose="02000000000000000000" pitchFamily="2" charset="0"/>
      <p:regular r:id="rId13"/>
    </p:embeddedFont>
    <p:embeddedFont>
      <p:font typeface="Bellota Text" panose="020B0604020202020204" charset="0"/>
      <p:regular r:id="rId14"/>
      <p:bold r:id="rId15"/>
      <p:italic r:id="rId16"/>
      <p:boldItalic r:id="rId17"/>
    </p:embeddedFont>
    <p:embeddedFont>
      <p:font typeface="Press Start 2P" panose="00000500000000000000" pitchFamily="2" charset="0"/>
      <p:regular r:id="rId18"/>
    </p:embeddedFont>
    <p:embeddedFont>
      <p:font typeface="Rammetto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449">
          <p15:clr>
            <a:srgbClr val="9AA0A6"/>
          </p15:clr>
        </p15:guide>
        <p15:guide id="3" orient="horz" pos="2900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553">
          <p15:clr>
            <a:srgbClr val="9AA0A6"/>
          </p15:clr>
        </p15:guide>
        <p15:guide id="6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24771-17BD-43EE-A32F-77A032A33796}" v="4" dt="2022-02-15T21:29:20.945"/>
  </p1510:revLst>
</p1510:revInfo>
</file>

<file path=ppt/tableStyles.xml><?xml version="1.0" encoding="utf-8"?>
<a:tblStyleLst xmlns:a="http://schemas.openxmlformats.org/drawingml/2006/main" def="{944E9D22-D927-4C0F-80B0-BC02B3801838}">
  <a:tblStyle styleId="{944E9D22-D927-4C0F-80B0-BC02B38018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120"/>
      </p:cViewPr>
      <p:guideLst>
        <p:guide orient="horz" pos="340"/>
        <p:guide pos="449"/>
        <p:guide orient="horz" pos="2900"/>
        <p:guide pos="5311"/>
        <p:guide orient="horz" pos="55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her Rosa" userId="S::esther28614726@aluno.ms.senac.br::7a0d4c17-dd72-4305-9c84-062959a743e6" providerId="AD" clId="Web-{6CC24771-17BD-43EE-A32F-77A032A33796}"/>
    <pc:docChg chg="sldOrd">
      <pc:chgData name="Esther Rosa" userId="S::esther28614726@aluno.ms.senac.br::7a0d4c17-dd72-4305-9c84-062959a743e6" providerId="AD" clId="Web-{6CC24771-17BD-43EE-A32F-77A032A33796}" dt="2022-02-15T21:29:20.945" v="3"/>
      <pc:docMkLst>
        <pc:docMk/>
      </pc:docMkLst>
      <pc:sldChg chg="ord">
        <pc:chgData name="Esther Rosa" userId="S::esther28614726@aluno.ms.senac.br::7a0d4c17-dd72-4305-9c84-062959a743e6" providerId="AD" clId="Web-{6CC24771-17BD-43EE-A32F-77A032A33796}" dt="2022-02-15T21:29:14.476" v="0"/>
        <pc:sldMkLst>
          <pc:docMk/>
          <pc:sldMk cId="0" sldId="263"/>
        </pc:sldMkLst>
      </pc:sldChg>
      <pc:sldChg chg="ord">
        <pc:chgData name="Esther Rosa" userId="S::esther28614726@aluno.ms.senac.br::7a0d4c17-dd72-4305-9c84-062959a743e6" providerId="AD" clId="Web-{6CC24771-17BD-43EE-A32F-77A032A33796}" dt="2022-02-15T21:29:15.789" v="1"/>
        <pc:sldMkLst>
          <pc:docMk/>
          <pc:sldMk cId="0" sldId="269"/>
        </pc:sldMkLst>
      </pc:sldChg>
      <pc:sldChg chg="ord">
        <pc:chgData name="Esther Rosa" userId="S::esther28614726@aluno.ms.senac.br::7a0d4c17-dd72-4305-9c84-062959a743e6" providerId="AD" clId="Web-{6CC24771-17BD-43EE-A32F-77A032A33796}" dt="2022-02-15T21:29:19.680" v="2"/>
        <pc:sldMkLst>
          <pc:docMk/>
          <pc:sldMk cId="0" sldId="271"/>
        </pc:sldMkLst>
      </pc:sldChg>
      <pc:sldChg chg="ord">
        <pc:chgData name="Esther Rosa" userId="S::esther28614726@aluno.ms.senac.br::7a0d4c17-dd72-4305-9c84-062959a743e6" providerId="AD" clId="Web-{6CC24771-17BD-43EE-A32F-77A032A33796}" dt="2022-02-15T21:29:20.945" v="3"/>
        <pc:sldMkLst>
          <pc:docMk/>
          <pc:sldMk cId="0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9519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065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c37da8f3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c37da8f3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73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c37da8f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fc37da8f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83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c37da8f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fc37da8f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009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fc3a9f8001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fc3a9f8001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135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fbd057e1ce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fbd057e1ce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36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c37da8f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fc37da8f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2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63525" y="1989550"/>
            <a:ext cx="6817200" cy="1005900"/>
          </a:xfrm>
          <a:prstGeom prst="rect">
            <a:avLst/>
          </a:prstGeom>
          <a:effectLst>
            <a:outerShdw blurRad="57150" dist="19050" dir="342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147825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2" name="Google Shape;12;p2"/>
          <p:cNvCxnSpPr/>
          <p:nvPr/>
        </p:nvCxnSpPr>
        <p:spPr>
          <a:xfrm flipH="1">
            <a:off x="-76775" y="-316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3" name="Google Shape;13;p2"/>
          <p:cNvCxnSpPr/>
          <p:nvPr/>
        </p:nvCxnSpPr>
        <p:spPr>
          <a:xfrm flipH="1">
            <a:off x="-76775" y="-3365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4" name="Google Shape;14;p2"/>
          <p:cNvCxnSpPr/>
          <p:nvPr/>
        </p:nvCxnSpPr>
        <p:spPr>
          <a:xfrm flipH="1">
            <a:off x="7194000" y="36977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5" name="Google Shape;15;p2"/>
          <p:cNvCxnSpPr/>
          <p:nvPr/>
        </p:nvCxnSpPr>
        <p:spPr>
          <a:xfrm flipH="1">
            <a:off x="7194000" y="33928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16" name="Google Shape;16;p2"/>
          <p:cNvSpPr/>
          <p:nvPr/>
        </p:nvSpPr>
        <p:spPr>
          <a:xfrm>
            <a:off x="1868100" y="5444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17" name="Google Shape;17;p2"/>
          <p:cNvSpPr/>
          <p:nvPr/>
        </p:nvSpPr>
        <p:spPr>
          <a:xfrm rot="10800000">
            <a:off x="720000" y="15339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7422600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32" name="Google Shape;32;p4"/>
          <p:cNvCxnSpPr/>
          <p:nvPr/>
        </p:nvCxnSpPr>
        <p:spPr>
          <a:xfrm>
            <a:off x="7422600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33" name="Google Shape;33;p4"/>
          <p:cNvCxnSpPr/>
          <p:nvPr/>
        </p:nvCxnSpPr>
        <p:spPr>
          <a:xfrm>
            <a:off x="-305375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34" name="Google Shape;34;p4"/>
          <p:cNvCxnSpPr/>
          <p:nvPr/>
        </p:nvCxnSpPr>
        <p:spPr>
          <a:xfrm>
            <a:off x="-305375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35" name="Google Shape;35;p4"/>
          <p:cNvSpPr/>
          <p:nvPr/>
        </p:nvSpPr>
        <p:spPr>
          <a:xfrm flipH="1">
            <a:off x="366163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36" name="Google Shape;36;p4"/>
          <p:cNvSpPr/>
          <p:nvPr/>
        </p:nvSpPr>
        <p:spPr>
          <a:xfrm rot="10800000" flipH="1">
            <a:off x="2204463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7422600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52" name="Google Shape;52;p6"/>
          <p:cNvCxnSpPr/>
          <p:nvPr/>
        </p:nvCxnSpPr>
        <p:spPr>
          <a:xfrm>
            <a:off x="7422600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53" name="Google Shape;53;p6"/>
          <p:cNvCxnSpPr/>
          <p:nvPr/>
        </p:nvCxnSpPr>
        <p:spPr>
          <a:xfrm>
            <a:off x="-305375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54" name="Google Shape;54;p6"/>
          <p:cNvCxnSpPr/>
          <p:nvPr/>
        </p:nvCxnSpPr>
        <p:spPr>
          <a:xfrm>
            <a:off x="-305375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55" name="Google Shape;55;p6"/>
          <p:cNvSpPr/>
          <p:nvPr/>
        </p:nvSpPr>
        <p:spPr>
          <a:xfrm flipH="1">
            <a:off x="366163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56" name="Google Shape;56;p6"/>
          <p:cNvSpPr/>
          <p:nvPr/>
        </p:nvSpPr>
        <p:spPr>
          <a:xfrm rot="10800000" flipH="1">
            <a:off x="2204463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720000" y="2645675"/>
            <a:ext cx="7704000" cy="19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05" name="Google Shape;105;p13"/>
          <p:cNvCxnSpPr/>
          <p:nvPr/>
        </p:nvCxnSpPr>
        <p:spPr>
          <a:xfrm flipH="1">
            <a:off x="-305375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06" name="Google Shape;106;p13"/>
          <p:cNvCxnSpPr/>
          <p:nvPr/>
        </p:nvCxnSpPr>
        <p:spPr>
          <a:xfrm flipH="1">
            <a:off x="-305375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07" name="Google Shape;107;p13"/>
          <p:cNvCxnSpPr/>
          <p:nvPr/>
        </p:nvCxnSpPr>
        <p:spPr>
          <a:xfrm flipH="1">
            <a:off x="7422600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08" name="Google Shape;108;p13"/>
          <p:cNvCxnSpPr/>
          <p:nvPr/>
        </p:nvCxnSpPr>
        <p:spPr>
          <a:xfrm flipH="1">
            <a:off x="7422600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109" name="Google Shape;109;p13"/>
          <p:cNvSpPr/>
          <p:nvPr/>
        </p:nvSpPr>
        <p:spPr>
          <a:xfrm>
            <a:off x="2203888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110" name="Google Shape;110;p13"/>
          <p:cNvSpPr/>
          <p:nvPr/>
        </p:nvSpPr>
        <p:spPr>
          <a:xfrm rot="10800000">
            <a:off x="365588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6" name="Google Shape;226;p22"/>
          <p:cNvCxnSpPr/>
          <p:nvPr/>
        </p:nvCxnSpPr>
        <p:spPr>
          <a:xfrm>
            <a:off x="7422600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27" name="Google Shape;227;p22"/>
          <p:cNvCxnSpPr/>
          <p:nvPr/>
        </p:nvCxnSpPr>
        <p:spPr>
          <a:xfrm>
            <a:off x="7422600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28" name="Google Shape;228;p22"/>
          <p:cNvCxnSpPr/>
          <p:nvPr/>
        </p:nvCxnSpPr>
        <p:spPr>
          <a:xfrm>
            <a:off x="-305375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29" name="Google Shape;229;p22"/>
          <p:cNvCxnSpPr/>
          <p:nvPr/>
        </p:nvCxnSpPr>
        <p:spPr>
          <a:xfrm>
            <a:off x="-305375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230" name="Google Shape;230;p22"/>
          <p:cNvSpPr/>
          <p:nvPr/>
        </p:nvSpPr>
        <p:spPr>
          <a:xfrm flipH="1">
            <a:off x="366163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231" name="Google Shape;231;p22"/>
          <p:cNvSpPr/>
          <p:nvPr/>
        </p:nvSpPr>
        <p:spPr>
          <a:xfrm rot="10800000" flipH="1">
            <a:off x="2204463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232" name="Google Shape;232;p22"/>
          <p:cNvSpPr txBox="1">
            <a:spLocks noGrp="1"/>
          </p:cNvSpPr>
          <p:nvPr>
            <p:ph type="subTitle" idx="1"/>
          </p:nvPr>
        </p:nvSpPr>
        <p:spPr>
          <a:xfrm>
            <a:off x="1491456" y="1622725"/>
            <a:ext cx="26529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subTitle" idx="2"/>
          </p:nvPr>
        </p:nvSpPr>
        <p:spPr>
          <a:xfrm>
            <a:off x="1491469" y="2121275"/>
            <a:ext cx="26529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subTitle" idx="3"/>
          </p:nvPr>
        </p:nvSpPr>
        <p:spPr>
          <a:xfrm>
            <a:off x="4999631" y="2960975"/>
            <a:ext cx="26529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subTitle" idx="4"/>
          </p:nvPr>
        </p:nvSpPr>
        <p:spPr>
          <a:xfrm>
            <a:off x="4999644" y="3459525"/>
            <a:ext cx="26529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24"/>
          <p:cNvCxnSpPr/>
          <p:nvPr/>
        </p:nvCxnSpPr>
        <p:spPr>
          <a:xfrm>
            <a:off x="7194000" y="-316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49" name="Google Shape;249;p24"/>
          <p:cNvCxnSpPr/>
          <p:nvPr/>
        </p:nvCxnSpPr>
        <p:spPr>
          <a:xfrm>
            <a:off x="7194000" y="-3365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50" name="Google Shape;250;p24"/>
          <p:cNvCxnSpPr/>
          <p:nvPr/>
        </p:nvCxnSpPr>
        <p:spPr>
          <a:xfrm>
            <a:off x="-76775" y="36977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51" name="Google Shape;251;p24"/>
          <p:cNvCxnSpPr/>
          <p:nvPr/>
        </p:nvCxnSpPr>
        <p:spPr>
          <a:xfrm>
            <a:off x="-76775" y="33928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252" name="Google Shape;252;p24"/>
          <p:cNvSpPr/>
          <p:nvPr/>
        </p:nvSpPr>
        <p:spPr>
          <a:xfrm flipH="1">
            <a:off x="701950" y="5444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253" name="Google Shape;253;p24"/>
          <p:cNvSpPr/>
          <p:nvPr/>
        </p:nvSpPr>
        <p:spPr>
          <a:xfrm rot="10800000" flipH="1">
            <a:off x="1850050" y="15339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25"/>
          <p:cNvCxnSpPr/>
          <p:nvPr/>
        </p:nvCxnSpPr>
        <p:spPr>
          <a:xfrm flipH="1">
            <a:off x="-305375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56" name="Google Shape;256;p25"/>
          <p:cNvCxnSpPr/>
          <p:nvPr/>
        </p:nvCxnSpPr>
        <p:spPr>
          <a:xfrm flipH="1">
            <a:off x="7422600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257" name="Google Shape;257;p25"/>
          <p:cNvSpPr/>
          <p:nvPr/>
        </p:nvSpPr>
        <p:spPr>
          <a:xfrm>
            <a:off x="2203888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258" name="Google Shape;258;p25"/>
          <p:cNvSpPr/>
          <p:nvPr/>
        </p:nvSpPr>
        <p:spPr>
          <a:xfrm rot="10800000">
            <a:off x="365588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cxnSp>
        <p:nvCxnSpPr>
          <p:cNvPr id="259" name="Google Shape;259;p25"/>
          <p:cNvCxnSpPr/>
          <p:nvPr/>
        </p:nvCxnSpPr>
        <p:spPr>
          <a:xfrm flipH="1">
            <a:off x="-305375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60" name="Google Shape;260;p25"/>
          <p:cNvCxnSpPr/>
          <p:nvPr/>
        </p:nvCxnSpPr>
        <p:spPr>
          <a:xfrm flipH="1">
            <a:off x="7422600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348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68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286"/>
                    </a14:imgEffect>
                    <a14:imgEffect>
                      <a14:saturation sat="284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/>
          <p:nvPr/>
        </p:nvSpPr>
        <p:spPr>
          <a:xfrm>
            <a:off x="2372025" y="3120075"/>
            <a:ext cx="4478700" cy="5334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subTitle" idx="1"/>
          </p:nvPr>
        </p:nvSpPr>
        <p:spPr>
          <a:xfrm>
            <a:off x="759375" y="3146093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ldrich" panose="02000000000000000000" pitchFamily="2" charset="0"/>
              </a:rPr>
              <a:t>Senac Hub </a:t>
            </a:r>
            <a:r>
              <a:rPr lang="pt-BR" dirty="0" err="1">
                <a:latin typeface="Aldrich" panose="02000000000000000000" pitchFamily="2" charset="0"/>
              </a:rPr>
              <a:t>Academy</a:t>
            </a:r>
            <a:endParaRPr dirty="0">
              <a:latin typeface="Aldrich" panose="02000000000000000000" pitchFamily="2" charset="0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2216458" y="2238047"/>
            <a:ext cx="4711083" cy="5334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0" i="0" dirty="0" err="1"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ress start 2p" panose="00000500000000000000" pitchFamily="2" charset="0"/>
              </a:rPr>
              <a:t>Hub_key</a:t>
            </a:r>
            <a:endParaRPr b="0" i="0" dirty="0"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press start 2p" panose="00000500000000000000" pitchFamily="2" charset="0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316225" y="219200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458525" y="41089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9"/>
          <p:cNvSpPr/>
          <p:nvPr/>
        </p:nvSpPr>
        <p:spPr>
          <a:xfrm rot="-1817197">
            <a:off x="7415114" y="88749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9"/>
          <p:cNvSpPr/>
          <p:nvPr/>
        </p:nvSpPr>
        <p:spPr>
          <a:xfrm rot="1147067">
            <a:off x="1209054" y="153556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7696025" y="3878600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29"/>
          <p:cNvGrpSpPr/>
          <p:nvPr/>
        </p:nvGrpSpPr>
        <p:grpSpPr>
          <a:xfrm rot="-2090537">
            <a:off x="8732767" y="219188"/>
            <a:ext cx="128746" cy="345588"/>
            <a:chOff x="3223450" y="280100"/>
            <a:chExt cx="128750" cy="345600"/>
          </a:xfrm>
        </p:grpSpPr>
        <p:cxnSp>
          <p:nvCxnSpPr>
            <p:cNvPr id="281" name="Google Shape;281;p29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282" name="Google Shape;282;p29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grpSp>
        <p:nvGrpSpPr>
          <p:cNvPr id="283" name="Google Shape;283;p29"/>
          <p:cNvGrpSpPr/>
          <p:nvPr/>
        </p:nvGrpSpPr>
        <p:grpSpPr>
          <a:xfrm rot="1595748">
            <a:off x="1733589" y="3527342"/>
            <a:ext cx="128752" cy="345605"/>
            <a:chOff x="3223450" y="280100"/>
            <a:chExt cx="128750" cy="345600"/>
          </a:xfrm>
        </p:grpSpPr>
        <p:cxnSp>
          <p:nvCxnSpPr>
            <p:cNvPr id="284" name="Google Shape;284;p29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285" name="Google Shape;285;p29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286"/>
                    </a14:imgEffect>
                    <a14:imgEffect>
                      <a14:saturation sat="284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/>
          <p:nvPr/>
        </p:nvSpPr>
        <p:spPr>
          <a:xfrm>
            <a:off x="195750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/>
          <p:nvPr/>
        </p:nvSpPr>
        <p:spPr>
          <a:xfrm rot="-5400000">
            <a:off x="823865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/>
          <p:nvPr/>
        </p:nvSpPr>
        <p:spPr>
          <a:xfrm rot="-1817197">
            <a:off x="8063839" y="78504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/>
          <p:nvPr/>
        </p:nvSpPr>
        <p:spPr>
          <a:xfrm rot="1147067">
            <a:off x="680804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30"/>
          <p:cNvGrpSpPr/>
          <p:nvPr/>
        </p:nvGrpSpPr>
        <p:grpSpPr>
          <a:xfrm rot="1595748">
            <a:off x="7887264" y="2341092"/>
            <a:ext cx="128752" cy="345605"/>
            <a:chOff x="3223450" y="280100"/>
            <a:chExt cx="128750" cy="345600"/>
          </a:xfrm>
        </p:grpSpPr>
        <p:cxnSp>
          <p:nvCxnSpPr>
            <p:cNvPr id="297" name="Google Shape;297;p30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298" name="Google Shape;298;p30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0BAA202D-9AB7-4985-B33C-E9771D572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4096" y="1205697"/>
            <a:ext cx="4623275" cy="3520127"/>
          </a:xfrm>
          <a:prstGeom prst="rect">
            <a:avLst/>
          </a:prstGeom>
        </p:spPr>
      </p:pic>
      <p:sp>
        <p:nvSpPr>
          <p:cNvPr id="11" name="Google Shape;418;p36"/>
          <p:cNvSpPr txBox="1">
            <a:spLocks noGrp="1"/>
          </p:cNvSpPr>
          <p:nvPr>
            <p:ph type="title"/>
          </p:nvPr>
        </p:nvSpPr>
        <p:spPr>
          <a:xfrm>
            <a:off x="635273" y="4619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Brainstorn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286"/>
                    </a14:imgEffect>
                    <a14:imgEffect>
                      <a14:saturation sat="284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/>
          <p:nvPr/>
        </p:nvSpPr>
        <p:spPr>
          <a:xfrm flipH="1">
            <a:off x="8597975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7" name="Google Shape;307;p31"/>
          <p:cNvSpPr/>
          <p:nvPr/>
        </p:nvSpPr>
        <p:spPr>
          <a:xfrm rot="5400000" flipH="1">
            <a:off x="17450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/>
          <p:nvPr/>
        </p:nvSpPr>
        <p:spPr>
          <a:xfrm rot="1817197" flipH="1">
            <a:off x="609467" y="78504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/>
          <p:nvPr/>
        </p:nvSpPr>
        <p:spPr>
          <a:xfrm rot="-1147067" flipH="1">
            <a:off x="8150107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10" name="Google Shape;310;p31"/>
          <p:cNvGrpSpPr/>
          <p:nvPr/>
        </p:nvGrpSpPr>
        <p:grpSpPr>
          <a:xfrm rot="-1595748" flipH="1">
            <a:off x="7260859" y="3196292"/>
            <a:ext cx="128752" cy="345605"/>
            <a:chOff x="3223450" y="280100"/>
            <a:chExt cx="128750" cy="345600"/>
          </a:xfrm>
        </p:grpSpPr>
        <p:cxnSp>
          <p:nvCxnSpPr>
            <p:cNvPr id="311" name="Google Shape;311;p31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312" name="Google Shape;312;p31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pic>
        <p:nvPicPr>
          <p:cNvPr id="13" name="Google Shape;474;p18">
            <a:extLst>
              <a:ext uri="{FF2B5EF4-FFF2-40B4-BE49-F238E27FC236}">
                <a16:creationId xmlns:a16="http://schemas.microsoft.com/office/drawing/2014/main" id="{B8B063E0-9D48-4BCF-ABAF-40252C5E088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778" y="997679"/>
            <a:ext cx="4468974" cy="35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87;p15">
            <a:extLst>
              <a:ext uri="{FF2B5EF4-FFF2-40B4-BE49-F238E27FC236}">
                <a16:creationId xmlns:a16="http://schemas.microsoft.com/office/drawing/2014/main" id="{9ED85474-60B6-4700-8789-672C958E53A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132" y="2055866"/>
            <a:ext cx="3441882" cy="24773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16;p42"/>
          <p:cNvSpPr txBox="1">
            <a:spLocks/>
          </p:cNvSpPr>
          <p:nvPr/>
        </p:nvSpPr>
        <p:spPr>
          <a:xfrm>
            <a:off x="1175074" y="498830"/>
            <a:ext cx="3710275" cy="110980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>
              <a:buFont typeface="Bellota Text"/>
              <a:buNone/>
            </a:pPr>
            <a:r>
              <a:rPr lang="pt-BR" sz="1800" dirty="0">
                <a:latin typeface="Rammetto One"/>
                <a:ea typeface="Rammetto One"/>
                <a:cs typeface="Rammetto One"/>
                <a:sym typeface="Rammetto One"/>
              </a:rPr>
              <a:t>• Metodologia Scrum e Quadro KANBAN</a:t>
            </a:r>
          </a:p>
          <a:p>
            <a:pPr marL="0" indent="0">
              <a:buFont typeface="Bellota Text"/>
              <a:buNone/>
            </a:pPr>
            <a:endParaRPr lang="pt-BR" sz="1800" dirty="0">
              <a:latin typeface="Rammetto One"/>
              <a:ea typeface="Rammetto One"/>
              <a:cs typeface="Rammetto One"/>
              <a:sym typeface="Rammetto One"/>
            </a:endParaRPr>
          </a:p>
          <a:p>
            <a:pPr marL="0" indent="0">
              <a:buFont typeface="Bellota Text"/>
              <a:buNone/>
            </a:pPr>
            <a:r>
              <a:rPr lang="pt-BR" sz="1800" dirty="0">
                <a:latin typeface="Rammetto One"/>
                <a:ea typeface="Rammetto One"/>
                <a:cs typeface="Rammetto One"/>
                <a:sym typeface="Rammetto One"/>
              </a:rPr>
              <a:t>• Comunicação através de reuniões diárias</a:t>
            </a:r>
          </a:p>
        </p:txBody>
      </p:sp>
    </p:spTree>
    <p:extLst>
      <p:ext uri="{BB962C8B-B14F-4D97-AF65-F5344CB8AC3E}">
        <p14:creationId xmlns:p14="http://schemas.microsoft.com/office/powerpoint/2010/main" val="244648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286"/>
                    </a14:imgEffect>
                    <a14:imgEffect>
                      <a14:saturation sat="284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/>
          <p:nvPr/>
        </p:nvSpPr>
        <p:spPr>
          <a:xfrm flipH="1">
            <a:off x="8597975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1"/>
          <p:cNvSpPr/>
          <p:nvPr/>
        </p:nvSpPr>
        <p:spPr>
          <a:xfrm rot="5400000" flipH="1">
            <a:off x="17450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1"/>
          <p:cNvSpPr/>
          <p:nvPr/>
        </p:nvSpPr>
        <p:spPr>
          <a:xfrm rot="1817197" flipH="1">
            <a:off x="609467" y="78504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1"/>
          <p:cNvSpPr/>
          <p:nvPr/>
        </p:nvSpPr>
        <p:spPr>
          <a:xfrm rot="-1147067" flipH="1">
            <a:off x="8150107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31"/>
          <p:cNvGrpSpPr/>
          <p:nvPr/>
        </p:nvGrpSpPr>
        <p:grpSpPr>
          <a:xfrm rot="-1595748" flipH="1">
            <a:off x="7260859" y="3196292"/>
            <a:ext cx="128752" cy="345605"/>
            <a:chOff x="3223450" y="280100"/>
            <a:chExt cx="128750" cy="345600"/>
          </a:xfrm>
        </p:grpSpPr>
        <p:cxnSp>
          <p:nvCxnSpPr>
            <p:cNvPr id="311" name="Google Shape;311;p31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312" name="Google Shape;312;p31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E415A1AD-1A4D-41EF-8F4E-6E4D6F547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016" y="451311"/>
            <a:ext cx="6169960" cy="3833714"/>
          </a:xfrm>
          <a:prstGeom prst="rect">
            <a:avLst/>
          </a:prstGeom>
        </p:spPr>
      </p:pic>
      <p:sp>
        <p:nvSpPr>
          <p:cNvPr id="13" name="Google Shape;716;p42"/>
          <p:cNvSpPr txBox="1">
            <a:spLocks/>
          </p:cNvSpPr>
          <p:nvPr/>
        </p:nvSpPr>
        <p:spPr>
          <a:xfrm>
            <a:off x="448681" y="2075951"/>
            <a:ext cx="3710275" cy="110980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>
              <a:buFont typeface="Bellota Text"/>
              <a:buNone/>
            </a:pPr>
            <a:r>
              <a:rPr lang="pt-BR" dirty="0">
                <a:latin typeface="Rammetto One"/>
                <a:ea typeface="Rammetto One"/>
                <a:cs typeface="Rammetto One"/>
                <a:sym typeface="Rammetto One"/>
              </a:rPr>
              <a:t>• TRELLO</a:t>
            </a:r>
          </a:p>
          <a:p>
            <a:pPr marL="0" indent="0">
              <a:buFont typeface="Bellota Text"/>
              <a:buNone/>
            </a:pPr>
            <a:endParaRPr lang="pt-BR" dirty="0">
              <a:latin typeface="Rammetto One"/>
              <a:ea typeface="Rammetto One"/>
              <a:cs typeface="Rammetto One"/>
              <a:sym typeface="Rammetto One"/>
            </a:endParaRPr>
          </a:p>
          <a:p>
            <a:pPr marL="0" indent="0">
              <a:buFont typeface="Bellota Text"/>
              <a:buNone/>
            </a:pPr>
            <a:r>
              <a:rPr lang="pt-BR" dirty="0">
                <a:latin typeface="Rammetto One"/>
                <a:ea typeface="Rammetto One"/>
                <a:cs typeface="Rammetto One"/>
                <a:sym typeface="Rammetto One"/>
              </a:rPr>
              <a:t>• Organização</a:t>
            </a:r>
          </a:p>
          <a:p>
            <a:pPr marL="0" indent="0">
              <a:buFont typeface="Bellota Text"/>
              <a:buNone/>
            </a:pPr>
            <a:endParaRPr lang="pt-BR" dirty="0">
              <a:latin typeface="Rammetto One"/>
              <a:ea typeface="Rammetto One"/>
              <a:cs typeface="Rammetto One"/>
              <a:sym typeface="Rammetto One"/>
            </a:endParaRPr>
          </a:p>
          <a:p>
            <a:pPr marL="0" indent="0">
              <a:buFont typeface="Bellota Text"/>
              <a:buNone/>
            </a:pPr>
            <a:r>
              <a:rPr lang="pt-BR" dirty="0">
                <a:latin typeface="Rammetto One"/>
                <a:ea typeface="Rammetto One"/>
                <a:cs typeface="Rammetto One"/>
                <a:sym typeface="Rammetto One"/>
              </a:rPr>
              <a:t>• Trabalho em </a:t>
            </a:r>
          </a:p>
          <a:p>
            <a:pPr marL="0" indent="0">
              <a:buFont typeface="Bellota Text"/>
              <a:buNone/>
            </a:pPr>
            <a:r>
              <a:rPr lang="pt-BR" dirty="0">
                <a:latin typeface="Rammetto One"/>
                <a:ea typeface="Rammetto One"/>
                <a:cs typeface="Rammetto One"/>
                <a:sym typeface="Rammetto One"/>
              </a:rPr>
              <a:t>   Equipe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286"/>
                    </a14:imgEffect>
                    <a14:imgEffect>
                      <a14:saturation sat="284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2"/>
          <p:cNvSpPr txBox="1">
            <a:spLocks noGrp="1"/>
          </p:cNvSpPr>
          <p:nvPr>
            <p:ph type="title"/>
          </p:nvPr>
        </p:nvSpPr>
        <p:spPr>
          <a:xfrm>
            <a:off x="514896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Levantamento de Requisitos</a:t>
            </a:r>
            <a:endParaRPr dirty="0"/>
          </a:p>
        </p:txBody>
      </p:sp>
      <p:sp>
        <p:nvSpPr>
          <p:cNvPr id="717" name="Google Shape;717;p42"/>
          <p:cNvSpPr txBox="1">
            <a:spLocks noGrp="1"/>
          </p:cNvSpPr>
          <p:nvPr>
            <p:ph type="subTitle" idx="4294967295"/>
          </p:nvPr>
        </p:nvSpPr>
        <p:spPr>
          <a:xfrm>
            <a:off x="750629" y="1711389"/>
            <a:ext cx="3821371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Buscar as necessidades do SENAC e pensar em como curar as dores!</a:t>
            </a:r>
            <a:endParaRPr dirty="0"/>
          </a:p>
        </p:txBody>
      </p:sp>
      <p:sp>
        <p:nvSpPr>
          <p:cNvPr id="720" name="Google Shape;720;p42"/>
          <p:cNvSpPr txBox="1">
            <a:spLocks noGrp="1"/>
          </p:cNvSpPr>
          <p:nvPr>
            <p:ph type="subTitle" idx="4294967295"/>
          </p:nvPr>
        </p:nvSpPr>
        <p:spPr>
          <a:xfrm>
            <a:off x="915475" y="3377397"/>
            <a:ext cx="3436811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</a:t>
            </a:r>
            <a:r>
              <a:rPr lang="en" dirty="0"/>
              <a:t>liminar o uso de ferramentas à mão para automatizar com agilidade o registro dos emprestimos de chaves</a:t>
            </a:r>
          </a:p>
        </p:txBody>
      </p:sp>
      <p:sp>
        <p:nvSpPr>
          <p:cNvPr id="723" name="Google Shape;723;p42"/>
          <p:cNvSpPr txBox="1">
            <a:spLocks noGrp="1"/>
          </p:cNvSpPr>
          <p:nvPr>
            <p:ph type="subTitle" idx="4294967295"/>
          </p:nvPr>
        </p:nvSpPr>
        <p:spPr>
          <a:xfrm>
            <a:off x="5170206" y="1715699"/>
            <a:ext cx="3281462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Equipe da LOGISTICA e do asseio e conversação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(Administradores e Colaboradores)</a:t>
            </a:r>
            <a:endParaRPr dirty="0"/>
          </a:p>
        </p:txBody>
      </p:sp>
      <p:sp>
        <p:nvSpPr>
          <p:cNvPr id="726" name="Google Shape;726;p42"/>
          <p:cNvSpPr txBox="1">
            <a:spLocks noGrp="1"/>
          </p:cNvSpPr>
          <p:nvPr>
            <p:ph type="subTitle" idx="4294967295"/>
          </p:nvPr>
        </p:nvSpPr>
        <p:spPr>
          <a:xfrm>
            <a:off x="5865304" y="3703287"/>
            <a:ext cx="2647655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É</a:t>
            </a:r>
            <a:r>
              <a:rPr lang="en" dirty="0"/>
              <a:t> um Software com leitura de códigos de barras</a:t>
            </a:r>
            <a:endParaRPr dirty="0"/>
          </a:p>
        </p:txBody>
      </p:sp>
      <p:sp>
        <p:nvSpPr>
          <p:cNvPr id="727" name="Google Shape;727;p42"/>
          <p:cNvSpPr/>
          <p:nvPr/>
        </p:nvSpPr>
        <p:spPr>
          <a:xfrm>
            <a:off x="1013311" y="3020623"/>
            <a:ext cx="2314836" cy="2831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0" i="0" dirty="0"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SISTEMA DESKTOP</a:t>
            </a:r>
            <a:endParaRPr b="0" i="0" dirty="0"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ammetto One"/>
            </a:endParaRPr>
          </a:p>
        </p:txBody>
      </p:sp>
      <p:sp>
        <p:nvSpPr>
          <p:cNvPr id="728" name="Google Shape;728;p42"/>
          <p:cNvSpPr/>
          <p:nvPr/>
        </p:nvSpPr>
        <p:spPr>
          <a:xfrm>
            <a:off x="6363845" y="1382136"/>
            <a:ext cx="2087822" cy="2831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0" i="0" dirty="0"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PUBLICO ALVO</a:t>
            </a:r>
            <a:endParaRPr b="0" i="0" dirty="0"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ammetto One"/>
            </a:endParaRPr>
          </a:p>
        </p:txBody>
      </p:sp>
      <p:sp>
        <p:nvSpPr>
          <p:cNvPr id="729" name="Google Shape;729;p42"/>
          <p:cNvSpPr/>
          <p:nvPr/>
        </p:nvSpPr>
        <p:spPr>
          <a:xfrm>
            <a:off x="6579039" y="3420137"/>
            <a:ext cx="1798273" cy="2831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0" i="0" dirty="0"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DIFERENCIAL</a:t>
            </a:r>
            <a:endParaRPr b="0" i="0" dirty="0"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ammetto One"/>
            </a:endParaRPr>
          </a:p>
        </p:txBody>
      </p:sp>
      <p:sp>
        <p:nvSpPr>
          <p:cNvPr id="730" name="Google Shape;730;p42"/>
          <p:cNvSpPr/>
          <p:nvPr/>
        </p:nvSpPr>
        <p:spPr>
          <a:xfrm>
            <a:off x="855655" y="1429162"/>
            <a:ext cx="1150228" cy="2831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0" i="0" dirty="0">
                <a:ln w="2857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DESAFIO</a:t>
            </a:r>
            <a:endParaRPr b="0" i="0" dirty="0"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ammetto One"/>
            </a:endParaRPr>
          </a:p>
        </p:txBody>
      </p:sp>
      <p:sp>
        <p:nvSpPr>
          <p:cNvPr id="735" name="Google Shape;735;p42"/>
          <p:cNvSpPr/>
          <p:nvPr/>
        </p:nvSpPr>
        <p:spPr>
          <a:xfrm>
            <a:off x="195750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2"/>
          <p:cNvSpPr/>
          <p:nvPr/>
        </p:nvSpPr>
        <p:spPr>
          <a:xfrm rot="-5400000">
            <a:off x="823865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2"/>
          <p:cNvSpPr/>
          <p:nvPr/>
        </p:nvSpPr>
        <p:spPr>
          <a:xfrm rot="-1817197">
            <a:off x="7551839" y="42379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2"/>
          <p:cNvSpPr/>
          <p:nvPr/>
        </p:nvSpPr>
        <p:spPr>
          <a:xfrm rot="1147067">
            <a:off x="680804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9" name="Google Shape;739;p42"/>
          <p:cNvGrpSpPr/>
          <p:nvPr/>
        </p:nvGrpSpPr>
        <p:grpSpPr>
          <a:xfrm rot="1595748">
            <a:off x="1683114" y="4488267"/>
            <a:ext cx="128752" cy="345605"/>
            <a:chOff x="3223450" y="280100"/>
            <a:chExt cx="128750" cy="345600"/>
          </a:xfrm>
        </p:grpSpPr>
        <p:cxnSp>
          <p:nvCxnSpPr>
            <p:cNvPr id="740" name="Google Shape;740;p42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741" name="Google Shape;741;p42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286"/>
                    </a14:imgEffect>
                    <a14:imgEffect>
                      <a14:saturation sat="284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0"/>
          <p:cNvSpPr/>
          <p:nvPr/>
        </p:nvSpPr>
        <p:spPr>
          <a:xfrm>
            <a:off x="694021" y="1212725"/>
            <a:ext cx="2652900" cy="4908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50"/>
          <p:cNvSpPr/>
          <p:nvPr/>
        </p:nvSpPr>
        <p:spPr>
          <a:xfrm>
            <a:off x="5373220" y="2285224"/>
            <a:ext cx="2652900" cy="461652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Levantamento de Requisitos</a:t>
            </a:r>
            <a:endParaRPr dirty="0"/>
          </a:p>
        </p:txBody>
      </p:sp>
      <p:sp>
        <p:nvSpPr>
          <p:cNvPr id="1294" name="Google Shape;1294;p50"/>
          <p:cNvSpPr txBox="1">
            <a:spLocks noGrp="1"/>
          </p:cNvSpPr>
          <p:nvPr>
            <p:ph type="subTitle" idx="1"/>
          </p:nvPr>
        </p:nvSpPr>
        <p:spPr>
          <a:xfrm>
            <a:off x="469674" y="1257427"/>
            <a:ext cx="29006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Controle de CHAVES</a:t>
            </a:r>
            <a:endParaRPr sz="1600" dirty="0"/>
          </a:p>
        </p:txBody>
      </p:sp>
      <p:sp>
        <p:nvSpPr>
          <p:cNvPr id="1295" name="Google Shape;1295;p50"/>
          <p:cNvSpPr txBox="1">
            <a:spLocks noGrp="1"/>
          </p:cNvSpPr>
          <p:nvPr>
            <p:ph type="subTitle" idx="2"/>
          </p:nvPr>
        </p:nvSpPr>
        <p:spPr>
          <a:xfrm>
            <a:off x="670603" y="1670524"/>
            <a:ext cx="26529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Salas e Laboratórios da instituição</a:t>
            </a:r>
            <a:endParaRPr dirty="0"/>
          </a:p>
        </p:txBody>
      </p:sp>
      <p:sp>
        <p:nvSpPr>
          <p:cNvPr id="1296" name="Google Shape;1296;p50"/>
          <p:cNvSpPr txBox="1">
            <a:spLocks noGrp="1"/>
          </p:cNvSpPr>
          <p:nvPr>
            <p:ph type="subTitle" idx="3"/>
          </p:nvPr>
        </p:nvSpPr>
        <p:spPr>
          <a:xfrm>
            <a:off x="720000" y="3655840"/>
            <a:ext cx="41265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600" dirty="0"/>
              <a:t>Lançamentos  e Históricos</a:t>
            </a:r>
            <a:endParaRPr sz="1600" dirty="0"/>
          </a:p>
        </p:txBody>
      </p:sp>
      <p:sp>
        <p:nvSpPr>
          <p:cNvPr id="1297" name="Google Shape;1297;p50"/>
          <p:cNvSpPr txBox="1">
            <a:spLocks noGrp="1"/>
          </p:cNvSpPr>
          <p:nvPr>
            <p:ph type="subTitle" idx="4"/>
          </p:nvPr>
        </p:nvSpPr>
        <p:spPr>
          <a:xfrm>
            <a:off x="1102232" y="3942058"/>
            <a:ext cx="6912377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dirty="0"/>
              <a:t>I</a:t>
            </a:r>
            <a:r>
              <a:rPr lang="en" dirty="0"/>
              <a:t>nformações do momento que </a:t>
            </a:r>
            <a:r>
              <a:rPr lang="e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retirou e devolveu a chave</a:t>
            </a:r>
            <a:r>
              <a:rPr lang="en" dirty="0"/>
              <a:t> utilizada, além do registro diário dos emprestimos com emissão de relatórios</a:t>
            </a:r>
            <a:endParaRPr dirty="0"/>
          </a:p>
        </p:txBody>
      </p:sp>
      <p:sp>
        <p:nvSpPr>
          <p:cNvPr id="1298" name="Google Shape;1298;p50"/>
          <p:cNvSpPr/>
          <p:nvPr/>
        </p:nvSpPr>
        <p:spPr>
          <a:xfrm>
            <a:off x="4099082" y="1124776"/>
            <a:ext cx="664200" cy="6642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50"/>
          <p:cNvSpPr/>
          <p:nvPr/>
        </p:nvSpPr>
        <p:spPr>
          <a:xfrm>
            <a:off x="4179803" y="2183224"/>
            <a:ext cx="664200" cy="6642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50"/>
          <p:cNvSpPr/>
          <p:nvPr/>
        </p:nvSpPr>
        <p:spPr>
          <a:xfrm>
            <a:off x="195750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50"/>
          <p:cNvSpPr/>
          <p:nvPr/>
        </p:nvSpPr>
        <p:spPr>
          <a:xfrm rot="-5400000">
            <a:off x="823865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50"/>
          <p:cNvSpPr/>
          <p:nvPr/>
        </p:nvSpPr>
        <p:spPr>
          <a:xfrm rot="-1817197">
            <a:off x="8162889" y="994524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50"/>
          <p:cNvSpPr/>
          <p:nvPr/>
        </p:nvSpPr>
        <p:spPr>
          <a:xfrm rot="1147067">
            <a:off x="603229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50"/>
          <p:cNvGrpSpPr/>
          <p:nvPr/>
        </p:nvGrpSpPr>
        <p:grpSpPr>
          <a:xfrm rot="1595748">
            <a:off x="8414289" y="2868692"/>
            <a:ext cx="128752" cy="345605"/>
            <a:chOff x="3223450" y="280100"/>
            <a:chExt cx="128750" cy="345600"/>
          </a:xfrm>
        </p:grpSpPr>
        <p:cxnSp>
          <p:nvCxnSpPr>
            <p:cNvPr id="1305" name="Google Shape;1305;p50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1306" name="Google Shape;1306;p50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cxnSp>
        <p:nvCxnSpPr>
          <p:cNvPr id="1307" name="Google Shape;1307;p50"/>
          <p:cNvCxnSpPr>
            <a:stCxn id="1291" idx="3"/>
            <a:endCxn id="1298" idx="2"/>
          </p:cNvCxnSpPr>
          <p:nvPr/>
        </p:nvCxnSpPr>
        <p:spPr>
          <a:xfrm flipV="1">
            <a:off x="3346921" y="1456876"/>
            <a:ext cx="752161" cy="1249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accent3"/>
            </a:outerShdw>
          </a:effectLst>
        </p:spPr>
      </p:cxnSp>
      <p:cxnSp>
        <p:nvCxnSpPr>
          <p:cNvPr id="1308" name="Google Shape;1308;p50"/>
          <p:cNvCxnSpPr>
            <a:stCxn id="1292" idx="1"/>
            <a:endCxn id="1299" idx="6"/>
          </p:cNvCxnSpPr>
          <p:nvPr/>
        </p:nvCxnSpPr>
        <p:spPr>
          <a:xfrm flipH="1" flipV="1">
            <a:off x="4844003" y="2515324"/>
            <a:ext cx="529217" cy="726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2"/>
            </a:outerShdw>
          </a:effectLst>
        </p:spPr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09077">
            <a:off x="4202114" y="1259924"/>
            <a:ext cx="457200" cy="457200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16" y="2289676"/>
            <a:ext cx="457200" cy="457200"/>
          </a:xfrm>
          <a:prstGeom prst="rect">
            <a:avLst/>
          </a:prstGeom>
        </p:spPr>
      </p:pic>
      <p:sp>
        <p:nvSpPr>
          <p:cNvPr id="32" name="Google Shape;1294;p50"/>
          <p:cNvSpPr txBox="1">
            <a:spLocks/>
          </p:cNvSpPr>
          <p:nvPr/>
        </p:nvSpPr>
        <p:spPr>
          <a:xfrm>
            <a:off x="5125455" y="2343097"/>
            <a:ext cx="2900665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pt-BR" sz="1600" dirty="0"/>
              <a:t>Código de BARRAS</a:t>
            </a:r>
          </a:p>
        </p:txBody>
      </p:sp>
      <p:sp>
        <p:nvSpPr>
          <p:cNvPr id="36" name="Google Shape;1295;p50"/>
          <p:cNvSpPr txBox="1">
            <a:spLocks/>
          </p:cNvSpPr>
          <p:nvPr/>
        </p:nvSpPr>
        <p:spPr>
          <a:xfrm>
            <a:off x="5258092" y="2720146"/>
            <a:ext cx="26529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None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None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None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None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None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None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None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None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None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pt-BR" dirty="0"/>
              <a:t>Identificação do usuário e empréstimos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286"/>
                    </a14:imgEffect>
                    <a14:imgEffect>
                      <a14:saturation sat="284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/>
          <p:nvPr/>
        </p:nvSpPr>
        <p:spPr>
          <a:xfrm flipH="1">
            <a:off x="8597975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7" name="Google Shape;307;p31"/>
          <p:cNvSpPr/>
          <p:nvPr/>
        </p:nvSpPr>
        <p:spPr>
          <a:xfrm rot="5400000" flipH="1">
            <a:off x="17450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/>
          <p:nvPr/>
        </p:nvSpPr>
        <p:spPr>
          <a:xfrm rot="1817197" flipH="1">
            <a:off x="609467" y="78504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/>
          <p:nvPr/>
        </p:nvSpPr>
        <p:spPr>
          <a:xfrm rot="-1147067" flipH="1">
            <a:off x="8150107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10" name="Google Shape;310;p31"/>
          <p:cNvGrpSpPr/>
          <p:nvPr/>
        </p:nvGrpSpPr>
        <p:grpSpPr>
          <a:xfrm rot="-1595748" flipH="1">
            <a:off x="7260859" y="3196292"/>
            <a:ext cx="128752" cy="345605"/>
            <a:chOff x="3223450" y="280100"/>
            <a:chExt cx="128750" cy="345600"/>
          </a:xfrm>
        </p:grpSpPr>
        <p:cxnSp>
          <p:nvCxnSpPr>
            <p:cNvPr id="311" name="Google Shape;311;p31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312" name="Google Shape;312;p31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FDA4E48A-0255-416B-959A-6EF01A89B4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233"/>
          <a:stretch/>
        </p:blipFill>
        <p:spPr>
          <a:xfrm>
            <a:off x="1506072" y="714796"/>
            <a:ext cx="6484245" cy="4004501"/>
          </a:xfrm>
          <a:prstGeom prst="rect">
            <a:avLst/>
          </a:prstGeom>
        </p:spPr>
      </p:pic>
      <p:sp>
        <p:nvSpPr>
          <p:cNvPr id="11" name="Google Shape;716;p42"/>
          <p:cNvSpPr txBox="1">
            <a:spLocks/>
          </p:cNvSpPr>
          <p:nvPr/>
        </p:nvSpPr>
        <p:spPr>
          <a:xfrm>
            <a:off x="1628328" y="304701"/>
            <a:ext cx="6476248" cy="3703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>
              <a:buFont typeface="Bellota Text"/>
              <a:buNone/>
            </a:pPr>
            <a:r>
              <a:rPr lang="pt-BR" dirty="0">
                <a:latin typeface="Rammetto One"/>
                <a:ea typeface="Rammetto One"/>
                <a:cs typeface="Rammetto One"/>
                <a:sym typeface="Rammetto One"/>
              </a:rPr>
              <a:t>DER – Diagrama de Entidades e Relacionamentos</a:t>
            </a:r>
          </a:p>
        </p:txBody>
      </p:sp>
    </p:spTree>
    <p:extLst>
      <p:ext uri="{BB962C8B-B14F-4D97-AF65-F5344CB8AC3E}">
        <p14:creationId xmlns:p14="http://schemas.microsoft.com/office/powerpoint/2010/main" val="1400157137"/>
      </p:ext>
    </p:extLst>
  </p:cSld>
  <p:clrMapOvr>
    <a:masterClrMapping/>
  </p:clrMapOvr>
</p:sld>
</file>

<file path=ppt/theme/theme1.xml><?xml version="1.0" encoding="utf-8"?>
<a:theme xmlns:a="http://schemas.openxmlformats.org/drawingml/2006/main" name="Neon Style Model Agency by Slidesgo">
  <a:themeElements>
    <a:clrScheme name="Personalizada 1">
      <a:dk1>
        <a:srgbClr val="FFFFFF"/>
      </a:dk1>
      <a:lt1>
        <a:sysClr val="window" lastClr="FFFFFF"/>
      </a:lt1>
      <a:dk2>
        <a:srgbClr val="0070C0"/>
      </a:dk2>
      <a:lt2>
        <a:srgbClr val="F8F8F8"/>
      </a:lt2>
      <a:accent1>
        <a:srgbClr val="00B0F0"/>
      </a:accent1>
      <a:accent2>
        <a:srgbClr val="00B0F0"/>
      </a:accent2>
      <a:accent3>
        <a:srgbClr val="00B0F0"/>
      </a:accent3>
      <a:accent4>
        <a:srgbClr val="0070C0"/>
      </a:accent4>
      <a:accent5>
        <a:srgbClr val="0070C0"/>
      </a:accent5>
      <a:accent6>
        <a:srgbClr val="002060"/>
      </a:accent6>
      <a:hlink>
        <a:srgbClr val="00206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9DF7505532BD45836F48D2463BD79F" ma:contentTypeVersion="6" ma:contentTypeDescription="Create a new document." ma:contentTypeScope="" ma:versionID="799c067edb0045e217dad7f568b825f7">
  <xsd:schema xmlns:xsd="http://www.w3.org/2001/XMLSchema" xmlns:xs="http://www.w3.org/2001/XMLSchema" xmlns:p="http://schemas.microsoft.com/office/2006/metadata/properties" xmlns:ns2="2b91a89c-984a-45bf-a7f5-475f6e341c34" targetNamespace="http://schemas.microsoft.com/office/2006/metadata/properties" ma:root="true" ma:fieldsID="aa9c57da23be5e0cfba35825ca90ec5c" ns2:_="">
    <xsd:import namespace="2b91a89c-984a-45bf-a7f5-475f6e341c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91a89c-984a-45bf-a7f5-475f6e341c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B1B168-B3FE-4E99-B056-C37695734F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2C78CFD-8D7F-426E-96D5-6FC176976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4BAB8B-3BFE-4D11-9F08-51959132F6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91a89c-984a-45bf-a7f5-475f6e341c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141</Words>
  <Application>Microsoft Office PowerPoint</Application>
  <PresentationFormat>Apresentação na tela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Press Start 2P</vt:lpstr>
      <vt:lpstr>Rammetto One</vt:lpstr>
      <vt:lpstr>Arial</vt:lpstr>
      <vt:lpstr>Aldrich</vt:lpstr>
      <vt:lpstr>Bellota Text</vt:lpstr>
      <vt:lpstr>Neon Style Model Agency by Slidesgo</vt:lpstr>
      <vt:lpstr>Apresentação do PowerPoint</vt:lpstr>
      <vt:lpstr>Brainstorn</vt:lpstr>
      <vt:lpstr>Apresentação do PowerPoint</vt:lpstr>
      <vt:lpstr>Apresentação do PowerPoint</vt:lpstr>
      <vt:lpstr>Levantamento de Requisitos</vt:lpstr>
      <vt:lpstr>Levantamento de Requisitos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Horto - Lab. 303</cp:lastModifiedBy>
  <cp:revision>20</cp:revision>
  <dcterms:modified xsi:type="dcterms:W3CDTF">2022-02-16T17:33:45Z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0x0101002A9DF7505532BD45836F48D2463BD79F</vt:lpwstr>
  </property>
</Properties>
</file>