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66" r:id="rId16"/>
    <p:sldId id="267" r:id="rId17"/>
    <p:sldId id="268" r:id="rId18"/>
    <p:sldId id="269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Montserrat" panose="00000500000000000000" pitchFamily="50" charset="0"/>
      <p:regular r:id="rId29"/>
      <p:bold r:id="rId30"/>
    </p:embeddedFont>
    <p:embeddedFont>
      <p:font typeface="Nixie One" panose="020B0604020202020204" charset="0"/>
      <p:regular r:id="rId31"/>
    </p:embeddedFont>
    <p:embeddedFont>
      <p:font typeface="Nunito" panose="00000500000000000000" pitchFamily="2" charset="0"/>
      <p:regular r:id="rId32"/>
      <p:bold r:id="rId33"/>
    </p:embeddedFont>
    <p:embeddedFont>
      <p:font typeface="Spectral" panose="020B0604020202020204" charset="0"/>
      <p:regular r:id="rId34"/>
      <p:bold r:id="rId35"/>
      <p:italic r:id="rId36"/>
      <p:boldItalic r:id="rId37"/>
    </p:embeddedFont>
    <p:embeddedFont>
      <p:font typeface="Spectral Ligh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f7b2046dd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f7b2046dd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f7b2046dd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f7b2046dd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868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f7b2046dd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f7b2046dd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7b2046dd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7b2046dd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f7b2046dd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f7b2046dd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70746c59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70746c59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70746c59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70746c59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70746c591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70746c591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70746c591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70746c591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70746c591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70746c591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70746c591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70746c591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f70746c591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f70746c591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Enilda\Downloads\logo-jera-light2%20(1).sv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 panose="00000500000000000000" pitchFamily="50" charset="0"/>
              </a:rPr>
              <a:t>Fábrica de Software</a:t>
            </a:r>
            <a:endParaRPr dirty="0">
              <a:latin typeface="Montserrat" panose="00000500000000000000" pitchFamily="50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 panose="00000500000000000000" pitchFamily="50" charset="0"/>
              </a:rPr>
              <a:t>Turma 057</a:t>
            </a:r>
            <a:endParaRPr dirty="0">
              <a:latin typeface="Montserrat" panose="00000500000000000000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0"/>
          <p:cNvSpPr txBox="1">
            <a:spLocks noGrp="1"/>
          </p:cNvSpPr>
          <p:nvPr>
            <p:ph type="title"/>
          </p:nvPr>
        </p:nvSpPr>
        <p:spPr>
          <a:xfrm>
            <a:off x="1833000" y="1937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 panose="00000500000000000000" pitchFamily="50" charset="0"/>
              </a:rPr>
              <a:t>Propósito</a:t>
            </a:r>
            <a:endParaRPr dirty="0">
              <a:latin typeface="Montserrat" panose="00000500000000000000" pitchFamily="50" charset="0"/>
            </a:endParaRPr>
          </a:p>
        </p:txBody>
      </p:sp>
      <p:sp>
        <p:nvSpPr>
          <p:cNvPr id="496" name="Google Shape;496;p20"/>
          <p:cNvSpPr txBox="1">
            <a:spLocks noGrp="1"/>
          </p:cNvSpPr>
          <p:nvPr>
            <p:ph type="body" idx="1"/>
          </p:nvPr>
        </p:nvSpPr>
        <p:spPr>
          <a:xfrm>
            <a:off x="971400" y="855225"/>
            <a:ext cx="6667500" cy="42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Spectral"/>
              <a:buChar char="★"/>
            </a:pPr>
            <a:r>
              <a:rPr lang="en" sz="2400" dirty="0">
                <a:solidFill>
                  <a:srgbClr val="19BBD5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É um sistema Web de fácil interação. Para todas as idades!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Spectral"/>
              <a:buChar char="★"/>
            </a:pPr>
            <a:endParaRPr sz="2400" dirty="0">
              <a:solidFill>
                <a:srgbClr val="19BBD5"/>
              </a:solidFill>
              <a:latin typeface="Nunito" panose="00000500000000000000" pitchFamily="2" charset="0"/>
              <a:ea typeface="Spectral"/>
              <a:cs typeface="Spectral"/>
              <a:sym typeface="Spectral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Spectral"/>
              <a:buChar char="★"/>
            </a:pPr>
            <a:r>
              <a:rPr lang="en" sz="2400" dirty="0">
                <a:solidFill>
                  <a:srgbClr val="19BBD5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O objetivo é possuir um controle de estoque interno e gerenciar os equipamentos e brindes da empresa.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Spectral"/>
              <a:buChar char="★"/>
            </a:pPr>
            <a:endParaRPr sz="2400" dirty="0">
              <a:solidFill>
                <a:srgbClr val="19BBD5"/>
              </a:solidFill>
              <a:latin typeface="Nunito" panose="00000500000000000000" pitchFamily="2" charset="0"/>
              <a:ea typeface="Spectral"/>
              <a:cs typeface="Spectral"/>
              <a:sym typeface="Spectral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Spectral"/>
              <a:buChar char="★"/>
            </a:pPr>
            <a:r>
              <a:rPr lang="en" sz="2400" dirty="0">
                <a:solidFill>
                  <a:srgbClr val="19BBD5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Os usuários do software em questão são: os gestores, administradores e os colaboradores.</a:t>
            </a:r>
            <a:endParaRPr sz="2400" dirty="0">
              <a:solidFill>
                <a:srgbClr val="19BBD5"/>
              </a:solidFill>
              <a:latin typeface="Nunito" panose="00000500000000000000" pitchFamily="2" charset="0"/>
              <a:ea typeface="Spectral"/>
              <a:cs typeface="Spectral"/>
              <a:sym typeface="Spectral"/>
            </a:endParaRPr>
          </a:p>
        </p:txBody>
      </p:sp>
      <p:sp>
        <p:nvSpPr>
          <p:cNvPr id="497" name="Google Shape;497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0"/>
          <p:cNvSpPr txBox="1">
            <a:spLocks noGrp="1"/>
          </p:cNvSpPr>
          <p:nvPr>
            <p:ph type="title"/>
          </p:nvPr>
        </p:nvSpPr>
        <p:spPr>
          <a:xfrm>
            <a:off x="1833000" y="1937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 panose="00000500000000000000" pitchFamily="50" charset="0"/>
              </a:rPr>
              <a:t>Propósito</a:t>
            </a:r>
            <a:endParaRPr dirty="0">
              <a:latin typeface="Montserrat" panose="00000500000000000000" pitchFamily="50" charset="0"/>
            </a:endParaRPr>
          </a:p>
        </p:txBody>
      </p:sp>
      <p:sp>
        <p:nvSpPr>
          <p:cNvPr id="496" name="Google Shape;496;p20"/>
          <p:cNvSpPr txBox="1">
            <a:spLocks noGrp="1"/>
          </p:cNvSpPr>
          <p:nvPr>
            <p:ph type="body" idx="1"/>
          </p:nvPr>
        </p:nvSpPr>
        <p:spPr>
          <a:xfrm>
            <a:off x="1136500" y="676275"/>
            <a:ext cx="6667500" cy="42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Spectral"/>
              <a:buChar char="★"/>
            </a:pPr>
            <a:r>
              <a:rPr lang="pt-BR" sz="2400" dirty="0">
                <a:solidFill>
                  <a:srgbClr val="19BBD5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O software organiza as entradas e saídas dos equipamentos necessários para o trabalho e os brindes quando existe algum evento.</a:t>
            </a:r>
          </a:p>
          <a:p>
            <a:pPr marL="45720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19BBD5"/>
              </a:solidFill>
              <a:latin typeface="Nunito" panose="00000500000000000000" pitchFamily="2" charset="0"/>
              <a:ea typeface="Spectral"/>
              <a:cs typeface="Spectral"/>
              <a:sym typeface="Spectral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Spectral"/>
              <a:buChar char="★"/>
            </a:pPr>
            <a:r>
              <a:rPr lang="pt-BR" sz="2400" dirty="0">
                <a:solidFill>
                  <a:srgbClr val="19BBD5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Os equipamentos são: computadores, teclados, monitores, mouse e utensílios de escritório no geral.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200"/>
              <a:buFont typeface="Spectral"/>
              <a:buChar char="★"/>
            </a:pPr>
            <a:r>
              <a:rPr lang="pt-BR" sz="2400" dirty="0">
                <a:solidFill>
                  <a:srgbClr val="19BBD5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Os brindes: são produtos diversos, como: agenda, caneta, camisetas, canecas, etc.</a:t>
            </a:r>
          </a:p>
        </p:txBody>
      </p:sp>
      <p:sp>
        <p:nvSpPr>
          <p:cNvPr id="497" name="Google Shape;497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03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03" name="Google Shape;503;p21"/>
          <p:cNvGrpSpPr/>
          <p:nvPr/>
        </p:nvGrpSpPr>
        <p:grpSpPr>
          <a:xfrm>
            <a:off x="718801" y="450397"/>
            <a:ext cx="286156" cy="346340"/>
            <a:chOff x="584925" y="922575"/>
            <a:chExt cx="415200" cy="502525"/>
          </a:xfrm>
        </p:grpSpPr>
        <p:sp>
          <p:nvSpPr>
            <p:cNvPr id="504" name="Google Shape;504;p2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7C12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84769"/>
                </a:solidFill>
                <a:highlight>
                  <a:srgbClr val="184769"/>
                </a:highlight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7C12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84769"/>
                </a:solidFill>
                <a:highlight>
                  <a:srgbClr val="184769"/>
                </a:highlight>
              </a:endParaRPr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7C12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84769"/>
                </a:solidFill>
                <a:highlight>
                  <a:srgbClr val="184769"/>
                </a:highlight>
              </a:endParaRPr>
            </a:p>
          </p:txBody>
        </p:sp>
      </p:grpSp>
      <p:sp>
        <p:nvSpPr>
          <p:cNvPr id="507" name="Google Shape;507;p21"/>
          <p:cNvSpPr txBox="1"/>
          <p:nvPr/>
        </p:nvSpPr>
        <p:spPr>
          <a:xfrm>
            <a:off x="1616100" y="991275"/>
            <a:ext cx="59118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Spectral"/>
              <a:buChar char="★"/>
            </a:pPr>
            <a:r>
              <a:rPr lang="en" sz="2000" dirty="0">
                <a:solidFill>
                  <a:srgbClr val="19BBD5"/>
                </a:solidFill>
                <a:latin typeface="Spectral"/>
                <a:ea typeface="Spectral"/>
                <a:cs typeface="Spectral"/>
                <a:sym typeface="Spectral"/>
              </a:rPr>
              <a:t>O software tem 3 níveis de acesso: Administradores, Gestão e Colaboradores</a:t>
            </a:r>
            <a:endParaRPr sz="2000" dirty="0">
              <a:solidFill>
                <a:srgbClr val="19BBD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BBD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Spectral"/>
              <a:buChar char="★"/>
            </a:pPr>
            <a:r>
              <a:rPr lang="en" sz="2000" dirty="0">
                <a:solidFill>
                  <a:srgbClr val="19BBD5"/>
                </a:solidFill>
                <a:latin typeface="Spectral"/>
                <a:ea typeface="Spectral"/>
                <a:cs typeface="Spectral"/>
                <a:sym typeface="Spectral"/>
              </a:rPr>
              <a:t>Cadastro de Usuários, Cadastro de Equipamentos e Produtos</a:t>
            </a:r>
            <a:endParaRPr sz="2000" dirty="0">
              <a:solidFill>
                <a:srgbClr val="19BBD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BBD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Spectral"/>
              <a:buChar char="★"/>
            </a:pPr>
            <a:r>
              <a:rPr lang="en" sz="2000" dirty="0">
                <a:solidFill>
                  <a:srgbClr val="19BBD5"/>
                </a:solidFill>
                <a:latin typeface="Spectral"/>
                <a:ea typeface="Spectral"/>
                <a:cs typeface="Spectral"/>
                <a:sym typeface="Spectral"/>
              </a:rPr>
              <a:t>Tela Inicial com carrossel de notificação e demais alertas</a:t>
            </a:r>
            <a:endParaRPr sz="2000" dirty="0">
              <a:solidFill>
                <a:srgbClr val="19BBD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BBD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Spectral"/>
              <a:buChar char="★"/>
            </a:pPr>
            <a:r>
              <a:rPr lang="en" sz="2000" dirty="0">
                <a:solidFill>
                  <a:srgbClr val="19BBD5"/>
                </a:solidFill>
                <a:latin typeface="Spectral"/>
                <a:ea typeface="Spectral"/>
                <a:cs typeface="Spectral"/>
                <a:sym typeface="Spectral"/>
              </a:rPr>
              <a:t>Ambiente de equipamentos, Ambiente de brindes com os devidos Relatórios</a:t>
            </a:r>
            <a:endParaRPr sz="2000" dirty="0">
              <a:solidFill>
                <a:srgbClr val="19BBD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BBD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Spectral"/>
              <a:buChar char="★"/>
            </a:pPr>
            <a:r>
              <a:rPr lang="en" sz="2000" dirty="0">
                <a:solidFill>
                  <a:srgbClr val="19BBD5"/>
                </a:solidFill>
                <a:latin typeface="Spectral"/>
                <a:ea typeface="Spectral"/>
                <a:cs typeface="Spectral"/>
                <a:sym typeface="Spectral"/>
              </a:rPr>
              <a:t>Termo de Responsabilidade de Uso</a:t>
            </a:r>
            <a:endParaRPr sz="2000" dirty="0">
              <a:solidFill>
                <a:srgbClr val="19BBD5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8" name="Google Shape;508;p21"/>
          <p:cNvSpPr txBox="1"/>
          <p:nvPr/>
        </p:nvSpPr>
        <p:spPr>
          <a:xfrm>
            <a:off x="2601300" y="333324"/>
            <a:ext cx="3941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9BBD5"/>
                </a:solidFill>
                <a:latin typeface="Montserrat" panose="00000500000000000000" pitchFamily="50" charset="0"/>
                <a:ea typeface="Nixie One"/>
                <a:cs typeface="Nixie One"/>
                <a:sym typeface="Nixie One"/>
              </a:rPr>
              <a:t>Requisitos</a:t>
            </a:r>
            <a:endParaRPr sz="2400">
              <a:solidFill>
                <a:srgbClr val="19BBD5"/>
              </a:solidFill>
              <a:latin typeface="Montserrat" panose="00000500000000000000" pitchFamily="50" charset="0"/>
              <a:ea typeface="Nixie One"/>
              <a:cs typeface="Nixie One"/>
              <a:sym typeface="Nixie One"/>
            </a:endParaRPr>
          </a:p>
        </p:txBody>
      </p:sp>
      <p:grpSp>
        <p:nvGrpSpPr>
          <p:cNvPr id="509" name="Google Shape;509;p21"/>
          <p:cNvGrpSpPr/>
          <p:nvPr/>
        </p:nvGrpSpPr>
        <p:grpSpPr>
          <a:xfrm>
            <a:off x="8407490" y="4258865"/>
            <a:ext cx="301318" cy="301318"/>
            <a:chOff x="1922075" y="1629000"/>
            <a:chExt cx="437200" cy="437200"/>
          </a:xfrm>
        </p:grpSpPr>
        <p:sp>
          <p:nvSpPr>
            <p:cNvPr id="510" name="Google Shape;510;p2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2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6291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Caso de Uso</a:t>
            </a:r>
            <a:endParaRPr/>
          </a:p>
        </p:txBody>
      </p:sp>
      <p:sp>
        <p:nvSpPr>
          <p:cNvPr id="517" name="Google Shape;517;p2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518" name="Google Shape;518;p22"/>
          <p:cNvGrpSpPr/>
          <p:nvPr/>
        </p:nvGrpSpPr>
        <p:grpSpPr>
          <a:xfrm>
            <a:off x="8329926" y="4373661"/>
            <a:ext cx="814083" cy="769831"/>
            <a:chOff x="5302225" y="968375"/>
            <a:chExt cx="417650" cy="418250"/>
          </a:xfrm>
        </p:grpSpPr>
        <p:sp>
          <p:nvSpPr>
            <p:cNvPr id="519" name="Google Shape;519;p2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22"/>
          <p:cNvGrpSpPr/>
          <p:nvPr/>
        </p:nvGrpSpPr>
        <p:grpSpPr>
          <a:xfrm rot="1392794">
            <a:off x="-40762" y="4292092"/>
            <a:ext cx="698067" cy="717071"/>
            <a:chOff x="3294650" y="3652450"/>
            <a:chExt cx="388350" cy="405450"/>
          </a:xfrm>
        </p:grpSpPr>
        <p:sp>
          <p:nvSpPr>
            <p:cNvPr id="522" name="Google Shape;522;p22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30" name="Google Shape;5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132" y="152400"/>
            <a:ext cx="5547196" cy="4838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1" name="Google Shape;531;p23"/>
          <p:cNvGrpSpPr/>
          <p:nvPr/>
        </p:nvGrpSpPr>
        <p:grpSpPr>
          <a:xfrm>
            <a:off x="346270" y="526278"/>
            <a:ext cx="992144" cy="254359"/>
            <a:chOff x="3042485" y="5594633"/>
            <a:chExt cx="2159652" cy="510557"/>
          </a:xfrm>
        </p:grpSpPr>
        <p:sp>
          <p:nvSpPr>
            <p:cNvPr id="532" name="Google Shape;532;p23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0DB55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7C12C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0DB55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7C12C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0DB55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7C12C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0DB55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7C12C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552" name="Google Shape;552;p24"/>
          <p:cNvGrpSpPr/>
          <p:nvPr/>
        </p:nvGrpSpPr>
        <p:grpSpPr>
          <a:xfrm>
            <a:off x="1815863" y="448647"/>
            <a:ext cx="5512266" cy="4246214"/>
            <a:chOff x="2583325" y="2972875"/>
            <a:chExt cx="462850" cy="445750"/>
          </a:xfrm>
        </p:grpSpPr>
        <p:sp>
          <p:nvSpPr>
            <p:cNvPr id="553" name="Google Shape;553;p2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B169E7-E6AF-4016-8219-06E4B874C6F6}"/>
              </a:ext>
            </a:extLst>
          </p:cNvPr>
          <p:cNvSpPr txBox="1"/>
          <p:nvPr/>
        </p:nvSpPr>
        <p:spPr>
          <a:xfrm>
            <a:off x="3545508" y="1900246"/>
            <a:ext cx="225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logo-jera-light2 (1).svg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3" name="Google Shape;343;p12"/>
          <p:cNvSpPr txBox="1">
            <a:spLocks noGrp="1"/>
          </p:cNvSpPr>
          <p:nvPr>
            <p:ph type="title" idx="4294967295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Equipe</a:t>
            </a:r>
            <a:endParaRPr/>
          </a:p>
        </p:txBody>
      </p:sp>
      <p:sp>
        <p:nvSpPr>
          <p:cNvPr id="344" name="Google Shape;344;p12"/>
          <p:cNvSpPr txBox="1"/>
          <p:nvPr/>
        </p:nvSpPr>
        <p:spPr>
          <a:xfrm>
            <a:off x="1095000" y="1798725"/>
            <a:ext cx="6954000" cy="29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9BBD5"/>
                </a:solidFill>
                <a:latin typeface="Nunito" panose="00000500000000000000" pitchFamily="2" charset="0"/>
                <a:ea typeface="Spectral Light"/>
                <a:cs typeface="Spectral Light"/>
                <a:sym typeface="Spectral Light"/>
              </a:rPr>
              <a:t>Somos estudantes na Fábrica de Software, que é um projeto que simula o ambiente de uma empresa de desenvolvimento de software, criando soluções tecnológicas para micro e pequenas empresas e instituições parceiras, preparando mão de obra especializada para o mercado de trabalho ao longo da execução do curso Técnico em Desenvolvimento de Sistemas.  </a:t>
            </a:r>
            <a:endParaRPr sz="1200" dirty="0">
              <a:solidFill>
                <a:srgbClr val="19BBD5"/>
              </a:solidFill>
              <a:latin typeface="Nunito" panose="00000500000000000000" pitchFamily="2" charset="0"/>
              <a:ea typeface="Spectral Light"/>
              <a:cs typeface="Spectral Light"/>
              <a:sym typeface="Spectral Light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9BBD5"/>
                </a:solidFill>
                <a:latin typeface="Nunito" panose="00000500000000000000" pitchFamily="2" charset="0"/>
                <a:ea typeface="Spectral Light"/>
                <a:cs typeface="Spectral Light"/>
                <a:sym typeface="Spectral Light"/>
              </a:rPr>
              <a:t>Nossa equipe abrange uma grande diversidade em faixa etária, temos adolescentes de 17 anos e adultos de até 53 anos. Esse contraste de idades traz grandes benefícios para nosso aprendizado, além de diferentes experiências, o que agrega muito em nosso convívio social. </a:t>
            </a:r>
            <a:endParaRPr sz="1200" dirty="0">
              <a:solidFill>
                <a:srgbClr val="19BBD5"/>
              </a:solidFill>
              <a:latin typeface="Nunito" panose="00000500000000000000" pitchFamily="2" charset="0"/>
              <a:ea typeface="Spectral Light"/>
              <a:cs typeface="Spectral Light"/>
              <a:sym typeface="Spectral Light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9BBD5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C6DAEC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C6DAEC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C6DAEC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grpSp>
        <p:nvGrpSpPr>
          <p:cNvPr id="345" name="Google Shape;345;p12"/>
          <p:cNvGrpSpPr/>
          <p:nvPr/>
        </p:nvGrpSpPr>
        <p:grpSpPr>
          <a:xfrm>
            <a:off x="627101" y="396082"/>
            <a:ext cx="473533" cy="461368"/>
            <a:chOff x="570875" y="4322250"/>
            <a:chExt cx="443300" cy="443325"/>
          </a:xfrm>
        </p:grpSpPr>
        <p:sp>
          <p:nvSpPr>
            <p:cNvPr id="346" name="Google Shape;346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7C12CD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84769"/>
                </a:solidFill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7C12CD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84769"/>
                </a:solidFill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7C12CD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84769"/>
                </a:solidFill>
              </a:endParaRPr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7C12CD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84769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4294967295"/>
          </p:nvPr>
        </p:nvSpPr>
        <p:spPr>
          <a:xfrm>
            <a:off x="2099850" y="338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 panose="00000500000000000000" pitchFamily="50" charset="0"/>
              </a:rPr>
              <a:t>Nossa trajetória</a:t>
            </a:r>
            <a:endParaRPr dirty="0">
              <a:latin typeface="Montserrat" panose="00000500000000000000" pitchFamily="50" charset="0"/>
            </a:endParaRPr>
          </a:p>
        </p:txBody>
      </p:sp>
      <p:sp>
        <p:nvSpPr>
          <p:cNvPr id="356" name="Google Shape;356;p13"/>
          <p:cNvSpPr txBox="1"/>
          <p:nvPr/>
        </p:nvSpPr>
        <p:spPr>
          <a:xfrm>
            <a:off x="1672200" y="884570"/>
            <a:ext cx="60864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9BBD5"/>
                </a:solidFill>
                <a:latin typeface="Nunito" panose="00000500000000000000" pitchFamily="2" charset="0"/>
                <a:ea typeface="Spectral Light"/>
                <a:cs typeface="Spectral Light"/>
                <a:sym typeface="Spectral Light"/>
              </a:rPr>
              <a:t>Já são quase 4 meses de convívio e nesse período já tivemos muitos “deu ruim”, mas graças a metodologia Scrum e ao Kanban conseguimos superar todas as adversidades.</a:t>
            </a:r>
            <a:endParaRPr sz="1200" dirty="0">
              <a:solidFill>
                <a:schemeClr val="dk1"/>
              </a:solidFill>
              <a:latin typeface="Nunito" panose="00000500000000000000" pitchFamily="2" charset="0"/>
              <a:ea typeface="Spectral Light"/>
              <a:cs typeface="Spectral Light"/>
              <a:sym typeface="Spectral Light"/>
            </a:endParaRPr>
          </a:p>
        </p:txBody>
      </p:sp>
      <p:pic>
        <p:nvPicPr>
          <p:cNvPr id="357" name="Google Shape;3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50" y="2346550"/>
            <a:ext cx="3541649" cy="265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3"/>
          <p:cNvSpPr txBox="1"/>
          <p:nvPr/>
        </p:nvSpPr>
        <p:spPr>
          <a:xfrm>
            <a:off x="1262400" y="1946350"/>
            <a:ext cx="17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Spectral"/>
                <a:ea typeface="Spectral"/>
                <a:cs typeface="Spectral"/>
                <a:sym typeface="Spectral"/>
              </a:rPr>
              <a:t>Dia I</a:t>
            </a:r>
            <a:endParaRPr>
              <a:solidFill>
                <a:srgbClr val="19BBD5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359" name="Google Shape;3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000" y="2346550"/>
            <a:ext cx="4304251" cy="265789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3"/>
          <p:cNvSpPr txBox="1"/>
          <p:nvPr/>
        </p:nvSpPr>
        <p:spPr>
          <a:xfrm>
            <a:off x="5083550" y="1946350"/>
            <a:ext cx="339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Spectral"/>
                <a:ea typeface="Spectral"/>
                <a:cs typeface="Spectral"/>
                <a:sym typeface="Spectral"/>
              </a:rPr>
              <a:t>Brainstorming após Dia I</a:t>
            </a:r>
            <a:endParaRPr>
              <a:solidFill>
                <a:srgbClr val="19BBD5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61" name="Google Shape;361;p13"/>
          <p:cNvGrpSpPr/>
          <p:nvPr/>
        </p:nvGrpSpPr>
        <p:grpSpPr>
          <a:xfrm>
            <a:off x="562257" y="424541"/>
            <a:ext cx="519520" cy="473412"/>
            <a:chOff x="3918650" y="293075"/>
            <a:chExt cx="488500" cy="412775"/>
          </a:xfrm>
        </p:grpSpPr>
        <p:sp>
          <p:nvSpPr>
            <p:cNvPr id="362" name="Google Shape;362;p1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70" name="Google Shape;3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77" y="1731750"/>
            <a:ext cx="4069175" cy="30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850" y="1731750"/>
            <a:ext cx="3876052" cy="30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 txBox="1"/>
          <p:nvPr/>
        </p:nvSpPr>
        <p:spPr>
          <a:xfrm>
            <a:off x="1119000" y="839275"/>
            <a:ext cx="6906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19BBD5"/>
                </a:solidFill>
                <a:latin typeface="Montserrat" panose="00000500000000000000" pitchFamily="50" charset="0"/>
                <a:ea typeface="Nixie One"/>
                <a:cs typeface="Nixie One"/>
                <a:sym typeface="Nixie One"/>
              </a:rPr>
              <a:t>Visita Técnica</a:t>
            </a:r>
            <a:endParaRPr sz="2100" dirty="0">
              <a:solidFill>
                <a:srgbClr val="19BBD5"/>
              </a:solidFill>
              <a:latin typeface="Montserrat" panose="00000500000000000000" pitchFamily="50" charset="0"/>
              <a:ea typeface="Nixie One"/>
              <a:cs typeface="Nixie One"/>
              <a:sym typeface="Nixie One"/>
            </a:endParaRPr>
          </a:p>
        </p:txBody>
      </p:sp>
      <p:grpSp>
        <p:nvGrpSpPr>
          <p:cNvPr id="373" name="Google Shape;373;p14"/>
          <p:cNvGrpSpPr/>
          <p:nvPr/>
        </p:nvGrpSpPr>
        <p:grpSpPr>
          <a:xfrm>
            <a:off x="562238" y="453769"/>
            <a:ext cx="548731" cy="461694"/>
            <a:chOff x="1510757" y="3225422"/>
            <a:chExt cx="720214" cy="637347"/>
          </a:xfrm>
        </p:grpSpPr>
        <p:sp>
          <p:nvSpPr>
            <p:cNvPr id="374" name="Google Shape;374;p14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86" name="Google Shape;3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25" y="1428750"/>
            <a:ext cx="4221799" cy="35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7550" y="1737488"/>
            <a:ext cx="4510250" cy="29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5"/>
          <p:cNvSpPr txBox="1"/>
          <p:nvPr/>
        </p:nvSpPr>
        <p:spPr>
          <a:xfrm>
            <a:off x="1981175" y="393700"/>
            <a:ext cx="6096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19BBD5"/>
                </a:solidFill>
                <a:latin typeface="Montserrat" panose="00000500000000000000" pitchFamily="50" charset="0"/>
                <a:ea typeface="Muli"/>
                <a:cs typeface="Muli"/>
                <a:sym typeface="Muli"/>
              </a:rPr>
              <a:t>Metodologia Scrum e Kanban </a:t>
            </a:r>
            <a:endParaRPr sz="2600" dirty="0">
              <a:solidFill>
                <a:srgbClr val="19BBD5"/>
              </a:solidFill>
              <a:latin typeface="Montserrat" panose="00000500000000000000" pitchFamily="50" charset="0"/>
              <a:ea typeface="Muli"/>
              <a:cs typeface="Muli"/>
              <a:sym typeface="Muli"/>
            </a:endParaRPr>
          </a:p>
        </p:txBody>
      </p:sp>
      <p:grpSp>
        <p:nvGrpSpPr>
          <p:cNvPr id="389" name="Google Shape;389;p15"/>
          <p:cNvGrpSpPr/>
          <p:nvPr/>
        </p:nvGrpSpPr>
        <p:grpSpPr>
          <a:xfrm>
            <a:off x="623921" y="418511"/>
            <a:ext cx="432357" cy="535384"/>
            <a:chOff x="5526246" y="1011207"/>
            <a:chExt cx="592758" cy="720086"/>
          </a:xfrm>
        </p:grpSpPr>
        <p:sp>
          <p:nvSpPr>
            <p:cNvPr id="390" name="Google Shape;390;p15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0" y="2203491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6"/>
          <p:cNvSpPr/>
          <p:nvPr/>
        </p:nvSpPr>
        <p:spPr>
          <a:xfrm>
            <a:off x="0" y="2203491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16"/>
          <p:cNvGrpSpPr/>
          <p:nvPr/>
        </p:nvGrpSpPr>
        <p:grpSpPr>
          <a:xfrm>
            <a:off x="1813014" y="1465551"/>
            <a:ext cx="473400" cy="473400"/>
            <a:chOff x="1786339" y="1703401"/>
            <a:chExt cx="473400" cy="473400"/>
          </a:xfrm>
        </p:grpSpPr>
        <p:sp>
          <p:nvSpPr>
            <p:cNvPr id="404" name="Google Shape;404;p16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7C12CD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rgbClr val="7C12CD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06" name="Google Shape;406;p16"/>
          <p:cNvGrpSpPr/>
          <p:nvPr/>
        </p:nvGrpSpPr>
        <p:grpSpPr>
          <a:xfrm>
            <a:off x="3841089" y="1465551"/>
            <a:ext cx="473400" cy="473400"/>
            <a:chOff x="3814414" y="1703401"/>
            <a:chExt cx="473400" cy="473400"/>
          </a:xfrm>
        </p:grpSpPr>
        <p:sp>
          <p:nvSpPr>
            <p:cNvPr id="407" name="Google Shape;407;p16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7C12CD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rgbClr val="7C12CD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09" name="Google Shape;409;p16"/>
          <p:cNvGrpSpPr/>
          <p:nvPr/>
        </p:nvGrpSpPr>
        <p:grpSpPr>
          <a:xfrm>
            <a:off x="5869164" y="1465551"/>
            <a:ext cx="473400" cy="473400"/>
            <a:chOff x="5842489" y="1703401"/>
            <a:chExt cx="473400" cy="473400"/>
          </a:xfrm>
        </p:grpSpPr>
        <p:sp>
          <p:nvSpPr>
            <p:cNvPr id="410" name="Google Shape;410;p16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7C12CD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rgbClr val="7C12CD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12" name="Google Shape;412;p16"/>
          <p:cNvSpPr txBox="1"/>
          <p:nvPr/>
        </p:nvSpPr>
        <p:spPr>
          <a:xfrm>
            <a:off x="1423460" y="907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Aplicar Metodologia</a:t>
            </a:r>
            <a:endParaRPr sz="1100" dirty="0">
              <a:solidFill>
                <a:schemeClr val="dk1"/>
              </a:solidFill>
              <a:latin typeface="Nunito" panose="00000500000000000000" pitchFamily="2" charset="0"/>
              <a:ea typeface="Spectral"/>
              <a:cs typeface="Spectral"/>
              <a:sym typeface="Spectral"/>
            </a:endParaRPr>
          </a:p>
        </p:txBody>
      </p:sp>
      <p:grpSp>
        <p:nvGrpSpPr>
          <p:cNvPr id="413" name="Google Shape;413;p16"/>
          <p:cNvGrpSpPr/>
          <p:nvPr/>
        </p:nvGrpSpPr>
        <p:grpSpPr>
          <a:xfrm>
            <a:off x="4832984" y="3421775"/>
            <a:ext cx="477803" cy="473400"/>
            <a:chOff x="4852739" y="3576300"/>
            <a:chExt cx="473400" cy="473400"/>
          </a:xfrm>
        </p:grpSpPr>
        <p:sp>
          <p:nvSpPr>
            <p:cNvPr id="414" name="Google Shape;414;p1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DB551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rgbClr val="0DB551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16" name="Google Shape;416;p16"/>
          <p:cNvGrpSpPr/>
          <p:nvPr/>
        </p:nvGrpSpPr>
        <p:grpSpPr>
          <a:xfrm>
            <a:off x="2786048" y="3421775"/>
            <a:ext cx="477803" cy="473400"/>
            <a:chOff x="2824664" y="3576300"/>
            <a:chExt cx="473400" cy="473400"/>
          </a:xfrm>
        </p:grpSpPr>
        <p:sp>
          <p:nvSpPr>
            <p:cNvPr id="417" name="Google Shape;417;p16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DB551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rgbClr val="0DB551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800" b="1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19" name="Google Shape;419;p16"/>
          <p:cNvSpPr txBox="1"/>
          <p:nvPr/>
        </p:nvSpPr>
        <p:spPr>
          <a:xfrm>
            <a:off x="2375825" y="3909075"/>
            <a:ext cx="1298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Comunicação</a:t>
            </a:r>
            <a:endParaRPr sz="1100" dirty="0">
              <a:solidFill>
                <a:schemeClr val="dk1"/>
              </a:solidFill>
              <a:latin typeface="Nunito" panose="00000500000000000000" pitchFamily="2" charset="0"/>
              <a:ea typeface="Spectral"/>
              <a:cs typeface="Spectral"/>
              <a:sym typeface="Spectral"/>
            </a:endParaRPr>
          </a:p>
        </p:txBody>
      </p:sp>
      <p:sp>
        <p:nvSpPr>
          <p:cNvPr id="420" name="Google Shape;420;p16"/>
          <p:cNvSpPr txBox="1"/>
          <p:nvPr/>
        </p:nvSpPr>
        <p:spPr>
          <a:xfrm>
            <a:off x="4422806" y="3909075"/>
            <a:ext cx="1298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Organização</a:t>
            </a:r>
            <a:endParaRPr sz="1100" dirty="0">
              <a:solidFill>
                <a:schemeClr val="dk1"/>
              </a:solidFill>
              <a:latin typeface="Nunito" panose="00000500000000000000" pitchFamily="2" charset="0"/>
              <a:ea typeface="Spectral"/>
              <a:cs typeface="Spectral"/>
              <a:sym typeface="Spectral"/>
            </a:endParaRPr>
          </a:p>
        </p:txBody>
      </p:sp>
      <p:sp>
        <p:nvSpPr>
          <p:cNvPr id="421" name="Google Shape;421;p16"/>
          <p:cNvSpPr txBox="1"/>
          <p:nvPr/>
        </p:nvSpPr>
        <p:spPr>
          <a:xfrm>
            <a:off x="3404660" y="907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Aprender com nossos erros</a:t>
            </a:r>
            <a:endParaRPr sz="1100" dirty="0">
              <a:solidFill>
                <a:schemeClr val="dk1"/>
              </a:solidFill>
              <a:latin typeface="Nunito" panose="00000500000000000000" pitchFamily="2" charset="0"/>
              <a:ea typeface="Spectral"/>
              <a:cs typeface="Spectral"/>
              <a:sym typeface="Spectral"/>
            </a:endParaRPr>
          </a:p>
        </p:txBody>
      </p:sp>
      <p:sp>
        <p:nvSpPr>
          <p:cNvPr id="422" name="Google Shape;422;p16"/>
          <p:cNvSpPr txBox="1"/>
          <p:nvPr/>
        </p:nvSpPr>
        <p:spPr>
          <a:xfrm>
            <a:off x="5462050" y="1083400"/>
            <a:ext cx="128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Visita Técnica</a:t>
            </a:r>
            <a:endParaRPr sz="1100" dirty="0">
              <a:solidFill>
                <a:schemeClr val="dk1"/>
              </a:solidFill>
              <a:latin typeface="Nunito" panose="00000500000000000000" pitchFamily="2" charset="0"/>
              <a:ea typeface="Spectral"/>
              <a:cs typeface="Spectral"/>
              <a:sym typeface="Spectral"/>
            </a:endParaRPr>
          </a:p>
        </p:txBody>
      </p:sp>
      <p:grpSp>
        <p:nvGrpSpPr>
          <p:cNvPr id="423" name="Google Shape;423;p16"/>
          <p:cNvGrpSpPr/>
          <p:nvPr/>
        </p:nvGrpSpPr>
        <p:grpSpPr>
          <a:xfrm>
            <a:off x="8023895" y="1001150"/>
            <a:ext cx="1032405" cy="1032468"/>
            <a:chOff x="6654650" y="3665275"/>
            <a:chExt cx="409100" cy="409125"/>
          </a:xfrm>
        </p:grpSpPr>
        <p:sp>
          <p:nvSpPr>
            <p:cNvPr id="424" name="Google Shape;424;p1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E1C6"/>
            </a:solidFill>
            <a:ln w="9525" cap="flat" cmpd="sng">
              <a:solidFill>
                <a:srgbClr val="7C12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E1C6"/>
            </a:solidFill>
            <a:ln w="9525" cap="flat" cmpd="sng">
              <a:solidFill>
                <a:srgbClr val="7C12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16"/>
          <p:cNvSpPr/>
          <p:nvPr/>
        </p:nvSpPr>
        <p:spPr>
          <a:xfrm>
            <a:off x="4625537" y="2033626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E7E7E7"/>
          </a:solidFill>
          <a:ln w="9525" cap="flat" cmpd="sng">
            <a:solidFill>
              <a:srgbClr val="7C12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6"/>
          <p:cNvSpPr/>
          <p:nvPr/>
        </p:nvSpPr>
        <p:spPr>
          <a:xfrm rot="2327381">
            <a:off x="6956086" y="2295719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E7E7E7"/>
          </a:solidFill>
          <a:ln w="9525" cap="flat" cmpd="sng">
            <a:solidFill>
              <a:srgbClr val="7C12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6"/>
          <p:cNvSpPr/>
          <p:nvPr/>
        </p:nvSpPr>
        <p:spPr>
          <a:xfrm rot="2327012">
            <a:off x="4725673" y="2320920"/>
            <a:ext cx="183443" cy="1751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E7E7E7"/>
          </a:solidFill>
          <a:ln w="9525" cap="flat" cmpd="sng">
            <a:solidFill>
              <a:srgbClr val="7C12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6"/>
          <p:cNvSpPr/>
          <p:nvPr/>
        </p:nvSpPr>
        <p:spPr>
          <a:xfrm rot="2378563">
            <a:off x="1937590" y="2461235"/>
            <a:ext cx="260926" cy="2491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E7E7E7"/>
          </a:solidFill>
          <a:ln w="9525" cap="flat" cmpd="sng">
            <a:solidFill>
              <a:srgbClr val="7C12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6"/>
          <p:cNvSpPr/>
          <p:nvPr/>
        </p:nvSpPr>
        <p:spPr>
          <a:xfrm rot="4705681">
            <a:off x="1863921" y="2730143"/>
            <a:ext cx="183450" cy="17512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E7E7E7"/>
          </a:solidFill>
          <a:ln w="9525" cap="flat" cmpd="sng">
            <a:solidFill>
              <a:srgbClr val="7C12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16"/>
          <p:cNvGrpSpPr/>
          <p:nvPr/>
        </p:nvGrpSpPr>
        <p:grpSpPr>
          <a:xfrm>
            <a:off x="150872" y="3421780"/>
            <a:ext cx="610912" cy="662416"/>
            <a:chOff x="570875" y="4322250"/>
            <a:chExt cx="443300" cy="443325"/>
          </a:xfrm>
        </p:grpSpPr>
        <p:sp>
          <p:nvSpPr>
            <p:cNvPr id="432" name="Google Shape;432;p1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7C12CD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7C12CD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7C12CD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7C12CD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16"/>
          <p:cNvSpPr txBox="1"/>
          <p:nvPr/>
        </p:nvSpPr>
        <p:spPr>
          <a:xfrm>
            <a:off x="6545975" y="3909075"/>
            <a:ext cx="1286400" cy="1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Trabalho em equipe</a:t>
            </a:r>
            <a:endParaRPr sz="1100" dirty="0">
              <a:solidFill>
                <a:schemeClr val="dk1"/>
              </a:solidFill>
              <a:latin typeface="Nunito" panose="00000500000000000000" pitchFamily="2" charset="0"/>
              <a:ea typeface="Spectral"/>
              <a:cs typeface="Spectral"/>
              <a:sym typeface="Spectral"/>
            </a:endParaRPr>
          </a:p>
        </p:txBody>
      </p:sp>
      <p:grpSp>
        <p:nvGrpSpPr>
          <p:cNvPr id="437" name="Google Shape;437;p16"/>
          <p:cNvGrpSpPr/>
          <p:nvPr/>
        </p:nvGrpSpPr>
        <p:grpSpPr>
          <a:xfrm>
            <a:off x="562248" y="421095"/>
            <a:ext cx="610893" cy="412395"/>
            <a:chOff x="4610450" y="3703750"/>
            <a:chExt cx="453050" cy="332175"/>
          </a:xfrm>
        </p:grpSpPr>
        <p:sp>
          <p:nvSpPr>
            <p:cNvPr id="438" name="Google Shape;438;p1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0DB5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16"/>
          <p:cNvGrpSpPr/>
          <p:nvPr/>
        </p:nvGrpSpPr>
        <p:grpSpPr>
          <a:xfrm>
            <a:off x="6938934" y="3421775"/>
            <a:ext cx="477803" cy="473400"/>
            <a:chOff x="4852739" y="3576300"/>
            <a:chExt cx="473400" cy="473400"/>
          </a:xfrm>
        </p:grpSpPr>
        <p:sp>
          <p:nvSpPr>
            <p:cNvPr id="441" name="Google Shape;441;p1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DB551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rgbClr val="0DB551"/>
            </a:solidFill>
            <a:ln w="9525" cap="flat" cmpd="sng">
              <a:solidFill>
                <a:srgbClr val="1111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48" name="Google Shape;4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150" y="1288125"/>
            <a:ext cx="5408076" cy="31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7"/>
          <p:cNvSpPr txBox="1"/>
          <p:nvPr/>
        </p:nvSpPr>
        <p:spPr>
          <a:xfrm>
            <a:off x="412750" y="2211925"/>
            <a:ext cx="244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Spectral"/>
              <a:buChar char="★"/>
            </a:pPr>
            <a:r>
              <a:rPr lang="en" dirty="0">
                <a:solidFill>
                  <a:srgbClr val="19BBD5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Organização</a:t>
            </a:r>
            <a:endParaRPr dirty="0">
              <a:solidFill>
                <a:srgbClr val="19BBD5"/>
              </a:solidFill>
              <a:latin typeface="Nunito" panose="00000500000000000000" pitchFamily="2" charset="0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Spectral"/>
              <a:buChar char="★"/>
            </a:pPr>
            <a:r>
              <a:rPr lang="en" dirty="0">
                <a:solidFill>
                  <a:srgbClr val="19BBD5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Trabalho em equipe</a:t>
            </a:r>
            <a:endParaRPr dirty="0">
              <a:solidFill>
                <a:srgbClr val="19BBD5"/>
              </a:solidFill>
              <a:latin typeface="Nunito" panose="00000500000000000000" pitchFamily="2" charset="0"/>
              <a:ea typeface="Spectral"/>
              <a:cs typeface="Spectral"/>
              <a:sym typeface="Spectral"/>
            </a:endParaRPr>
          </a:p>
        </p:txBody>
      </p:sp>
      <p:sp>
        <p:nvSpPr>
          <p:cNvPr id="450" name="Google Shape;450;p17"/>
          <p:cNvSpPr txBox="1"/>
          <p:nvPr/>
        </p:nvSpPr>
        <p:spPr>
          <a:xfrm>
            <a:off x="1524000" y="469925"/>
            <a:ext cx="6096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9BBD5"/>
                </a:solidFill>
                <a:latin typeface="Montserrat" panose="00000500000000000000" pitchFamily="50" charset="0"/>
                <a:ea typeface="Nixie One"/>
                <a:cs typeface="Nixie One"/>
                <a:sym typeface="Nixie One"/>
              </a:rPr>
              <a:t>Trello</a:t>
            </a:r>
            <a:endParaRPr sz="2000" dirty="0">
              <a:solidFill>
                <a:srgbClr val="19BBD5"/>
              </a:solidFill>
              <a:latin typeface="Montserrat" panose="00000500000000000000" pitchFamily="50" charset="0"/>
              <a:ea typeface="Nixie One"/>
              <a:cs typeface="Nixie One"/>
              <a:sym typeface="Nixie One"/>
            </a:endParaRPr>
          </a:p>
        </p:txBody>
      </p:sp>
      <p:grpSp>
        <p:nvGrpSpPr>
          <p:cNvPr id="451" name="Google Shape;451;p17"/>
          <p:cNvGrpSpPr/>
          <p:nvPr/>
        </p:nvGrpSpPr>
        <p:grpSpPr>
          <a:xfrm>
            <a:off x="562254" y="338820"/>
            <a:ext cx="548678" cy="561720"/>
            <a:chOff x="9901824" y="937343"/>
            <a:chExt cx="744273" cy="793950"/>
          </a:xfrm>
        </p:grpSpPr>
        <p:grpSp>
          <p:nvGrpSpPr>
            <p:cNvPr id="452" name="Google Shape;452;p1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rgbClr val="111111"/>
              </a:solidFill>
              <a:ln w="9525" cap="flat" cmpd="sng">
                <a:solidFill>
                  <a:srgbClr val="7C12C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highlight>
                    <a:schemeClr val="dk1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111111"/>
              </a:solidFill>
              <a:ln w="9525" cap="flat" cmpd="sng">
                <a:solidFill>
                  <a:srgbClr val="7C12C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highlight>
                    <a:schemeClr val="dk1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rgbClr val="111111"/>
              </a:solidFill>
              <a:ln w="9525" cap="flat" cmpd="sng">
                <a:solidFill>
                  <a:srgbClr val="7C12C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highlight>
                    <a:schemeClr val="dk1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rgbClr val="111111"/>
              </a:solidFill>
              <a:ln w="9525" cap="flat" cmpd="sng">
                <a:solidFill>
                  <a:srgbClr val="7C12C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highlight>
                    <a:schemeClr val="dk1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111111"/>
              </a:solidFill>
              <a:ln w="9525" cap="flat" cmpd="sng">
                <a:solidFill>
                  <a:srgbClr val="7C12C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highlight>
                    <a:schemeClr val="dk1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rgbClr val="111111"/>
              </a:solidFill>
              <a:ln w="9525" cap="flat" cmpd="sng">
                <a:solidFill>
                  <a:srgbClr val="7C12C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highlight>
                    <a:schemeClr val="dk1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rgbClr val="111111"/>
              </a:solidFill>
              <a:ln w="9525" cap="flat" cmpd="sng">
                <a:solidFill>
                  <a:srgbClr val="7C12C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highlight>
                    <a:schemeClr val="dk1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rgbClr val="111111"/>
              </a:solidFill>
              <a:ln w="9525" cap="flat" cmpd="sng">
                <a:solidFill>
                  <a:srgbClr val="7C12C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highlight>
                    <a:schemeClr val="dk1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rgbClr val="111111"/>
              </a:solidFill>
              <a:ln w="9525" cap="flat" cmpd="sng">
                <a:solidFill>
                  <a:srgbClr val="7C12C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highlight>
                    <a:schemeClr val="dk1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rgbClr val="111111"/>
              </a:solidFill>
              <a:ln w="9525" cap="flat" cmpd="sng">
                <a:solidFill>
                  <a:srgbClr val="7C12C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highlight>
                    <a:schemeClr val="dk1"/>
                  </a:highlight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3" name="Google Shape;463;p17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7C12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7C12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7C12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7C12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7C12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rgbClr val="7C12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74" name="Google Shape;4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675" y="1350175"/>
            <a:ext cx="4468974" cy="35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18"/>
          <p:cNvSpPr txBox="1"/>
          <p:nvPr/>
        </p:nvSpPr>
        <p:spPr>
          <a:xfrm>
            <a:off x="1524000" y="419100"/>
            <a:ext cx="6096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19BBD5"/>
                </a:solidFill>
                <a:latin typeface="Montserrat" panose="00000500000000000000" pitchFamily="50" charset="0"/>
                <a:ea typeface="Nixie One"/>
                <a:cs typeface="Nixie One"/>
                <a:sym typeface="Nixie One"/>
              </a:rPr>
              <a:t>Scrum</a:t>
            </a:r>
            <a:endParaRPr sz="2100" dirty="0">
              <a:solidFill>
                <a:srgbClr val="19BBD5"/>
              </a:solidFill>
              <a:latin typeface="Montserrat" panose="00000500000000000000" pitchFamily="50" charset="0"/>
              <a:ea typeface="Nixie One"/>
              <a:cs typeface="Nixie One"/>
              <a:sym typeface="Nixie One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562250" y="2263950"/>
            <a:ext cx="2635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Spectral"/>
              <a:buChar char="★"/>
            </a:pPr>
            <a:r>
              <a:rPr lang="en" dirty="0">
                <a:solidFill>
                  <a:srgbClr val="19BBD5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Comunicação, através das reuniões diárias</a:t>
            </a:r>
            <a:endParaRPr dirty="0">
              <a:solidFill>
                <a:srgbClr val="19BBD5"/>
              </a:solidFill>
              <a:latin typeface="Nunito" panose="00000500000000000000" pitchFamily="2" charset="0"/>
              <a:ea typeface="Spectral"/>
              <a:cs typeface="Spectral"/>
              <a:sym typeface="Spectral"/>
            </a:endParaRPr>
          </a:p>
        </p:txBody>
      </p:sp>
      <p:grpSp>
        <p:nvGrpSpPr>
          <p:cNvPr id="477" name="Google Shape;477;p18"/>
          <p:cNvGrpSpPr/>
          <p:nvPr/>
        </p:nvGrpSpPr>
        <p:grpSpPr>
          <a:xfrm>
            <a:off x="489718" y="365263"/>
            <a:ext cx="661437" cy="615575"/>
            <a:chOff x="1570037" y="1341437"/>
            <a:chExt cx="4943475" cy="4576762"/>
          </a:xfrm>
        </p:grpSpPr>
        <p:sp>
          <p:nvSpPr>
            <p:cNvPr id="478" name="Google Shape;478;p1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11111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0DB55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0DB55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0DB55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624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 panose="00000500000000000000" pitchFamily="50" charset="0"/>
              </a:rPr>
              <a:t>Documento de Requisitos</a:t>
            </a:r>
            <a:endParaRPr dirty="0">
              <a:latin typeface="Montserrat" panose="00000500000000000000" pitchFamily="50" charset="0"/>
            </a:endParaRPr>
          </a:p>
        </p:txBody>
      </p:sp>
      <p:sp>
        <p:nvSpPr>
          <p:cNvPr id="489" name="Google Shape;489;p19"/>
          <p:cNvSpPr txBox="1">
            <a:spLocks noGrp="1"/>
          </p:cNvSpPr>
          <p:nvPr>
            <p:ph type="subTitle" idx="1"/>
          </p:nvPr>
        </p:nvSpPr>
        <p:spPr>
          <a:xfrm>
            <a:off x="2743200" y="2821000"/>
            <a:ext cx="583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9BBD5"/>
                </a:solidFill>
                <a:latin typeface="Nunito" panose="00000500000000000000" pitchFamily="2" charset="0"/>
                <a:ea typeface="Spectral"/>
                <a:cs typeface="Spectral"/>
                <a:sym typeface="Spectral"/>
              </a:rPr>
              <a:t>Este documento descreve tudo aquilo que foi pertinente no levantamento dos requisitos com nosso cliente.</a:t>
            </a:r>
            <a:endParaRPr dirty="0">
              <a:solidFill>
                <a:srgbClr val="19BBD5"/>
              </a:solidFill>
              <a:latin typeface="Nunito" panose="00000500000000000000" pitchFamily="2" charset="0"/>
              <a:ea typeface="Spectral"/>
              <a:cs typeface="Spectral"/>
              <a:sym typeface="Spectr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0" name="Google Shape;490;p19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199991214D34498CBA75ED13858B9" ma:contentTypeVersion="5" ma:contentTypeDescription="Create a new document." ma:contentTypeScope="" ma:versionID="972038925569cdf6c89a45df7a9fa9f2">
  <xsd:schema xmlns:xsd="http://www.w3.org/2001/XMLSchema" xmlns:xs="http://www.w3.org/2001/XMLSchema" xmlns:p="http://schemas.microsoft.com/office/2006/metadata/properties" xmlns:ns2="58093967-fbdf-4eb0-a0b7-691a62e4450b" targetNamespace="http://schemas.microsoft.com/office/2006/metadata/properties" ma:root="true" ma:fieldsID="41406ab3a66f78d384ee5bb8f1ba9157" ns2:_="">
    <xsd:import namespace="58093967-fbdf-4eb0-a0b7-691a62e445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93967-fbdf-4eb0-a0b7-691a62e44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5C48CF-D73E-499E-A696-28BD4C2610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99978A-5F08-46D7-B2F3-3E76F167D3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093967-fbdf-4eb0-a0b7-691a62e445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FB9625-4B7C-4C05-A163-8673F4A9816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Apresentação na tela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Helvetica Neue</vt:lpstr>
      <vt:lpstr>Montserrat</vt:lpstr>
      <vt:lpstr>Nunito</vt:lpstr>
      <vt:lpstr>Spectral</vt:lpstr>
      <vt:lpstr>Calibri</vt:lpstr>
      <vt:lpstr>Arial</vt:lpstr>
      <vt:lpstr>Nixie One</vt:lpstr>
      <vt:lpstr>Spectral Light</vt:lpstr>
      <vt:lpstr>Muli</vt:lpstr>
      <vt:lpstr>Imogen template</vt:lpstr>
      <vt:lpstr>Fábrica de Software Turma 057</vt:lpstr>
      <vt:lpstr>Nossa Equipe</vt:lpstr>
      <vt:lpstr>Nossa trajetória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Documento de Requisitos</vt:lpstr>
      <vt:lpstr>Propósito</vt:lpstr>
      <vt:lpstr>Propósito</vt:lpstr>
      <vt:lpstr>Apresentação do PowerPoint</vt:lpstr>
      <vt:lpstr>Diagrama de Caso de Uso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Software Turma 057</dc:title>
  <dc:creator>Enilda</dc:creator>
  <cp:lastModifiedBy>Enilda Aparecida Mendes Da Rosa Caceres</cp:lastModifiedBy>
  <cp:revision>1</cp:revision>
  <dcterms:modified xsi:type="dcterms:W3CDTF">2021-10-13T18:29:11Z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0x010100E3A199991214D34498CBA75ED13858B9</vt:lpwstr>
  </property>
</Properties>
</file>