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hannel-allocation-web-app/this%20is%20final/" TargetMode="External"/><Relationship Id="rId2" Type="http://schemas.openxmlformats.org/officeDocument/2006/relationships/hyperlink" Target="http://localhost/Channel-allocation-web-app/static_final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Grp="1" noChangeArrowheads="1"/>
          </p:cNvSpPr>
          <p:nvPr>
            <p:ph idx="1"/>
          </p:nvPr>
        </p:nvSpPr>
        <p:spPr bwMode="auto">
          <a:xfrm>
            <a:off x="1443004" y="1611592"/>
            <a:ext cx="84153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Shannon’s Theorem,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Rate	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Log</a:t>
            </a:r>
            <a:r>
              <a:rPr kumimoji="0" lang="en-US" alt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(SNR+1)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0162" y="2659953"/>
            <a:ext cx="940117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achieve this Data Rate,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SNR	 ≥ 	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1/ SNR  ≤ 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0162" y="4273001"/>
            <a:ext cx="1075848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∑ I 	≤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		 [ Tolerance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-1 ]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Equation must have satisfied,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∑ I  ≤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</p:spTree>
    <p:extLst>
      <p:ext uri="{BB962C8B-B14F-4D97-AF65-F5344CB8AC3E}">
        <p14:creationId xmlns:p14="http://schemas.microsoft.com/office/powerpoint/2010/main" val="72130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 dirty="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6" y="1971140"/>
            <a:ext cx="8021925" cy="4363095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There are</a:t>
            </a:r>
            <a:r>
              <a:rPr lang="en-IN" b="1">
                <a:solidFill>
                  <a:srgbClr val="FEFFFF"/>
                </a:solidFill>
              </a:rPr>
              <a:t> </a:t>
            </a:r>
            <a:r>
              <a:rPr lang="en-IN" b="1">
                <a:solidFill>
                  <a:srgbClr val="FF0000"/>
                </a:solidFill>
              </a:rPr>
              <a:t>k</a:t>
            </a:r>
            <a:r>
              <a:rPr lang="en-IN">
                <a:solidFill>
                  <a:srgbClr val="FEFFFF"/>
                </a:solidFill>
              </a:rPr>
              <a:t> channels.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First </a:t>
            </a:r>
            <a:r>
              <a:rPr lang="en-IN" b="1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2</a:t>
            </a:r>
            <a:r>
              <a:rPr lang="en-IN" b="1">
                <a:solidFill>
                  <a:srgbClr val="FF0000"/>
                </a:solidFill>
              </a:rPr>
              <a:t>, ... d</a:t>
            </a:r>
            <a:r>
              <a:rPr lang="en-IN" b="1" baseline="-25000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>
                <a:solidFill>
                  <a:srgbClr val="FEFFFF"/>
                </a:solidFill>
              </a:rPr>
              <a:t>asking for data rate more than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F0000"/>
                </a:solidFill>
              </a:rPr>
              <a:t>, </a:t>
            </a:r>
            <a:r>
              <a:rPr lang="en-IN" b="1">
                <a:solidFill>
                  <a:srgbClr val="FF0000"/>
                </a:solidFill>
              </a:rPr>
              <a:t>[p &lt; k] </a:t>
            </a:r>
            <a:r>
              <a:rPr lang="en-IN">
                <a:solidFill>
                  <a:srgbClr val="FE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 next </a:t>
            </a:r>
            <a:r>
              <a:rPr lang="en-IN">
                <a:solidFill>
                  <a:srgbClr val="FF0000"/>
                </a:solidFill>
              </a:rPr>
              <a:t>(</a:t>
            </a:r>
            <a:r>
              <a:rPr lang="en-IN" b="1">
                <a:solidFill>
                  <a:srgbClr val="FF0000"/>
                </a:solidFill>
              </a:rPr>
              <a:t>n – p)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p+2</a:t>
            </a:r>
            <a:r>
              <a:rPr lang="en-IN" b="1">
                <a:solidFill>
                  <a:srgbClr val="FF0000"/>
                </a:solidFill>
              </a:rPr>
              <a:t>, … 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asking for data rate below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EFFFF"/>
                </a:solidFill>
              </a:rPr>
              <a:t>,</a:t>
            </a:r>
          </a:p>
          <a:p>
            <a:r>
              <a:rPr lang="en-IN">
                <a:solidFill>
                  <a:srgbClr val="FEFFFF"/>
                </a:solidFill>
              </a:rPr>
              <a:t>Sort the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>
                <a:solidFill>
                  <a:srgbClr val="FEFFFF"/>
                </a:solidFill>
              </a:rPr>
              <a:t> to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in ascending order of data rate </a:t>
            </a:r>
            <a:r>
              <a:rPr lang="en-IN" b="1">
                <a:solidFill>
                  <a:srgbClr val="FF0000"/>
                </a:solidFill>
              </a:rPr>
              <a:t>r</a:t>
            </a:r>
            <a:r>
              <a:rPr lang="en-IN" b="1" baseline="-25000">
                <a:solidFill>
                  <a:srgbClr val="FF0000"/>
                </a:solidFill>
              </a:rPr>
              <a:t>i  </a:t>
            </a:r>
            <a:r>
              <a:rPr lang="en-IN" b="1" baseline="-25000">
                <a:solidFill>
                  <a:srgbClr val="FEFFFF"/>
                </a:solidFill>
              </a:rPr>
              <a:t>  </a:t>
            </a:r>
            <a:endParaRPr lang="en-IN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rgbClr val="FEFFFF"/>
                </a:solidFill>
              </a:rPr>
              <a:t>	 </a:t>
            </a:r>
            <a:r>
              <a:rPr lang="en-IN" sz="1600">
                <a:solidFill>
                  <a:srgbClr val="FEFFFF"/>
                </a:solidFill>
              </a:rPr>
              <a:t>[ </a:t>
            </a:r>
            <a:r>
              <a:rPr lang="en-IN" sz="1600" b="1">
                <a:solidFill>
                  <a:srgbClr val="FEFFFF"/>
                </a:solidFill>
              </a:rPr>
              <a:t>r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= data rate in Mbps for device </a:t>
            </a:r>
            <a:r>
              <a:rPr lang="en-IN" sz="1600" b="1">
                <a:solidFill>
                  <a:srgbClr val="FEFFFF"/>
                </a:solidFill>
              </a:rPr>
              <a:t>d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in sorted order i,  i = 1, 2 ... n]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Initialize,</a:t>
            </a:r>
          </a:p>
          <a:p>
            <a:pPr marL="0" indent="0">
              <a:buNone/>
            </a:pPr>
            <a:r>
              <a:rPr lang="en-IN" b="1">
                <a:solidFill>
                  <a:srgbClr val="FEFFFF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rgbClr val="FF0000"/>
                </a:solidFill>
              </a:rPr>
              <a:t>= i for i = 1 to p     </a:t>
            </a:r>
            <a:r>
              <a:rPr lang="en-IN">
                <a:solidFill>
                  <a:schemeClr val="bg1"/>
                </a:solidFill>
              </a:rPr>
              <a:t> [for high data rate dev.]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rgbClr val="FF0000"/>
                </a:solidFill>
              </a:rPr>
              <a:t> = 0 for i = p + 1 to n 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[for other dev.]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58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71" y="651004"/>
            <a:ext cx="8911687" cy="734042"/>
          </a:xfrm>
        </p:spPr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040" y="4609398"/>
            <a:ext cx="6925236" cy="1587501"/>
          </a:xfrm>
        </p:spPr>
        <p:txBody>
          <a:bodyPr/>
          <a:lstStyle/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674" y="2024258"/>
            <a:ext cx="6626019" cy="4363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42" y="2044073"/>
            <a:ext cx="4745141" cy="38212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911" y="2367738"/>
            <a:ext cx="7188208" cy="211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 algorithm </a:t>
            </a:r>
            <a:r>
              <a:rPr lang="en-US" b="1" dirty="0">
                <a:solidFill>
                  <a:schemeClr val="bg2"/>
                </a:solidFill>
              </a:rPr>
              <a:t>checks for all the waiting devices </a:t>
            </a:r>
            <a:r>
              <a:rPr lang="en-US" dirty="0">
                <a:solidFill>
                  <a:schemeClr val="bg2"/>
                </a:solidFill>
              </a:rPr>
              <a:t>1 by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Then observe in each channel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if the </a:t>
            </a:r>
            <a:r>
              <a:rPr lang="en-US" b="1" dirty="0">
                <a:solidFill>
                  <a:schemeClr val="bg1"/>
                </a:solidFill>
              </a:rPr>
              <a:t>sum of interference is &lt; Tolerance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If the condition satisfies in any one of the channel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			that device </a:t>
            </a:r>
            <a:r>
              <a:rPr lang="en-US" b="1" dirty="0">
                <a:solidFill>
                  <a:schemeClr val="bg2"/>
                </a:solidFill>
              </a:rPr>
              <a:t>will be allocated to that channel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436" y="4996570"/>
            <a:ext cx="711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 of Interference 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calculated by </a:t>
            </a:r>
            <a:r>
              <a:rPr lang="en-IN" b="1" dirty="0">
                <a:solidFill>
                  <a:schemeClr val="bg1"/>
                </a:solidFill>
              </a:rPr>
              <a:t>summing the interferences between each 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devices which are allocated to same channel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87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77" y="677898"/>
            <a:ext cx="8546259" cy="6937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Simulation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518" y="1801906"/>
            <a:ext cx="7059705" cy="4216893"/>
          </a:xfrm>
        </p:spPr>
        <p:txBody>
          <a:bodyPr>
            <a:normAutofit/>
          </a:bodyPr>
          <a:lstStyle/>
          <a:p>
            <a:r>
              <a:rPr lang="en-US" sz="3600" dirty="0"/>
              <a:t>Let’s Go live </a:t>
            </a:r>
          </a:p>
          <a:p>
            <a:endParaRPr lang="en-US" sz="3600" dirty="0"/>
          </a:p>
          <a:p>
            <a:pPr lvl="1"/>
            <a:r>
              <a:rPr lang="en-US" sz="3200" dirty="0"/>
              <a:t>1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  <a:r>
              <a:rPr lang="en-US" sz="3200" b="1" dirty="0">
                <a:solidFill>
                  <a:srgbClr val="002060"/>
                </a:solidFill>
                <a:hlinkClick r:id="rId2"/>
              </a:rPr>
              <a:t>Static Simulation</a:t>
            </a:r>
            <a:endParaRPr lang="en-US" sz="3200" b="1" dirty="0">
              <a:solidFill>
                <a:srgbClr val="002060"/>
              </a:solidFill>
            </a:endParaRP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2. </a:t>
            </a:r>
            <a:r>
              <a:rPr lang="en-US" sz="3200" b="1" dirty="0">
                <a:solidFill>
                  <a:srgbClr val="002060"/>
                </a:solidFill>
                <a:hlinkClick r:id="rId3"/>
              </a:rPr>
              <a:t>Dynamic Simulation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8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02" y="1461248"/>
            <a:ext cx="10390187" cy="460337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Channel allocation problem, an </a:t>
            </a:r>
            <a:r>
              <a:rPr lang="en-IN" sz="2800" b="1" dirty="0">
                <a:solidFill>
                  <a:schemeClr val="tx1"/>
                </a:solidFill>
              </a:rPr>
              <a:t>NP hard </a:t>
            </a:r>
            <a:r>
              <a:rPr lang="en-IN" sz="2800" dirty="0">
                <a:solidFill>
                  <a:schemeClr val="tx1"/>
                </a:solidFill>
              </a:rPr>
              <a:t>problem, which means </a:t>
            </a:r>
            <a:r>
              <a:rPr lang="en-IN" sz="2800" b="1" dirty="0">
                <a:solidFill>
                  <a:schemeClr val="tx1"/>
                </a:solidFill>
              </a:rPr>
              <a:t>an exact solution cannot be found in polynomial time</a:t>
            </a:r>
            <a:r>
              <a:rPr lang="en-IN" sz="2800" dirty="0">
                <a:solidFill>
                  <a:schemeClr val="tx1"/>
                </a:solidFill>
              </a:rPr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algorithm </a:t>
            </a:r>
            <a:r>
              <a:rPr lang="en-IN" sz="2800" b="1" dirty="0">
                <a:solidFill>
                  <a:schemeClr val="tx1"/>
                </a:solidFill>
              </a:rPr>
              <a:t>tries to allocate as many devices as possible to the channels </a:t>
            </a:r>
            <a:r>
              <a:rPr lang="en-IN" sz="2800" dirty="0">
                <a:solidFill>
                  <a:schemeClr val="tx1"/>
                </a:solidFill>
              </a:rPr>
              <a:t>in dynamic situation by greedy approach.</a:t>
            </a:r>
          </a:p>
          <a:p>
            <a:r>
              <a:rPr lang="en-IN" sz="3000" dirty="0">
                <a:solidFill>
                  <a:schemeClr val="tx1"/>
                </a:solidFill>
              </a:rPr>
              <a:t>High computational effort and Moderate to high implementation complexity.</a:t>
            </a:r>
          </a:p>
        </p:txBody>
      </p:sp>
    </p:spTree>
    <p:extLst>
      <p:ext uri="{BB962C8B-B14F-4D97-AF65-F5344CB8AC3E}">
        <p14:creationId xmlns:p14="http://schemas.microsoft.com/office/powerpoint/2010/main" val="242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1.	www.google.com</a:t>
            </a:r>
          </a:p>
          <a:p>
            <a:pPr marL="342900" lvl="3" indent="-342900"/>
            <a:r>
              <a:rPr lang="en-IN" sz="2800" dirty="0">
                <a:solidFill>
                  <a:schemeClr val="tx1"/>
                </a:solidFill>
              </a:rPr>
              <a:t>2.	</a:t>
            </a:r>
            <a:r>
              <a:rPr lang="en-IN" sz="2800" u="sng" dirty="0">
                <a:solidFill>
                  <a:schemeClr val="tx1"/>
                </a:solidFill>
                <a:hlinkClick r:id="rId2"/>
              </a:rPr>
              <a:t>https://ieeexplore.ieee.org/document/8729351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3.	Ruifang Li; PuSheng Zhu; Lisha Jin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>
                <a:solidFill>
                  <a:schemeClr val="tx1"/>
                </a:solidFill>
              </a:rPr>
              <a:t>4.	M. Zhang and T. P.Yum, “Comparisons of channel assignment 			strategies in cellular mobile telephone systems,” IEEE Trans. Veh. 		Technol., vol. 38, pp. 211–215, Nov. 1989.</a:t>
            </a:r>
          </a:p>
          <a:p>
            <a:r>
              <a:rPr lang="en-IN" sz="2800" dirty="0">
                <a:solidFill>
                  <a:schemeClr val="tx1"/>
                </a:solidFill>
              </a:rPr>
              <a:t>5.	</a:t>
            </a:r>
            <a:r>
              <a:rPr lang="en-IN" sz="3100" u="sng" dirty="0">
                <a:solidFill>
                  <a:schemeClr val="tx1"/>
                </a:solidFill>
                <a:hlinkClick r:id="rId3"/>
              </a:rPr>
              <a:t>https://www.geeksforgeeks.org/maximum-data-rate-channel-capacity-for-noiseless-and-noisy-channels/</a:t>
            </a:r>
            <a:endParaRPr lang="en-IN" sz="15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2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8" y="1707776"/>
            <a:ext cx="10442294" cy="420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			</a:t>
            </a:r>
            <a:r>
              <a:rPr lang="en-US" sz="11500" dirty="0">
                <a:latin typeface="Monotype Corsiva" panose="03010101010201010101" pitchFamily="66" charset="0"/>
              </a:rPr>
              <a:t>Thank You</a:t>
            </a:r>
            <a:endParaRPr lang="en-IN" sz="115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Problem Statement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</a:t>
            </a:r>
            <a:r>
              <a:rPr lang="en-IN" sz="2800" dirty="0">
                <a:solidFill>
                  <a:schemeClr val="tx1"/>
                </a:solidFill>
              </a:rPr>
              <a:t>Mathematical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chemeClr val="tx1"/>
                </a:solidFill>
              </a:rPr>
              <a:t>5. System Simulation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6. </a:t>
            </a:r>
            <a:r>
              <a:rPr lang="en-IN" sz="2800" dirty="0">
                <a:solidFill>
                  <a:schemeClr val="tx1"/>
                </a:solidFill>
              </a:rPr>
              <a:t>Conclusion</a:t>
            </a:r>
          </a:p>
          <a:p>
            <a:r>
              <a:rPr lang="en-IN" sz="2800" dirty="0">
                <a:solidFill>
                  <a:schemeClr val="tx1"/>
                </a:solidFill>
              </a:rPr>
              <a:t>7. References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36" y="1641044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8823" y="2565026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67436" y="699750"/>
            <a:ext cx="64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222" y="2192712"/>
            <a:ext cx="10461625" cy="388804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28725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:p14="http://schemas.microsoft.com/office/powerpoint/2010/main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06160" y="4096033"/>
            <a:ext cx="8915400" cy="1672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53" y="746031"/>
            <a:ext cx="8773214" cy="22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724123"/>
            <a:ext cx="8632824" cy="54746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914525"/>
            <a:ext cx="9575799" cy="393954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1. Efficient usage of the </a:t>
            </a:r>
            <a:r>
              <a:rPr lang="en-US" sz="2800" b="1" dirty="0">
                <a:solidFill>
                  <a:schemeClr val="tx1"/>
                </a:solidFill>
              </a:rPr>
              <a:t>available spectrum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Reassigning</a:t>
            </a:r>
            <a:r>
              <a:rPr lang="en-US" sz="2800" dirty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unused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channel</a:t>
            </a:r>
            <a:r>
              <a:rPr lang="en-US" sz="2800" dirty="0">
                <a:solidFill>
                  <a:schemeClr val="tx1"/>
                </a:solidFill>
              </a:rPr>
              <a:t>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3. Channels are 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pre allocated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4.Channels are </a:t>
            </a:r>
            <a:r>
              <a:rPr lang="en-US" sz="2800" b="1" dirty="0">
                <a:solidFill>
                  <a:schemeClr val="tx1"/>
                </a:solidFill>
              </a:rPr>
              <a:t>dynamically allocated </a:t>
            </a:r>
            <a:r>
              <a:rPr lang="en-US" sz="2800" dirty="0">
                <a:solidFill>
                  <a:schemeClr val="tx1"/>
                </a:solidFill>
              </a:rPr>
              <a:t>as the device arrived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5. Devices left the channel after completing data transfer and new device joins </a:t>
            </a:r>
            <a:r>
              <a:rPr lang="en-US" sz="2800" b="1" dirty="0">
                <a:solidFill>
                  <a:schemeClr val="tx1"/>
                </a:solidFill>
              </a:rPr>
              <a:t>without affecting existing communications.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763" y="1514475"/>
            <a:ext cx="11329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Let, There are </a:t>
            </a:r>
            <a:r>
              <a:rPr lang="en-IN" sz="2400" b="1" dirty="0"/>
              <a:t>n</a:t>
            </a:r>
            <a:r>
              <a:rPr lang="en-IN" sz="2400" dirty="0"/>
              <a:t> no of devices </a:t>
            </a:r>
            <a:r>
              <a:rPr lang="en-IN" sz="2400" b="1" dirty="0"/>
              <a:t>d</a:t>
            </a:r>
            <a:r>
              <a:rPr lang="en-IN" sz="2400" b="1" baseline="-25000" dirty="0"/>
              <a:t>1</a:t>
            </a:r>
            <a:r>
              <a:rPr lang="en-IN" sz="2400" b="1" dirty="0"/>
              <a:t>, d</a:t>
            </a:r>
            <a:r>
              <a:rPr lang="en-IN" sz="2400" b="1" baseline="-25000" dirty="0"/>
              <a:t>2</a:t>
            </a:r>
            <a:r>
              <a:rPr lang="en-IN" sz="2400" b="1" dirty="0"/>
              <a:t>, … d</a:t>
            </a:r>
            <a:r>
              <a:rPr lang="en-IN" sz="2400" b="1" baseline="-25000" dirty="0"/>
              <a:t>n</a:t>
            </a:r>
            <a:r>
              <a:rPr lang="en-IN" sz="2400" dirty="0"/>
              <a:t> placed randomly,</a:t>
            </a:r>
          </a:p>
          <a:p>
            <a:r>
              <a:rPr lang="en-IN" sz="2400" dirty="0"/>
              <a:t>	One base station </a:t>
            </a:r>
            <a:r>
              <a:rPr lang="en-IN" sz="2400" b="1" dirty="0"/>
              <a:t>BS </a:t>
            </a:r>
            <a:r>
              <a:rPr lang="en-IN" sz="2400" dirty="0"/>
              <a:t>placed randomly,</a:t>
            </a:r>
          </a:p>
          <a:p>
            <a:r>
              <a:rPr lang="en-IN" sz="2400" dirty="0"/>
              <a:t>	Distance of device </a:t>
            </a:r>
            <a:r>
              <a:rPr lang="en-IN" sz="2400" b="1" dirty="0"/>
              <a:t>d</a:t>
            </a:r>
            <a:r>
              <a:rPr lang="en-IN" sz="2400" b="1" baseline="-25000" dirty="0"/>
              <a:t>i</a:t>
            </a:r>
            <a:r>
              <a:rPr lang="en-IN" sz="2400" b="1" dirty="0"/>
              <a:t> </a:t>
            </a:r>
            <a:r>
              <a:rPr lang="en-IN" sz="2400" dirty="0"/>
              <a:t>from </a:t>
            </a:r>
            <a:r>
              <a:rPr lang="en-IN" sz="2400" b="1" dirty="0"/>
              <a:t>BS</a:t>
            </a:r>
            <a:r>
              <a:rPr lang="en-IN" sz="2400" dirty="0"/>
              <a:t> = </a:t>
            </a:r>
            <a:r>
              <a:rPr lang="en-IN" sz="2400" b="1" dirty="0"/>
              <a:t>f</a:t>
            </a:r>
            <a:r>
              <a:rPr lang="en-IN" sz="2400" b="1" baseline="-25000" dirty="0"/>
              <a:t>i </a:t>
            </a:r>
            <a:endParaRPr lang="en-IN" sz="2400" dirty="0"/>
          </a:p>
          <a:p>
            <a:r>
              <a:rPr lang="en-IN" sz="2400" dirty="0"/>
              <a:t>	Bandwidth of every Channel = </a:t>
            </a:r>
            <a:r>
              <a:rPr lang="en-IN" sz="2400" b="1" dirty="0"/>
              <a:t>B,</a:t>
            </a:r>
            <a:endParaRPr lang="en-IN" sz="2400" dirty="0"/>
          </a:p>
          <a:p>
            <a:r>
              <a:rPr lang="en-IN" sz="2400" dirty="0"/>
              <a:t>	The Signal to Noise Ratio(</a:t>
            </a:r>
            <a:r>
              <a:rPr lang="en-IN" sz="2400" b="1" dirty="0"/>
              <a:t>SNR) </a:t>
            </a:r>
            <a:r>
              <a:rPr lang="en-IN" sz="2400" dirty="0"/>
              <a:t>will be</a:t>
            </a:r>
            <a:r>
              <a:rPr lang="en-IN" sz="2400" b="1" dirty="0"/>
              <a:t>, 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88169" y="3650540"/>
            <a:ext cx="11015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of the devices which are allocated to same channel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∑ I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65373" y="5355633"/>
            <a:ext cx="5468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 ∑ I = 1/SNR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7831" y="4352969"/>
            <a:ext cx="6096000" cy="134370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= (f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/ 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)</a:t>
            </a:r>
            <a:r>
              <a:rPr lang="en-IN" sz="2800" b="1" baseline="30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4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, 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≠ j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				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0 , 	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j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467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42C7"/>
      </a:hlink>
      <a:folHlink>
        <a:srgbClr val="0042C7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</TotalTime>
  <Words>579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CMR10</vt:lpstr>
      <vt:lpstr>Monotype Corsiva</vt:lpstr>
      <vt:lpstr>Times New Roman</vt:lpstr>
      <vt:lpstr>Wingdings 3</vt:lpstr>
      <vt:lpstr>Wisp</vt:lpstr>
      <vt:lpstr>Greedy Based Channel Allocation Strategy </vt:lpstr>
      <vt:lpstr>Outline</vt:lpstr>
      <vt:lpstr>CHANNEL ALLOCATION </vt:lpstr>
      <vt:lpstr>Problem Statement</vt:lpstr>
      <vt:lpstr>Static channel allocation</vt:lpstr>
      <vt:lpstr>Cont.</vt:lpstr>
      <vt:lpstr>PowerPoint Presentation</vt:lpstr>
      <vt:lpstr>Greedy Approach</vt:lpstr>
      <vt:lpstr>Mathematical  model </vt:lpstr>
      <vt:lpstr>Mathematical  model </vt:lpstr>
      <vt:lpstr>Greedy Algorithm to allocate channels to devices</vt:lpstr>
      <vt:lpstr>Cont.</vt:lpstr>
      <vt:lpstr>System Simulation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Mark 43</cp:lastModifiedBy>
  <cp:revision>49</cp:revision>
  <dcterms:created xsi:type="dcterms:W3CDTF">2021-08-23T10:32:51Z</dcterms:created>
  <dcterms:modified xsi:type="dcterms:W3CDTF">2021-08-24T16:07:51Z</dcterms:modified>
</cp:coreProperties>
</file>