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hannel-allocation-web-app/static_final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ximum-data-rate-channel-capacity-for-noiseless-and-noisy-channels/" TargetMode="External"/><Relationship Id="rId2" Type="http://schemas.openxmlformats.org/officeDocument/2006/relationships/hyperlink" Target="https://ieeexplore.ieee.org/document/87293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Grp="1" noChangeArrowheads="1"/>
          </p:cNvSpPr>
          <p:nvPr>
            <p:ph idx="1"/>
          </p:nvPr>
        </p:nvSpPr>
        <p:spPr bwMode="auto">
          <a:xfrm>
            <a:off x="1443004" y="939242"/>
            <a:ext cx="84153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Shannon’s Theorem,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Rate	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Log</a:t>
            </a:r>
            <a:r>
              <a:rPr kumimoji="0" lang="en-US" alt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(SNR+1)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0162" y="1987603"/>
            <a:ext cx="940117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to achieve this Data Rate,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SNR	 ≥ 	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1/ SNR  ≤ 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3384867" y="11352531"/>
            <a:ext cx="670813" cy="88741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00162" y="3600651"/>
            <a:ext cx="1075848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∑ I 	≤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		 [ Tolerance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-1 ]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Equation must have satisfied,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∑ I  ≤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0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6" y="1971140"/>
            <a:ext cx="8021925" cy="4363095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EFFFF"/>
                </a:solidFill>
              </a:rPr>
              <a:t>There are</a:t>
            </a:r>
            <a:r>
              <a:rPr lang="en-IN" b="1" dirty="0">
                <a:solidFill>
                  <a:srgbClr val="FEFFFF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EFFFF"/>
                </a:solidFill>
              </a:rPr>
              <a:t> channels.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EFFFF"/>
                </a:solidFill>
              </a:rPr>
              <a:t>First </a:t>
            </a:r>
            <a:r>
              <a:rPr lang="en-IN" b="1" dirty="0">
                <a:solidFill>
                  <a:srgbClr val="FF0000"/>
                </a:solidFill>
              </a:rPr>
              <a:t>p</a:t>
            </a:r>
            <a:r>
              <a:rPr lang="en-IN" dirty="0">
                <a:solidFill>
                  <a:srgbClr val="FEFFFF"/>
                </a:solidFill>
              </a:rPr>
              <a:t> devices </a:t>
            </a:r>
            <a:r>
              <a:rPr lang="en-IN" b="1" dirty="0">
                <a:solidFill>
                  <a:srgbClr val="FF0000"/>
                </a:solidFill>
              </a:rPr>
              <a:t>d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, d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, ... d</a:t>
            </a:r>
            <a:r>
              <a:rPr lang="en-IN" b="1" baseline="-25000" dirty="0">
                <a:solidFill>
                  <a:srgbClr val="FF0000"/>
                </a:solidFill>
              </a:rPr>
              <a:t>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EFFFF"/>
                </a:solidFill>
              </a:rPr>
              <a:t>asking for data rate more than 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</a:rPr>
              <a:t>[p &lt; k] </a:t>
            </a:r>
            <a:r>
              <a:rPr lang="en-IN" dirty="0">
                <a:solidFill>
                  <a:srgbClr val="FE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EFFFF"/>
                </a:solidFill>
              </a:rPr>
              <a:t>The next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b="1" dirty="0">
                <a:solidFill>
                  <a:srgbClr val="FF0000"/>
                </a:solidFill>
              </a:rPr>
              <a:t>n – p)</a:t>
            </a:r>
            <a:r>
              <a:rPr lang="en-IN" dirty="0">
                <a:solidFill>
                  <a:srgbClr val="FEFFFF"/>
                </a:solidFill>
              </a:rPr>
              <a:t> devices </a:t>
            </a:r>
            <a:r>
              <a:rPr lang="en-IN" b="1" dirty="0">
                <a:solidFill>
                  <a:srgbClr val="FF0000"/>
                </a:solidFill>
              </a:rPr>
              <a:t>d</a:t>
            </a:r>
            <a:r>
              <a:rPr lang="en-IN" b="1" baseline="-25000" dirty="0">
                <a:solidFill>
                  <a:srgbClr val="FF0000"/>
                </a:solidFill>
              </a:rPr>
              <a:t>p+1</a:t>
            </a:r>
            <a:r>
              <a:rPr lang="en-IN" b="1" dirty="0">
                <a:solidFill>
                  <a:srgbClr val="FF0000"/>
                </a:solidFill>
              </a:rPr>
              <a:t>, d</a:t>
            </a:r>
            <a:r>
              <a:rPr lang="en-IN" b="1" baseline="-25000" dirty="0">
                <a:solidFill>
                  <a:srgbClr val="FF0000"/>
                </a:solidFill>
              </a:rPr>
              <a:t>p+2</a:t>
            </a:r>
            <a:r>
              <a:rPr lang="en-IN" b="1" dirty="0">
                <a:solidFill>
                  <a:srgbClr val="FF0000"/>
                </a:solidFill>
              </a:rPr>
              <a:t>, … d</a:t>
            </a:r>
            <a:r>
              <a:rPr lang="en-IN" b="1" baseline="-25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EFFFF"/>
                </a:solidFill>
              </a:rPr>
              <a:t> asking for data rate below 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EFFFF"/>
                </a:solidFill>
              </a:rPr>
              <a:t>,</a:t>
            </a:r>
          </a:p>
          <a:p>
            <a:r>
              <a:rPr lang="en-IN" dirty="0">
                <a:solidFill>
                  <a:srgbClr val="FEFFFF"/>
                </a:solidFill>
              </a:rPr>
              <a:t>Sort the devices </a:t>
            </a:r>
            <a:r>
              <a:rPr lang="en-IN" b="1" dirty="0">
                <a:solidFill>
                  <a:srgbClr val="FF0000"/>
                </a:solidFill>
              </a:rPr>
              <a:t>d</a:t>
            </a:r>
            <a:r>
              <a:rPr lang="en-IN" b="1" baseline="-25000" dirty="0">
                <a:solidFill>
                  <a:srgbClr val="FF0000"/>
                </a:solidFill>
              </a:rPr>
              <a:t>p+1</a:t>
            </a:r>
            <a:r>
              <a:rPr lang="en-IN" dirty="0">
                <a:solidFill>
                  <a:srgbClr val="FEFFFF"/>
                </a:solidFill>
              </a:rPr>
              <a:t> to </a:t>
            </a:r>
            <a:r>
              <a:rPr lang="en-IN" b="1" dirty="0">
                <a:solidFill>
                  <a:srgbClr val="FF0000"/>
                </a:solidFill>
              </a:rPr>
              <a:t>d</a:t>
            </a:r>
            <a:r>
              <a:rPr lang="en-IN" b="1" baseline="-25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EFFFF"/>
                </a:solidFill>
              </a:rPr>
              <a:t> in ascending order of data rate </a:t>
            </a:r>
            <a:r>
              <a:rPr lang="en-IN" b="1" dirty="0">
                <a:solidFill>
                  <a:srgbClr val="FF0000"/>
                </a:solidFill>
              </a:rPr>
              <a:t>r</a:t>
            </a:r>
            <a:r>
              <a:rPr lang="en-IN" b="1" baseline="-25000" dirty="0">
                <a:solidFill>
                  <a:srgbClr val="FF0000"/>
                </a:solidFill>
              </a:rPr>
              <a:t>i  </a:t>
            </a:r>
            <a:r>
              <a:rPr lang="en-IN" b="1" baseline="-25000" dirty="0">
                <a:solidFill>
                  <a:srgbClr val="FEFFFF"/>
                </a:solidFill>
              </a:rPr>
              <a:t>  </a:t>
            </a:r>
            <a:endParaRPr lang="en-IN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EFFFF"/>
                </a:solidFill>
              </a:rPr>
              <a:t>	 </a:t>
            </a:r>
            <a:r>
              <a:rPr lang="en-IN" sz="1600" dirty="0">
                <a:solidFill>
                  <a:srgbClr val="FEFFFF"/>
                </a:solidFill>
              </a:rPr>
              <a:t>[ </a:t>
            </a:r>
            <a:r>
              <a:rPr lang="en-IN" sz="1600" b="1" dirty="0">
                <a:solidFill>
                  <a:srgbClr val="FEFFFF"/>
                </a:solidFill>
              </a:rPr>
              <a:t>r</a:t>
            </a:r>
            <a:r>
              <a:rPr lang="en-IN" sz="1600" b="1" baseline="-25000" dirty="0">
                <a:solidFill>
                  <a:srgbClr val="FEFFFF"/>
                </a:solidFill>
              </a:rPr>
              <a:t>i</a:t>
            </a:r>
            <a:r>
              <a:rPr lang="en-IN" sz="1600" dirty="0">
                <a:solidFill>
                  <a:srgbClr val="FEFFFF"/>
                </a:solidFill>
              </a:rPr>
              <a:t> = data rate in Mbps for device </a:t>
            </a:r>
            <a:r>
              <a:rPr lang="en-IN" sz="1600" b="1" dirty="0">
                <a:solidFill>
                  <a:srgbClr val="FEFFFF"/>
                </a:solidFill>
              </a:rPr>
              <a:t>d</a:t>
            </a:r>
            <a:r>
              <a:rPr lang="en-IN" sz="1600" b="1" baseline="-25000" dirty="0">
                <a:solidFill>
                  <a:srgbClr val="FEFFFF"/>
                </a:solidFill>
              </a:rPr>
              <a:t>i</a:t>
            </a:r>
            <a:r>
              <a:rPr lang="en-IN" sz="1600" dirty="0">
                <a:solidFill>
                  <a:srgbClr val="FEFFFF"/>
                </a:solidFill>
              </a:rPr>
              <a:t> in sorted order </a:t>
            </a:r>
            <a:r>
              <a:rPr lang="en-IN" sz="1600" dirty="0" err="1">
                <a:solidFill>
                  <a:srgbClr val="FEFFFF"/>
                </a:solidFill>
              </a:rPr>
              <a:t>i</a:t>
            </a:r>
            <a:r>
              <a:rPr lang="en-IN" sz="1600" dirty="0">
                <a:solidFill>
                  <a:srgbClr val="FEFFFF"/>
                </a:solidFill>
              </a:rPr>
              <a:t>,  </a:t>
            </a:r>
            <a:r>
              <a:rPr lang="en-IN" sz="1600" dirty="0" err="1">
                <a:solidFill>
                  <a:srgbClr val="FEFFFF"/>
                </a:solidFill>
              </a:rPr>
              <a:t>i</a:t>
            </a:r>
            <a:r>
              <a:rPr lang="en-IN" sz="1600" dirty="0">
                <a:solidFill>
                  <a:srgbClr val="FEFFFF"/>
                </a:solidFill>
              </a:rPr>
              <a:t> = 1, 2 ... n]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EFFFF"/>
                </a:solidFill>
              </a:rPr>
              <a:t>Initialize,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EFFFF"/>
                </a:solidFill>
              </a:rPr>
              <a:t>	</a:t>
            </a:r>
            <a:r>
              <a:rPr lang="en-IN" b="1" dirty="0">
                <a:solidFill>
                  <a:schemeClr val="bg1"/>
                </a:solidFill>
              </a:rPr>
              <a:t>allocated</a:t>
            </a:r>
            <a:r>
              <a:rPr lang="en-IN" b="1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for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= 1 to p     </a:t>
            </a:r>
            <a:r>
              <a:rPr lang="en-IN" dirty="0">
                <a:solidFill>
                  <a:schemeClr val="bg1"/>
                </a:solidFill>
              </a:rPr>
              <a:t> [for high data rate dev.]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IN" b="1" dirty="0">
                <a:solidFill>
                  <a:schemeClr val="bg1"/>
                </a:solidFill>
              </a:rPr>
              <a:t>allocated</a:t>
            </a:r>
            <a:r>
              <a:rPr lang="en-IN" b="1" baseline="-25000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= 0 for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= p + 1 to n 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[for other dev.]</a:t>
            </a:r>
          </a:p>
        </p:txBody>
      </p:sp>
    </p:spTree>
    <p:extLst>
      <p:ext uri="{BB962C8B-B14F-4D97-AF65-F5344CB8AC3E}">
        <p14:creationId xmlns:p14="http://schemas.microsoft.com/office/powerpoint/2010/main" val="338585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471" y="651004"/>
            <a:ext cx="8911687" cy="734042"/>
          </a:xfrm>
        </p:spPr>
        <p:txBody>
          <a:bodyPr/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040" y="4609398"/>
            <a:ext cx="6925236" cy="1587501"/>
          </a:xfrm>
        </p:spPr>
        <p:txBody>
          <a:bodyPr/>
          <a:lstStyle/>
          <a:p>
            <a:r>
              <a:rPr lang="en-US" dirty="0"/>
              <a:t>1.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1867" y="787400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674" y="2024258"/>
            <a:ext cx="6626019" cy="4363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42" y="2044073"/>
            <a:ext cx="4745141" cy="38212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911" y="2367738"/>
            <a:ext cx="7188208" cy="211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 algorithm </a:t>
            </a:r>
            <a:r>
              <a:rPr lang="en-US" b="1" dirty="0">
                <a:solidFill>
                  <a:schemeClr val="bg2"/>
                </a:solidFill>
              </a:rPr>
              <a:t>checks for all the waiting devices </a:t>
            </a:r>
            <a:r>
              <a:rPr lang="en-US" dirty="0">
                <a:solidFill>
                  <a:schemeClr val="bg2"/>
                </a:solidFill>
              </a:rPr>
              <a:t>1 by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Then observe in each channel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if the </a:t>
            </a:r>
            <a:r>
              <a:rPr lang="en-US" b="1" dirty="0">
                <a:solidFill>
                  <a:schemeClr val="bg1"/>
                </a:solidFill>
              </a:rPr>
              <a:t>sum of interference is &lt; Tolerance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If the condition satisfies in any one of the channel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			that device </a:t>
            </a:r>
            <a:r>
              <a:rPr lang="en-US" b="1" dirty="0">
                <a:solidFill>
                  <a:schemeClr val="bg2"/>
                </a:solidFill>
              </a:rPr>
              <a:t>will be allocated to that channel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436" y="4996570"/>
            <a:ext cx="711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 of Interference :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calculated by </a:t>
            </a:r>
            <a:r>
              <a:rPr lang="en-IN" b="1" dirty="0">
                <a:solidFill>
                  <a:schemeClr val="bg1"/>
                </a:solidFill>
              </a:rPr>
              <a:t>summing the interferences between each 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devices which are allocated to same channel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82" y="624110"/>
            <a:ext cx="8734518" cy="747490"/>
          </a:xfrm>
        </p:spPr>
        <p:txBody>
          <a:bodyPr/>
          <a:lstStyle/>
          <a:p>
            <a:r>
              <a:rPr lang="en-US" dirty="0"/>
              <a:t>System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613648"/>
            <a:ext cx="11389659" cy="493507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Static Simulation</a:t>
            </a:r>
            <a:endParaRPr lang="en-US" sz="2400" dirty="0"/>
          </a:p>
          <a:p>
            <a:pPr lvl="5"/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Dynamic Simulation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163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66973"/>
            <a:ext cx="8747124" cy="604615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2133600"/>
            <a:ext cx="10390187" cy="3777622"/>
          </a:xfrm>
        </p:spPr>
        <p:txBody>
          <a:bodyPr/>
          <a:lstStyle/>
          <a:p>
            <a:pPr algn="just"/>
            <a:r>
              <a:rPr lang="en-IN" dirty="0"/>
              <a:t> </a:t>
            </a:r>
            <a:r>
              <a:rPr lang="en-IN" sz="2800" dirty="0"/>
              <a:t>Channel allocation problem, an </a:t>
            </a:r>
            <a:r>
              <a:rPr lang="en-IN" sz="2800" b="1" dirty="0"/>
              <a:t>NP hard </a:t>
            </a:r>
            <a:r>
              <a:rPr lang="en-IN" sz="2800" dirty="0"/>
              <a:t>problem, which means </a:t>
            </a:r>
            <a:r>
              <a:rPr lang="en-IN" sz="2800" b="1" dirty="0"/>
              <a:t>an exact solution cannot be found in polynomial time</a:t>
            </a:r>
            <a:r>
              <a:rPr lang="en-IN" sz="2800" dirty="0"/>
              <a:t>. Evolutionary and heuristic algorithms can be applied to find near optimal solutions to channel allocation.</a:t>
            </a:r>
          </a:p>
          <a:p>
            <a:pPr algn="just"/>
            <a:r>
              <a:rPr lang="en-IN" sz="2800" dirty="0"/>
              <a:t>This algorithm </a:t>
            </a:r>
            <a:r>
              <a:rPr lang="en-IN" sz="2800" b="1" dirty="0"/>
              <a:t>tries to allocate as many devices as possible to the channels </a:t>
            </a:r>
            <a:r>
              <a:rPr lang="en-IN" sz="2800" dirty="0"/>
              <a:t>in dynamic situation by greedy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52685"/>
            <a:ext cx="8761412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50" y="1628775"/>
            <a:ext cx="10647362" cy="470058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/>
              <a:t>1.	www.google.com</a:t>
            </a:r>
          </a:p>
          <a:p>
            <a:pPr marL="342900" lvl="3" indent="-342900"/>
            <a:r>
              <a:rPr lang="en-IN" sz="2800" dirty="0"/>
              <a:t>2.	</a:t>
            </a:r>
            <a:r>
              <a:rPr lang="en-IN" sz="2800" u="sng" dirty="0">
                <a:hlinkClick r:id="rId2"/>
              </a:rPr>
              <a:t>https://ieeexplore.ieee.org/document/8729351</a:t>
            </a:r>
            <a:r>
              <a:rPr lang="en-IN" sz="2800" dirty="0"/>
              <a:t> </a:t>
            </a:r>
            <a:endParaRPr lang="en-IN" sz="2400" dirty="0"/>
          </a:p>
          <a:p>
            <a:r>
              <a:rPr lang="en-IN" sz="2800" dirty="0"/>
              <a:t>3.	</a:t>
            </a:r>
            <a:r>
              <a:rPr lang="en-IN" sz="2800" dirty="0" err="1"/>
              <a:t>Ruifang</a:t>
            </a:r>
            <a:r>
              <a:rPr lang="en-IN" sz="2800" dirty="0"/>
              <a:t> Li; </a:t>
            </a:r>
            <a:r>
              <a:rPr lang="en-IN" sz="2800" dirty="0" err="1"/>
              <a:t>PuSheng</a:t>
            </a:r>
            <a:r>
              <a:rPr lang="en-IN" sz="2800" dirty="0"/>
              <a:t> Zhu; </a:t>
            </a:r>
            <a:r>
              <a:rPr lang="en-IN" sz="2800" dirty="0" err="1"/>
              <a:t>Lisha</a:t>
            </a:r>
            <a:r>
              <a:rPr lang="en-IN" sz="2800" dirty="0"/>
              <a:t> </a:t>
            </a:r>
            <a:r>
              <a:rPr lang="en-IN" sz="2800" dirty="0" err="1"/>
              <a:t>Jin</a:t>
            </a:r>
            <a:r>
              <a:rPr lang="en-IN" sz="2800" dirty="0"/>
              <a:t>  Channel Allocation Scheme   		Based on Greedy Algorithm in Cognitive Vehicular Networks by 		Published in: 2019 IEEE 3rd Information Technology, Networking, 		Electronic and Automation Control Conference (ITNEC).</a:t>
            </a:r>
          </a:p>
          <a:p>
            <a:r>
              <a:rPr lang="en-IN" sz="2800" dirty="0"/>
              <a:t>4.	M. Zhang and T. </a:t>
            </a:r>
            <a:r>
              <a:rPr lang="en-IN" sz="2800" dirty="0" err="1"/>
              <a:t>P.Yum</a:t>
            </a:r>
            <a:r>
              <a:rPr lang="en-IN" sz="2800" dirty="0"/>
              <a:t>, “Comparisons of channel assignment 			strategies in cellular mobile telephone systems,” IEEE Trans. </a:t>
            </a:r>
            <a:r>
              <a:rPr lang="en-IN" sz="2800" dirty="0" err="1"/>
              <a:t>Veh</a:t>
            </a:r>
            <a:r>
              <a:rPr lang="en-IN" sz="2800" dirty="0"/>
              <a:t>. 		Technol., vol. 38, pp. 211–215, Nov. 1989.</a:t>
            </a:r>
          </a:p>
          <a:p>
            <a:r>
              <a:rPr lang="en-IN" sz="2800" dirty="0"/>
              <a:t>5.	</a:t>
            </a:r>
            <a:r>
              <a:rPr lang="en-IN" sz="3100" u="sng" dirty="0">
                <a:hlinkClick r:id="rId3"/>
              </a:rPr>
              <a:t>https://www.geeksforgeeks.org/maximum-data-rate-channel-capacity-for-noiseless-and-noisy-channels/</a:t>
            </a:r>
            <a:endParaRPr lang="en-IN" sz="15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812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1. Introduction</a:t>
            </a:r>
          </a:p>
          <a:p>
            <a:r>
              <a:rPr lang="en-US" sz="2800" dirty="0"/>
              <a:t>2. Channel Allocation Problem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</a:t>
            </a:r>
            <a:r>
              <a:rPr lang="en-US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Mathematical model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4. Proposed algorithm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5. System Simulation</a:t>
            </a:r>
          </a:p>
          <a:p>
            <a:r>
              <a:rPr lang="en-US" sz="2800" dirty="0"/>
              <a:t>6. </a:t>
            </a:r>
            <a:r>
              <a:rPr lang="en-IN" sz="2800" dirty="0"/>
              <a:t>Conclusion</a:t>
            </a:r>
          </a:p>
          <a:p>
            <a:r>
              <a:rPr lang="en-IN" sz="2800" dirty="0"/>
              <a:t>7. References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36" y="1641044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CHANNEL</a:t>
            </a:r>
            <a:r>
              <a:rPr lang="en-IN" dirty="0"/>
              <a:t> ALLOCATION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8823" y="2565026"/>
            <a:ext cx="98583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Channel allocation is a process in which </a:t>
            </a:r>
            <a:r>
              <a:rPr lang="en-IN" sz="3200" b="1" dirty="0"/>
              <a:t>a single channel </a:t>
            </a:r>
            <a:r>
              <a:rPr lang="en-IN" sz="3200" dirty="0"/>
              <a:t>is </a:t>
            </a:r>
            <a:r>
              <a:rPr lang="en-IN" sz="3200" b="1" dirty="0"/>
              <a:t>divided and allotted </a:t>
            </a:r>
            <a:r>
              <a:rPr lang="en-IN" sz="3200" dirty="0"/>
              <a:t>to </a:t>
            </a:r>
            <a:r>
              <a:rPr lang="en-IN" sz="3200" b="1" dirty="0"/>
              <a:t>multiple users </a:t>
            </a:r>
            <a:r>
              <a:rPr lang="en-IN" sz="3200" dirty="0"/>
              <a:t>in order to carry user specific tasks.</a:t>
            </a:r>
          </a:p>
          <a:p>
            <a:r>
              <a:rPr lang="en-IN" sz="3200" dirty="0"/>
              <a:t> </a:t>
            </a:r>
          </a:p>
          <a:p>
            <a:r>
              <a:rPr lang="en-IN" sz="2400" dirty="0"/>
              <a:t>There is </a:t>
            </a:r>
            <a:r>
              <a:rPr lang="en-IN" sz="2400" b="1" dirty="0"/>
              <a:t>user’s quantity </a:t>
            </a:r>
            <a:r>
              <a:rPr lang="en-IN" sz="2400" dirty="0"/>
              <a:t>may vary every time the process takes place. </a:t>
            </a:r>
          </a:p>
          <a:p>
            <a:r>
              <a:rPr lang="en-IN" sz="2400" dirty="0"/>
              <a:t>	If there are </a:t>
            </a:r>
            <a:r>
              <a:rPr lang="en-IN" sz="2400" b="1" dirty="0"/>
              <a:t>N</a:t>
            </a:r>
            <a:r>
              <a:rPr lang="en-IN" sz="2400" dirty="0"/>
              <a:t> number of users and channel is divided into </a:t>
            </a:r>
            <a:r>
              <a:rPr lang="en-IN" sz="2400" b="1" dirty="0"/>
              <a:t>N equal-sized sub channels</a:t>
            </a:r>
            <a:r>
              <a:rPr lang="en-IN" sz="2400" dirty="0"/>
              <a:t>, each user is assigned </a:t>
            </a:r>
            <a:r>
              <a:rPr lang="en-IN" sz="2400" b="1" dirty="0"/>
              <a:t>one portion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624110"/>
            <a:ext cx="8911687" cy="761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222" y="2192712"/>
            <a:ext cx="10461625" cy="54721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How to allocate a single broadcast channel among competing users</a:t>
            </a:r>
            <a:r>
              <a:rPr lang="en-US" altLang="en-US" sz="3200" dirty="0">
                <a:solidFill>
                  <a:schemeClr val="tx1"/>
                </a:solidFill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Channel allocation problem can be solved by two schemes: </a:t>
            </a:r>
            <a:r>
              <a:rPr lang="en-IN" sz="2800" b="1" dirty="0">
                <a:solidFill>
                  <a:schemeClr val="tx1"/>
                </a:solidFill>
              </a:rPr>
              <a:t>Static Channel Allocation </a:t>
            </a:r>
            <a:r>
              <a:rPr lang="en-IN" sz="2800" dirty="0">
                <a:solidFill>
                  <a:schemeClr val="tx1"/>
                </a:solidFill>
              </a:rPr>
              <a:t>in LANs and MANs, and </a:t>
            </a:r>
            <a:r>
              <a:rPr lang="en-IN" sz="2800" b="1" dirty="0">
                <a:solidFill>
                  <a:schemeClr val="tx1"/>
                </a:solidFill>
              </a:rPr>
              <a:t>Dynamic Channel Allocation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US" altLang="en-US" sz="4800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49" y="638397"/>
            <a:ext cx="8911687" cy="718915"/>
          </a:xfrm>
        </p:spPr>
        <p:txBody>
          <a:bodyPr/>
          <a:lstStyle/>
          <a:p>
            <a:r>
              <a:rPr lang="en-IN" dirty="0"/>
              <a:t>Static channel allocation in TDM, 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57312"/>
            <a:ext cx="10561637" cy="5229226"/>
          </a:xfrm>
        </p:spPr>
        <p:txBody>
          <a:bodyPr>
            <a:normAutofit/>
          </a:bodyPr>
          <a:lstStyle/>
          <a:p>
            <a:r>
              <a:rPr lang="en-IN" sz="2800" b="1" dirty="0"/>
              <a:t>Allocating channels : </a:t>
            </a:r>
            <a:r>
              <a:rPr lang="en-US" sz="2800" b="1" dirty="0"/>
              <a:t>N users ≈≈ n parts of channel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3000" contrast="58000"/>
          </a:blip>
          <a:stretch>
            <a:fillRect/>
          </a:stretch>
        </p:blipFill>
        <p:spPr>
          <a:xfrm>
            <a:off x="942975" y="1904781"/>
            <a:ext cx="10418211" cy="350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5686425"/>
            <a:ext cx="1031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Bandwidth of link &gt; Combined bandwidth of transmitted signals.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24110"/>
            <a:ext cx="8875712" cy="6046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28725"/>
            <a:ext cx="10504487" cy="52816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Each part allocated to each user so that initially no user has to wait and same user uses that frequency band always.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New users wont be able to use the channel until the whole channel is made free and therefore time consumption will be more.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 spectrum Is cut into N portions and the number of users are less than N; then a large piece of spectrum is wasted.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more than N users want to communicate, some of them will be denied permission for the lack of bandwidth.</a:t>
            </a:r>
          </a:p>
        </p:txBody>
      </p:sp>
    </p:spTree>
    <p:extLst>
      <p:ext uri="{BB962C8B-B14F-4D97-AF65-F5344CB8AC3E}">
        <p14:creationId xmlns:p14="http://schemas.microsoft.com/office/powerpoint/2010/main" val="1298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06160" y="4096033"/>
            <a:ext cx="8915400" cy="1672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53" y="746031"/>
            <a:ext cx="8773214" cy="22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724123"/>
            <a:ext cx="8632824" cy="54746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914525"/>
            <a:ext cx="9575799" cy="393954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1. Efficient usage of the </a:t>
            </a:r>
            <a:r>
              <a:rPr lang="en-US" sz="2800" b="1" dirty="0">
                <a:solidFill>
                  <a:schemeClr val="tx1"/>
                </a:solidFill>
              </a:rPr>
              <a:t>available spectrum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2. </a:t>
            </a:r>
            <a:r>
              <a:rPr lang="en-US" sz="2800" b="1" dirty="0">
                <a:solidFill>
                  <a:schemeClr val="tx1"/>
                </a:solidFill>
              </a:rPr>
              <a:t>Reassigning</a:t>
            </a:r>
            <a:r>
              <a:rPr lang="en-US" sz="2800" dirty="0">
                <a:solidFill>
                  <a:schemeClr val="tx1"/>
                </a:solidFill>
              </a:rPr>
              <a:t> the </a:t>
            </a:r>
            <a:r>
              <a:rPr lang="en-US" sz="2800" b="1" dirty="0">
                <a:solidFill>
                  <a:schemeClr val="tx1"/>
                </a:solidFill>
              </a:rPr>
              <a:t>unused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channel</a:t>
            </a:r>
            <a:r>
              <a:rPr lang="en-US" sz="2800" dirty="0">
                <a:solidFill>
                  <a:schemeClr val="tx1"/>
                </a:solidFill>
              </a:rPr>
              <a:t>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3. Channels are </a:t>
            </a:r>
            <a:r>
              <a:rPr lang="en-US" sz="2800" b="1" dirty="0">
                <a:solidFill>
                  <a:schemeClr val="tx1"/>
                </a:solidFill>
              </a:rPr>
              <a:t>not</a:t>
            </a:r>
            <a:r>
              <a:rPr lang="en-US" sz="2800" dirty="0">
                <a:solidFill>
                  <a:schemeClr val="tx1"/>
                </a:solidFill>
              </a:rPr>
              <a:t> pre allocated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4. Channels are </a:t>
            </a:r>
            <a:r>
              <a:rPr lang="en-US" sz="2800" b="1" dirty="0">
                <a:solidFill>
                  <a:schemeClr val="tx1"/>
                </a:solidFill>
              </a:rPr>
              <a:t>dynamically allocated </a:t>
            </a:r>
            <a:r>
              <a:rPr lang="en-US" sz="2800" dirty="0">
                <a:solidFill>
                  <a:schemeClr val="tx1"/>
                </a:solidFill>
              </a:rPr>
              <a:t>as the device arrived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5. Devices left the channel after completing data transfer and new device joins </a:t>
            </a:r>
            <a:r>
              <a:rPr lang="en-US" sz="2800" b="1" dirty="0">
                <a:solidFill>
                  <a:schemeClr val="tx1"/>
                </a:solidFill>
              </a:rPr>
              <a:t>without affecting existing communications.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763" y="1514475"/>
            <a:ext cx="11329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Let, There are </a:t>
            </a:r>
            <a:r>
              <a:rPr lang="en-IN" sz="2400" b="1" dirty="0"/>
              <a:t>n</a:t>
            </a:r>
            <a:r>
              <a:rPr lang="en-IN" sz="2400" dirty="0"/>
              <a:t> no of devices </a:t>
            </a:r>
            <a:r>
              <a:rPr lang="en-IN" sz="2400" b="1" dirty="0"/>
              <a:t>d</a:t>
            </a:r>
            <a:r>
              <a:rPr lang="en-IN" sz="2400" b="1" baseline="-25000" dirty="0"/>
              <a:t>1</a:t>
            </a:r>
            <a:r>
              <a:rPr lang="en-IN" sz="2400" b="1" dirty="0"/>
              <a:t>, d</a:t>
            </a:r>
            <a:r>
              <a:rPr lang="en-IN" sz="2400" b="1" baseline="-25000" dirty="0"/>
              <a:t>2</a:t>
            </a:r>
            <a:r>
              <a:rPr lang="en-IN" sz="2400" b="1" dirty="0"/>
              <a:t>, … d</a:t>
            </a:r>
            <a:r>
              <a:rPr lang="en-IN" sz="2400" b="1" baseline="-25000" dirty="0"/>
              <a:t>n</a:t>
            </a:r>
            <a:r>
              <a:rPr lang="en-IN" sz="2400" dirty="0"/>
              <a:t> placed randomly,</a:t>
            </a:r>
          </a:p>
          <a:p>
            <a:r>
              <a:rPr lang="en-IN" sz="2400" dirty="0"/>
              <a:t>	One base station </a:t>
            </a:r>
            <a:r>
              <a:rPr lang="en-IN" sz="2400" b="1" dirty="0"/>
              <a:t>BS </a:t>
            </a:r>
            <a:r>
              <a:rPr lang="en-IN" sz="2400" dirty="0"/>
              <a:t>placed randomly,</a:t>
            </a:r>
          </a:p>
          <a:p>
            <a:r>
              <a:rPr lang="en-IN" sz="2400" dirty="0"/>
              <a:t>	Distance of device </a:t>
            </a:r>
            <a:r>
              <a:rPr lang="en-IN" sz="2400" b="1" dirty="0"/>
              <a:t>d</a:t>
            </a:r>
            <a:r>
              <a:rPr lang="en-IN" sz="2400" b="1" baseline="-25000" dirty="0"/>
              <a:t>i</a:t>
            </a:r>
            <a:r>
              <a:rPr lang="en-IN" sz="2400" b="1" dirty="0"/>
              <a:t> </a:t>
            </a:r>
            <a:r>
              <a:rPr lang="en-IN" sz="2400" dirty="0"/>
              <a:t>from </a:t>
            </a:r>
            <a:r>
              <a:rPr lang="en-IN" sz="2400" b="1" dirty="0"/>
              <a:t>BS</a:t>
            </a:r>
            <a:r>
              <a:rPr lang="en-IN" sz="2400" dirty="0"/>
              <a:t> = </a:t>
            </a:r>
            <a:r>
              <a:rPr lang="en-IN" sz="2400" b="1" dirty="0"/>
              <a:t>f</a:t>
            </a:r>
            <a:r>
              <a:rPr lang="en-IN" sz="2400" b="1" baseline="-25000" dirty="0"/>
              <a:t>i </a:t>
            </a:r>
            <a:endParaRPr lang="en-IN" sz="2400" dirty="0"/>
          </a:p>
          <a:p>
            <a:r>
              <a:rPr lang="en-IN" sz="2400" dirty="0"/>
              <a:t>	Bandwidth of every Channel = </a:t>
            </a:r>
            <a:r>
              <a:rPr lang="en-IN" sz="2400" b="1" dirty="0"/>
              <a:t>B,</a:t>
            </a:r>
            <a:endParaRPr lang="en-IN" sz="2400" dirty="0"/>
          </a:p>
          <a:p>
            <a:r>
              <a:rPr lang="en-IN" sz="2400" dirty="0"/>
              <a:t>	The Signal to Noise Ratio(</a:t>
            </a:r>
            <a:r>
              <a:rPr lang="en-IN" sz="2400" b="1" dirty="0"/>
              <a:t>SNR) </a:t>
            </a:r>
            <a:r>
              <a:rPr lang="en-IN" sz="2400" dirty="0"/>
              <a:t>will be</a:t>
            </a:r>
            <a:r>
              <a:rPr lang="en-IN" sz="2400" b="1" dirty="0"/>
              <a:t>, 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88169" y="3650540"/>
            <a:ext cx="110156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SNR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of the devices which are allocated to same channel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∑ I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65373" y="5355633"/>
            <a:ext cx="5468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 ∑ I = 1/SNR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7831" y="4352969"/>
            <a:ext cx="6096000" cy="134370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Interference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= (f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/ 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j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)</a:t>
            </a:r>
            <a:r>
              <a:rPr lang="en-IN" sz="2800" b="1" baseline="30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4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, 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≠ j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					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0 , 	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j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Text Box 3"/>
          <p:cNvSpPr txBox="1"/>
          <p:nvPr/>
        </p:nvSpPr>
        <p:spPr>
          <a:xfrm>
            <a:off x="2329815" y="10204133"/>
            <a:ext cx="1739900" cy="279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180467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563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CMR10</vt:lpstr>
      <vt:lpstr>Times New Roman</vt:lpstr>
      <vt:lpstr>Wingdings 3</vt:lpstr>
      <vt:lpstr>Wisp</vt:lpstr>
      <vt:lpstr>Greedy Based Channel Allocation Strategy </vt:lpstr>
      <vt:lpstr>Outline</vt:lpstr>
      <vt:lpstr>CHANNEL ALLOCATION </vt:lpstr>
      <vt:lpstr>Problem Statement</vt:lpstr>
      <vt:lpstr>Static channel allocation in TDM, FDM</vt:lpstr>
      <vt:lpstr>Cont.</vt:lpstr>
      <vt:lpstr>PowerPoint Presentation</vt:lpstr>
      <vt:lpstr>Greedy Approach</vt:lpstr>
      <vt:lpstr>Mathematical  model </vt:lpstr>
      <vt:lpstr>PowerPoint Presentation</vt:lpstr>
      <vt:lpstr>Greedy Algorithm to allocate channels to devices</vt:lpstr>
      <vt:lpstr>Cont.</vt:lpstr>
      <vt:lpstr>System Simulation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</dc:title>
  <dc:creator>Mark 43</dc:creator>
  <cp:lastModifiedBy>Mark 43</cp:lastModifiedBy>
  <cp:revision>37</cp:revision>
  <dcterms:created xsi:type="dcterms:W3CDTF">2021-08-23T10:32:51Z</dcterms:created>
  <dcterms:modified xsi:type="dcterms:W3CDTF">2021-08-24T08:54:46Z</dcterms:modified>
</cp:coreProperties>
</file>