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Maven Pro" panose="020B0604020202020204" charset="0"/>
      <p:regular r:id="rId26"/>
      <p:bold r:id="rId27"/>
    </p:embeddedFont>
    <p:embeddedFont>
      <p:font typeface="Nuni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0cc5930860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0cc5930860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0cc5930860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0cc5930860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0cc5930860_0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0cc5930860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0cc5930860_0_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0cc5930860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0cc5930860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0cc5930860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0cc5930860_0_7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0cc5930860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0cc5930860_0_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0cc5930860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0cc5930860_0_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0cc5930860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0cc5930860_0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0cc5930860_0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0cc5930860_0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0cc5930860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0cc5930860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0cc5930860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0cc5930860_0_7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0cc5930860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0cc5930860_0_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0cc5930860_0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0cc5930860_0_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0cc5930860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0cc5930860_0_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0cc5930860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0cc5930860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0cc5930860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0cc5930860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0cc5930860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0cc5930860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0cc5930860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economictimes.indiatimes.com/industry/auto/auto-news/electric-vehicle-market-in-india-expected-to-hit-63-lakh-units-per-annum-mark-by-2027-iesa"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hyperlink" Target="https://en.wikipedia.org/wiki/Dynamic_pricing" TargetMode="External"/><Relationship Id="rId4" Type="http://schemas.openxmlformats.org/officeDocument/2006/relationships/hyperlink" Target="https://aeee.in/wp-content/uploads/2020/07/2020-Dissecting-India%E2%80%99s-Electricity-Tariff-Landscape-For-EV-1.pdf"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6007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Dynamic Pricing for EV Charging Station</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Submitted By:</a:t>
            </a:r>
            <a:endParaRPr/>
          </a:p>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2"/>
          <p:cNvSpPr txBox="1">
            <a:spLocks noGrp="1"/>
          </p:cNvSpPr>
          <p:nvPr>
            <p:ph type="body" idx="1"/>
          </p:nvPr>
        </p:nvSpPr>
        <p:spPr>
          <a:xfrm>
            <a:off x="1195275" y="658325"/>
            <a:ext cx="7443900" cy="372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Price-profile-based pricing </a:t>
            </a:r>
            <a:r>
              <a:rPr lang="en-GB" dirty="0">
                <a:highlight>
                  <a:srgbClr val="FFFF00"/>
                </a:highlight>
              </a:rPr>
              <a:t>sets different prices (usually per energy unit) for different time intervals. </a:t>
            </a:r>
            <a:endParaRPr dirty="0">
              <a:highlight>
                <a:srgbClr val="FFFF00"/>
              </a:highlight>
            </a:endParaRPr>
          </a:p>
          <a:p>
            <a:pPr marL="0" lvl="0" indent="0" algn="l" rtl="0">
              <a:spcBef>
                <a:spcPts val="1200"/>
              </a:spcBef>
              <a:spcAft>
                <a:spcPts val="0"/>
              </a:spcAft>
              <a:buNone/>
            </a:pPr>
            <a:r>
              <a:rPr lang="en-GB" dirty="0"/>
              <a:t>Mostly used Price-profile-based are fine-grained price profiles, which set an individual price for each </a:t>
            </a:r>
            <a:r>
              <a:rPr lang="en-GB" dirty="0">
                <a:highlight>
                  <a:srgbClr val="FFFF00"/>
                </a:highlight>
              </a:rPr>
              <a:t>small scheduling interval which may be for 5 minutes or one hour.</a:t>
            </a:r>
            <a:r>
              <a:rPr lang="en-GB" dirty="0"/>
              <a:t> </a:t>
            </a:r>
            <a:endParaRPr dirty="0"/>
          </a:p>
          <a:p>
            <a:pPr marL="0" lvl="0" indent="0" algn="l" rtl="0">
              <a:spcBef>
                <a:spcPts val="1200"/>
              </a:spcBef>
              <a:spcAft>
                <a:spcPts val="0"/>
              </a:spcAft>
              <a:buNone/>
            </a:pPr>
            <a:r>
              <a:rPr lang="en-GB" dirty="0"/>
              <a:t>However, some authors like </a:t>
            </a:r>
            <a:r>
              <a:rPr lang="en-GB" dirty="0" err="1"/>
              <a:t>Guo</a:t>
            </a:r>
            <a:r>
              <a:rPr lang="en-GB" dirty="0"/>
              <a:t> et al. </a:t>
            </a:r>
            <a:r>
              <a:rPr lang="en-GB" dirty="0" smtClean="0"/>
              <a:t>[7] </a:t>
            </a:r>
            <a:r>
              <a:rPr lang="en-GB" dirty="0"/>
              <a:t>propose coarse-grained price profiles, which set a </a:t>
            </a:r>
            <a:r>
              <a:rPr lang="en-GB" dirty="0">
                <a:highlight>
                  <a:srgbClr val="FFFF00"/>
                </a:highlight>
              </a:rPr>
              <a:t>constant charging price for a longer time.</a:t>
            </a:r>
            <a:endParaRPr dirty="0">
              <a:highlight>
                <a:srgbClr val="FFFF00"/>
              </a:highlight>
            </a:endParaRPr>
          </a:p>
          <a:p>
            <a:pPr marL="0" lvl="0" indent="0" algn="l" rtl="0">
              <a:spcBef>
                <a:spcPts val="1200"/>
              </a:spcBef>
              <a:spcAft>
                <a:spcPts val="0"/>
              </a:spcAft>
              <a:buNone/>
            </a:pPr>
            <a:r>
              <a:rPr lang="en-GB" dirty="0"/>
              <a:t>The fine-grained price profiles can be either </a:t>
            </a:r>
            <a:r>
              <a:rPr lang="en-GB" dirty="0">
                <a:highlight>
                  <a:srgbClr val="FFFF00"/>
                </a:highlight>
              </a:rPr>
              <a:t>personalized or non-personalized.</a:t>
            </a:r>
            <a:r>
              <a:rPr lang="en-GB" dirty="0"/>
              <a:t> </a:t>
            </a:r>
            <a:endParaRPr dirty="0"/>
          </a:p>
          <a:p>
            <a:pPr marL="0" lvl="0" indent="0" algn="l" rtl="0">
              <a:spcBef>
                <a:spcPts val="1200"/>
              </a:spcBef>
              <a:spcAft>
                <a:spcPts val="0"/>
              </a:spcAft>
              <a:buNone/>
            </a:pPr>
            <a:r>
              <a:rPr lang="en-GB" dirty="0"/>
              <a:t>In session-based pricing, a user is presented with </a:t>
            </a:r>
            <a:r>
              <a:rPr lang="en-GB" dirty="0">
                <a:highlight>
                  <a:srgbClr val="FFFF00"/>
                </a:highlight>
              </a:rPr>
              <a:t>a total price for a complete charging session. </a:t>
            </a:r>
            <a:r>
              <a:rPr lang="en-GB" dirty="0"/>
              <a:t>Like for fine-grained price profiles, </a:t>
            </a:r>
            <a:r>
              <a:rPr lang="en-GB" dirty="0">
                <a:highlight>
                  <a:srgbClr val="FFFF00"/>
                </a:highlight>
              </a:rPr>
              <a:t>personalized and non-personalized variants of session-based</a:t>
            </a:r>
            <a:r>
              <a:rPr lang="en-GB" dirty="0"/>
              <a:t> pricing can also be defined.</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Business Model</a:t>
            </a:r>
            <a:endParaRPr/>
          </a:p>
        </p:txBody>
      </p:sp>
      <p:pic>
        <p:nvPicPr>
          <p:cNvPr id="337" name="Google Shape;337;p23"/>
          <p:cNvPicPr preferRelativeResize="0"/>
          <p:nvPr/>
        </p:nvPicPr>
        <p:blipFill rotWithShape="1">
          <a:blip r:embed="rId3">
            <a:alphaModFix/>
          </a:blip>
          <a:srcRect l="-13275" t="-8099" r="-13275" b="-8111"/>
          <a:stretch/>
        </p:blipFill>
        <p:spPr>
          <a:xfrm>
            <a:off x="-287050" y="1035950"/>
            <a:ext cx="9024374" cy="441552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404" y="738629"/>
            <a:ext cx="7593621" cy="4045275"/>
          </a:xfrm>
          <a:prstGeom prst="rect">
            <a:avLst/>
          </a:prstGeom>
        </p:spPr>
      </p:pic>
      <p:sp>
        <p:nvSpPr>
          <p:cNvPr id="342" name="Google Shape;342;p24"/>
          <p:cNvSpPr txBox="1">
            <a:spLocks noGrp="1"/>
          </p:cNvSpPr>
          <p:nvPr>
            <p:ph type="title"/>
          </p:nvPr>
        </p:nvSpPr>
        <p:spPr>
          <a:xfrm>
            <a:off x="730404" y="238979"/>
            <a:ext cx="7030500" cy="9993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dirty="0" smtClean="0"/>
              <a:t>Data Flow Diagram</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lvl="0"/>
            <a:r>
              <a:rPr lang="en-GB" dirty="0"/>
              <a:t>Dynamic pricing </a:t>
            </a:r>
            <a:r>
              <a:rPr lang="en-GB" dirty="0" smtClean="0"/>
              <a:t>algorithms</a:t>
            </a:r>
            <a:r>
              <a:rPr lang="en-GB" b="0" baseline="30000" dirty="0" smtClean="0"/>
              <a:t>[8]</a:t>
            </a:r>
            <a:endParaRPr b="0" baseline="3000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349" name="Google Shape;349;p25"/>
          <p:cNvSpPr txBox="1">
            <a:spLocks noGrp="1"/>
          </p:cNvSpPr>
          <p:nvPr>
            <p:ph type="body" idx="1"/>
          </p:nvPr>
        </p:nvSpPr>
        <p:spPr>
          <a:xfrm>
            <a:off x="1303800" y="1609050"/>
            <a:ext cx="7614300" cy="3481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625" b="1" dirty="0">
                <a:highlight>
                  <a:srgbClr val="FFFF00"/>
                </a:highlight>
              </a:rPr>
              <a:t>Traditional, rule-based </a:t>
            </a:r>
            <a:r>
              <a:rPr lang="en-GB" sz="1625" b="1" dirty="0" smtClean="0">
                <a:highlight>
                  <a:srgbClr val="FFFF00"/>
                </a:highlight>
              </a:rPr>
              <a:t>algorithms:</a:t>
            </a:r>
            <a:r>
              <a:rPr lang="en-GB" sz="1625" dirty="0" smtClean="0"/>
              <a:t> </a:t>
            </a:r>
            <a:r>
              <a:rPr lang="en-GB" sz="1625" dirty="0"/>
              <a:t>the logic of these algorithms has been explicitly programmed. They often consist of a range of “if/then” rules that determine prices based on a range of influencing factors.</a:t>
            </a:r>
            <a:endParaRPr sz="1625" dirty="0"/>
          </a:p>
          <a:p>
            <a:pPr marL="0" lvl="0" indent="0" algn="just" rtl="0">
              <a:spcBef>
                <a:spcPts val="1200"/>
              </a:spcBef>
              <a:spcAft>
                <a:spcPts val="0"/>
              </a:spcAft>
              <a:buNone/>
            </a:pPr>
            <a:r>
              <a:rPr lang="en-GB" sz="1625" b="1" dirty="0">
                <a:highlight>
                  <a:srgbClr val="FFFF00"/>
                </a:highlight>
              </a:rPr>
              <a:t>Machine learning based algorithms:</a:t>
            </a:r>
            <a:r>
              <a:rPr lang="en-GB" sz="1625" dirty="0"/>
              <a:t> these algorithms learn on a set of training data to make predictions on the price effect on sales, revenue and profit. Based on that forecast, one can run optimizations to reach business targets. This algorithm and its logic of prediction is not explicitly programmed. The algorithm continuously learns from new data.</a:t>
            </a:r>
            <a:endParaRPr sz="1625" dirty="0"/>
          </a:p>
          <a:p>
            <a:pPr marL="0" lvl="0" indent="0" algn="just" rtl="0">
              <a:spcBef>
                <a:spcPts val="1200"/>
              </a:spcBef>
              <a:spcAft>
                <a:spcPts val="0"/>
              </a:spcAft>
              <a:buNone/>
            </a:pPr>
            <a:r>
              <a:rPr lang="en-GB" sz="1625" dirty="0">
                <a:highlight>
                  <a:srgbClr val="FFFF00"/>
                </a:highlight>
              </a:rPr>
              <a:t>Our Plan is to implement a Machine Learning Based Algorithm.</a:t>
            </a:r>
            <a:endParaRPr sz="1625" dirty="0">
              <a:highlight>
                <a:srgbClr val="FFFF00"/>
              </a:highlight>
            </a:endParaRPr>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Advantage of Machine learning based </a:t>
            </a:r>
            <a:r>
              <a:rPr lang="en-GB" dirty="0" smtClean="0"/>
              <a:t>algorithms</a:t>
            </a:r>
            <a:r>
              <a:rPr lang="en-GB" b="0" baseline="30000" dirty="0" smtClean="0"/>
              <a:t>[8]</a:t>
            </a:r>
            <a:endParaRPr b="0" dirty="0"/>
          </a:p>
        </p:txBody>
      </p:sp>
      <p:sp>
        <p:nvSpPr>
          <p:cNvPr id="355" name="Google Shape;355;p26"/>
          <p:cNvSpPr txBox="1">
            <a:spLocks noGrp="1"/>
          </p:cNvSpPr>
          <p:nvPr>
            <p:ph type="body" idx="1"/>
          </p:nvPr>
        </p:nvSpPr>
        <p:spPr>
          <a:xfrm>
            <a:off x="1303800" y="1597875"/>
            <a:ext cx="7747200" cy="33729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a:t>A </a:t>
            </a:r>
            <a:r>
              <a:rPr lang="en-GB">
                <a:highlight>
                  <a:srgbClr val="FFFF00"/>
                </a:highlight>
              </a:rPr>
              <a:t>limitation of traditional algorithms</a:t>
            </a:r>
            <a:r>
              <a:rPr lang="en-GB"/>
              <a:t> is that they can only </a:t>
            </a:r>
            <a:r>
              <a:rPr lang="en-GB">
                <a:highlight>
                  <a:srgbClr val="FFFF00"/>
                </a:highlight>
              </a:rPr>
              <a:t>consider a limited amount of influencing factors</a:t>
            </a:r>
            <a:r>
              <a:rPr lang="en-GB"/>
              <a:t>. Managing and monitoring this rule-based approach also </a:t>
            </a:r>
            <a:r>
              <a:rPr lang="en-GB">
                <a:highlight>
                  <a:srgbClr val="FFFF00"/>
                </a:highlight>
              </a:rPr>
              <a:t>takes a fair amount of time and effort</a:t>
            </a:r>
            <a:r>
              <a:rPr lang="en-GB"/>
              <a:t>. </a:t>
            </a:r>
            <a:endParaRPr/>
          </a:p>
          <a:p>
            <a:pPr marL="0" lvl="0" indent="0" algn="just" rtl="0">
              <a:spcBef>
                <a:spcPts val="1200"/>
              </a:spcBef>
              <a:spcAft>
                <a:spcPts val="0"/>
              </a:spcAft>
              <a:buNone/>
            </a:pPr>
            <a:r>
              <a:rPr lang="en-GB"/>
              <a:t>In contrast, </a:t>
            </a:r>
            <a:endParaRPr/>
          </a:p>
          <a:p>
            <a:pPr marL="0" lvl="0" indent="0" algn="just" rtl="0">
              <a:spcBef>
                <a:spcPts val="1200"/>
              </a:spcBef>
              <a:spcAft>
                <a:spcPts val="0"/>
              </a:spcAft>
              <a:buNone/>
            </a:pPr>
            <a:r>
              <a:rPr lang="en-GB"/>
              <a:t>A machine learning based approach can calculate considering </a:t>
            </a:r>
            <a:r>
              <a:rPr lang="en-GB">
                <a:highlight>
                  <a:srgbClr val="FFFF00"/>
                </a:highlight>
              </a:rPr>
              <a:t>a range of influencing factors,</a:t>
            </a:r>
            <a:r>
              <a:rPr lang="en-GB"/>
              <a:t> both internal as well as external.</a:t>
            </a:r>
            <a:endParaRPr/>
          </a:p>
          <a:p>
            <a:pPr marL="0" lvl="0" indent="0" algn="just" rtl="0">
              <a:spcBef>
                <a:spcPts val="1200"/>
              </a:spcBef>
              <a:spcAft>
                <a:spcPts val="0"/>
              </a:spcAft>
              <a:buNone/>
            </a:pPr>
            <a:r>
              <a:rPr lang="en-GB"/>
              <a:t>By using machine learning based dynamic price optimization, these systems can identify narrow segments, determine what drives value for each one, and match that with historical transactional data. This</a:t>
            </a:r>
            <a:r>
              <a:rPr lang="en-GB">
                <a:highlight>
                  <a:srgbClr val="FFFF00"/>
                </a:highlight>
              </a:rPr>
              <a:t> allows charging stations to set optimal prices</a:t>
            </a:r>
            <a:r>
              <a:rPr lang="en-GB"/>
              <a:t> for clusters of customers and segments based on data. </a:t>
            </a:r>
            <a:endParaRPr/>
          </a:p>
          <a:p>
            <a:pPr marL="0" lvl="0" indent="0" algn="just" rtl="0">
              <a:spcBef>
                <a:spcPts val="1200"/>
              </a:spcBef>
              <a:spcAft>
                <a:spcPts val="0"/>
              </a:spcAft>
              <a:buNone/>
            </a:pPr>
            <a:r>
              <a:rPr lang="en-GB"/>
              <a:t>Automation also </a:t>
            </a:r>
            <a:r>
              <a:rPr lang="en-GB">
                <a:highlight>
                  <a:srgbClr val="FFFF00"/>
                </a:highlight>
              </a:rPr>
              <a:t>makes it much easier</a:t>
            </a:r>
            <a:r>
              <a:rPr lang="en-GB"/>
              <a:t> as the pricing algorithm will learn and adapt with data over time.</a:t>
            </a:r>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7"/>
          <p:cNvSpPr txBox="1">
            <a:spLocks noGrp="1"/>
          </p:cNvSpPr>
          <p:nvPr>
            <p:ph type="title"/>
          </p:nvPr>
        </p:nvSpPr>
        <p:spPr>
          <a:xfrm>
            <a:off x="1303800" y="5223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Types of data used for dynamic pricing using ML.</a:t>
            </a:r>
            <a:endParaRPr dirty="0"/>
          </a:p>
        </p:txBody>
      </p:sp>
      <p:sp>
        <p:nvSpPr>
          <p:cNvPr id="361" name="Google Shape;361;p27"/>
          <p:cNvSpPr txBox="1">
            <a:spLocks noGrp="1"/>
          </p:cNvSpPr>
          <p:nvPr>
            <p:ph type="body" idx="1"/>
          </p:nvPr>
        </p:nvSpPr>
        <p:spPr>
          <a:xfrm>
            <a:off x="1303800" y="1913850"/>
            <a:ext cx="7667400" cy="2901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500" b="1">
                <a:highlight>
                  <a:srgbClr val="FFFF00"/>
                </a:highlight>
              </a:rPr>
              <a:t>Internal data</a:t>
            </a:r>
            <a:r>
              <a:rPr lang="en-GB" sz="1500"/>
              <a:t> including current price per unit, charging stations maintenance cost, load on that charging stations (number of EVs currently charging) etc.</a:t>
            </a:r>
            <a:endParaRPr sz="1500"/>
          </a:p>
          <a:p>
            <a:pPr marL="0" lvl="0" indent="0" algn="just" rtl="0">
              <a:spcBef>
                <a:spcPts val="1200"/>
              </a:spcBef>
              <a:spcAft>
                <a:spcPts val="0"/>
              </a:spcAft>
              <a:buNone/>
            </a:pPr>
            <a:r>
              <a:rPr lang="en-GB" sz="1500" b="1"/>
              <a:t>Inventory level</a:t>
            </a:r>
            <a:r>
              <a:rPr lang="en-GB" sz="1500"/>
              <a:t>: This is essential data regarding details among current availability if the ports (existing supplies combine with existing demand), which is a key determinant in how a dynamic pricing will be calculated.</a:t>
            </a:r>
            <a:endParaRPr sz="1500"/>
          </a:p>
          <a:p>
            <a:pPr marL="0" lvl="0" indent="0" algn="l" rtl="0">
              <a:spcBef>
                <a:spcPts val="1200"/>
              </a:spcBef>
              <a:spcAft>
                <a:spcPts val="0"/>
              </a:spcAft>
              <a:buNone/>
            </a:pPr>
            <a:r>
              <a:rPr lang="en-GB" sz="1500" b="1"/>
              <a:t>Electricity cost</a:t>
            </a:r>
            <a:r>
              <a:rPr lang="en-GB" sz="1500"/>
              <a:t>: Electricity cost per unit is a deciding factor.</a:t>
            </a:r>
            <a:endParaRPr sz="1500"/>
          </a:p>
          <a:p>
            <a:pPr marL="0" lvl="0" indent="0" algn="just" rtl="0">
              <a:spcBef>
                <a:spcPts val="1200"/>
              </a:spcBef>
              <a:spcAft>
                <a:spcPts val="0"/>
              </a:spcAft>
              <a:buNone/>
            </a:pPr>
            <a:r>
              <a:rPr lang="en-GB" sz="1500" b="1"/>
              <a:t>Maintenance charges:</a:t>
            </a:r>
            <a:r>
              <a:rPr lang="en-GB" sz="1500"/>
              <a:t> This includes all the cost which must be spent as human resources, rent for the lands of charging stations, and also maintenance charges for the software or cloud service charges.</a:t>
            </a:r>
            <a:endParaRPr sz="1500"/>
          </a:p>
          <a:p>
            <a:pPr marL="0" lvl="0" indent="0" algn="l" rtl="0">
              <a:spcBef>
                <a:spcPts val="1200"/>
              </a:spcBef>
              <a:spcAft>
                <a:spcPts val="1200"/>
              </a:spcAft>
              <a:buNone/>
            </a:pPr>
            <a:endParaRPr sz="15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8"/>
          <p:cNvSpPr txBox="1">
            <a:spLocks noGrp="1"/>
          </p:cNvSpPr>
          <p:nvPr>
            <p:ph type="body" idx="1"/>
          </p:nvPr>
        </p:nvSpPr>
        <p:spPr>
          <a:xfrm>
            <a:off x="1129700" y="734525"/>
            <a:ext cx="7881300" cy="4186500"/>
          </a:xfrm>
          <a:prstGeom prst="rect">
            <a:avLst/>
          </a:prstGeom>
        </p:spPr>
        <p:txBody>
          <a:bodyPr spcFirstLastPara="1" wrap="square" lIns="91425" tIns="91425" rIns="91425" bIns="91425" anchor="t" anchorCtr="0">
            <a:noAutofit/>
          </a:bodyPr>
          <a:lstStyle/>
          <a:p>
            <a:pPr marL="0" lvl="0" indent="0" algn="just" rtl="0">
              <a:lnSpc>
                <a:spcPct val="105000"/>
              </a:lnSpc>
              <a:spcBef>
                <a:spcPts val="0"/>
              </a:spcBef>
              <a:spcAft>
                <a:spcPts val="0"/>
              </a:spcAft>
              <a:buSzPts val="852"/>
              <a:buNone/>
            </a:pPr>
            <a:r>
              <a:rPr lang="en-GB" sz="1407" b="1">
                <a:highlight>
                  <a:srgbClr val="FFFF00"/>
                </a:highlight>
              </a:rPr>
              <a:t>External data</a:t>
            </a:r>
            <a:r>
              <a:rPr lang="en-GB" sz="1407"/>
              <a:t> and influential factors that include competitor data, time-oriented data, and location specific data, review of the charging stations, etc.</a:t>
            </a:r>
            <a:endParaRPr sz="1407"/>
          </a:p>
          <a:p>
            <a:pPr marL="0" lvl="0" indent="0" algn="just" rtl="0">
              <a:lnSpc>
                <a:spcPct val="105000"/>
              </a:lnSpc>
              <a:spcBef>
                <a:spcPts val="1200"/>
              </a:spcBef>
              <a:spcAft>
                <a:spcPts val="0"/>
              </a:spcAft>
              <a:buSzPts val="852"/>
              <a:buNone/>
            </a:pPr>
            <a:r>
              <a:rPr lang="en-GB" sz="1407" b="1"/>
              <a:t>Competitor Data</a:t>
            </a:r>
            <a:r>
              <a:rPr lang="en-GB" sz="1407"/>
              <a:t>: Competitor data can be far reaching. This data can be gathered by crawling (also called ‘scraping’) software which gathers the information from publicly available sources. </a:t>
            </a:r>
            <a:endParaRPr sz="1407"/>
          </a:p>
          <a:p>
            <a:pPr marL="0" lvl="0" indent="0" algn="just" rtl="0">
              <a:lnSpc>
                <a:spcPct val="105000"/>
              </a:lnSpc>
              <a:spcBef>
                <a:spcPts val="1200"/>
              </a:spcBef>
              <a:spcAft>
                <a:spcPts val="0"/>
              </a:spcAft>
              <a:buSzPts val="852"/>
              <a:buNone/>
            </a:pPr>
            <a:r>
              <a:rPr lang="en-GB" sz="1407" b="1"/>
              <a:t>Days of the Week</a:t>
            </a:r>
            <a:r>
              <a:rPr lang="en-GB" sz="1407"/>
              <a:t>: Days of the week have an influence on consumer demand.</a:t>
            </a:r>
            <a:endParaRPr sz="1407"/>
          </a:p>
          <a:p>
            <a:pPr marL="0" lvl="0" indent="0" algn="just" rtl="0">
              <a:lnSpc>
                <a:spcPct val="105000"/>
              </a:lnSpc>
              <a:spcBef>
                <a:spcPts val="1200"/>
              </a:spcBef>
              <a:spcAft>
                <a:spcPts val="0"/>
              </a:spcAft>
              <a:buSzPts val="852"/>
              <a:buNone/>
            </a:pPr>
            <a:r>
              <a:rPr lang="en-GB" sz="1407" b="1"/>
              <a:t>Holidays:</a:t>
            </a:r>
            <a:r>
              <a:rPr lang="en-GB" sz="1407"/>
              <a:t> The demand of charging may vary. On certain charging stations demand may increase, and decrease on some charging stations.</a:t>
            </a:r>
            <a:endParaRPr sz="1407"/>
          </a:p>
          <a:p>
            <a:pPr marL="0" lvl="0" indent="0" algn="just" rtl="0">
              <a:lnSpc>
                <a:spcPct val="105000"/>
              </a:lnSpc>
              <a:spcBef>
                <a:spcPts val="1200"/>
              </a:spcBef>
              <a:spcAft>
                <a:spcPts val="0"/>
              </a:spcAft>
              <a:buSzPts val="852"/>
              <a:buNone/>
            </a:pPr>
            <a:r>
              <a:rPr lang="en-GB" sz="1407" b="1"/>
              <a:t>Weather and Seasonal Data</a:t>
            </a:r>
            <a:r>
              <a:rPr lang="en-GB" sz="1407"/>
              <a:t>: Weather can affect the demand, both as a broader pattern. For example, good weather is good for demand, while if the weather outside is bad people will stay home. Weather forecast data can therefore help in predicting demand and optimizing prices accordingly. </a:t>
            </a:r>
            <a:endParaRPr sz="1407"/>
          </a:p>
          <a:p>
            <a:pPr marL="0" lvl="0" indent="0" algn="just" rtl="0">
              <a:lnSpc>
                <a:spcPct val="105000"/>
              </a:lnSpc>
              <a:spcBef>
                <a:spcPts val="1200"/>
              </a:spcBef>
              <a:spcAft>
                <a:spcPts val="1200"/>
              </a:spcAft>
              <a:buSzPts val="852"/>
              <a:buNone/>
            </a:pPr>
            <a:r>
              <a:rPr lang="en-GB" sz="1407"/>
              <a:t>The dynamic pricing strategy will take this data and set prices to increase or decrease.</a:t>
            </a:r>
            <a:endParaRPr sz="1207"/>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a:t>
            </a:r>
            <a:endParaRPr/>
          </a:p>
        </p:txBody>
      </p:sp>
      <p:sp>
        <p:nvSpPr>
          <p:cNvPr id="372" name="Google Shape;372;p29"/>
          <p:cNvSpPr txBox="1">
            <a:spLocks noGrp="1"/>
          </p:cNvSpPr>
          <p:nvPr>
            <p:ph type="body" idx="1"/>
          </p:nvPr>
        </p:nvSpPr>
        <p:spPr>
          <a:xfrm>
            <a:off x="1303800" y="1329075"/>
            <a:ext cx="7680600" cy="37212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417"/>
              <a:t>Dynamic pricing for EV charging is of increasing interest, since it can help to solve issues related to grid integration of EVs and to the profitable operation of public EV charging stations. There are a growing number of publications, proposing different approaches to dynamic pricing for EV charging, which address different flexibilities of users.</a:t>
            </a:r>
            <a:endParaRPr sz="1417"/>
          </a:p>
          <a:p>
            <a:pPr marL="0" lvl="0" indent="0" algn="just" rtl="0">
              <a:spcBef>
                <a:spcPts val="1200"/>
              </a:spcBef>
              <a:spcAft>
                <a:spcPts val="0"/>
              </a:spcAft>
              <a:buNone/>
            </a:pPr>
            <a:r>
              <a:rPr lang="en-GB" sz="1417"/>
              <a:t>But dynamic pricing arises questions like how do EV drivers respond to dynamic prices in reality? Furthermore, it is not clear if a dynamic pricing scheme would be accepted by the users at all.</a:t>
            </a:r>
            <a:endParaRPr sz="1417"/>
          </a:p>
          <a:p>
            <a:pPr marL="0" lvl="0" indent="0" algn="just" rtl="0">
              <a:spcBef>
                <a:spcPts val="1200"/>
              </a:spcBef>
              <a:spcAft>
                <a:spcPts val="0"/>
              </a:spcAft>
              <a:buNone/>
            </a:pPr>
            <a:r>
              <a:rPr lang="en-GB" sz="1417"/>
              <a:t>Although it is highly expected that Dynamic Pricing will resist the increase of Monopoly of one particular company in the market as there will be a competition factor on deciding the dynamic pricing.</a:t>
            </a:r>
            <a:endParaRPr sz="1417"/>
          </a:p>
          <a:p>
            <a:pPr marL="0" lvl="0" indent="0" algn="l" rtl="0">
              <a:spcBef>
                <a:spcPts val="1200"/>
              </a:spcBef>
              <a:spcAft>
                <a:spcPts val="0"/>
              </a:spcAft>
              <a:buNone/>
            </a:pPr>
            <a:endParaRPr sz="1417"/>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References</a:t>
            </a:r>
            <a:endParaRPr/>
          </a:p>
        </p:txBody>
      </p:sp>
      <p:sp>
        <p:nvSpPr>
          <p:cNvPr id="378" name="Google Shape;378;p30"/>
          <p:cNvSpPr txBox="1">
            <a:spLocks noGrp="1"/>
          </p:cNvSpPr>
          <p:nvPr>
            <p:ph type="body" idx="1"/>
          </p:nvPr>
        </p:nvSpPr>
        <p:spPr>
          <a:xfrm>
            <a:off x="1303800" y="1990050"/>
            <a:ext cx="7030500" cy="2725788"/>
          </a:xfrm>
          <a:prstGeom prst="rect">
            <a:avLst/>
          </a:prstGeom>
        </p:spPr>
        <p:txBody>
          <a:bodyPr spcFirstLastPara="1" wrap="square" lIns="91425" tIns="91425" rIns="91425" bIns="91425" anchor="t" anchorCtr="0">
            <a:normAutofit fontScale="62500" lnSpcReduction="20000"/>
          </a:bodyPr>
          <a:lstStyle/>
          <a:p>
            <a:pPr marL="342900" lvl="0" indent="-342900">
              <a:spcAft>
                <a:spcPts val="1200"/>
              </a:spcAft>
              <a:buFont typeface="+mj-lt"/>
              <a:buAutoNum type="arabicPeriod"/>
            </a:pPr>
            <a:r>
              <a:rPr lang="en-IN" dirty="0">
                <a:hlinkClick r:id="rId3"/>
              </a:rPr>
              <a:t>https://</a:t>
            </a:r>
            <a:r>
              <a:rPr lang="en-IN" dirty="0" smtClean="0">
                <a:hlinkClick r:id="rId3"/>
              </a:rPr>
              <a:t>economictimes.indiatimes.com/industry/auto/auto-news/electric-vehicle-market-in-india-expected-to-hit-63-lakh-units-per-annum-mark-by-2027-iesa</a:t>
            </a:r>
            <a:r>
              <a:rPr lang="en-IN" dirty="0" smtClean="0"/>
              <a:t>.</a:t>
            </a:r>
          </a:p>
          <a:p>
            <a:pPr marL="342900" lvl="0" indent="-342900">
              <a:spcAft>
                <a:spcPts val="1200"/>
              </a:spcAft>
              <a:buFont typeface="+mj-lt"/>
              <a:buAutoNum type="arabicPeriod"/>
            </a:pPr>
            <a:r>
              <a:rPr lang="en-US" dirty="0"/>
              <a:t>A Comprehensive Analysis of Electric Vehicle Charging Station Infrastructure in an Urban </a:t>
            </a:r>
            <a:r>
              <a:rPr lang="en-US" dirty="0" smtClean="0"/>
              <a:t>Area</a:t>
            </a:r>
            <a:r>
              <a:rPr lang="en-IN" dirty="0" smtClean="0"/>
              <a:t>Suresh </a:t>
            </a:r>
            <a:r>
              <a:rPr lang="en-IN" dirty="0" err="1" smtClean="0"/>
              <a:t>Chavhan</a:t>
            </a:r>
            <a:r>
              <a:rPr lang="en-IN" dirty="0" smtClean="0"/>
              <a:t>, P</a:t>
            </a:r>
            <a:r>
              <a:rPr lang="en-IN" dirty="0"/>
              <a:t>. </a:t>
            </a:r>
            <a:r>
              <a:rPr lang="en-IN" dirty="0" err="1" smtClean="0"/>
              <a:t>Sanjeevikumar</a:t>
            </a:r>
            <a:r>
              <a:rPr lang="en-IN" dirty="0" smtClean="0"/>
              <a:t>, </a:t>
            </a:r>
            <a:r>
              <a:rPr lang="en-IN" dirty="0" err="1"/>
              <a:t>Baseem</a:t>
            </a:r>
            <a:r>
              <a:rPr lang="en-IN" dirty="0"/>
              <a:t> </a:t>
            </a:r>
            <a:r>
              <a:rPr lang="en-IN" dirty="0" smtClean="0"/>
              <a:t>Khan.</a:t>
            </a:r>
          </a:p>
          <a:p>
            <a:pPr marL="342900" lvl="0" indent="-342900">
              <a:spcAft>
                <a:spcPts val="1200"/>
              </a:spcAft>
              <a:buFont typeface="+mj-lt"/>
              <a:buAutoNum type="arabicPeriod"/>
            </a:pPr>
            <a:r>
              <a:rPr lang="en-IN" u="sng" dirty="0">
                <a:hlinkClick r:id="rId4"/>
              </a:rPr>
              <a:t>https://</a:t>
            </a:r>
            <a:r>
              <a:rPr lang="en-IN" u="sng" dirty="0" smtClean="0">
                <a:hlinkClick r:id="rId4"/>
              </a:rPr>
              <a:t>aeee.in/wp-content/uploads/2020/07/2020-Dissecting-India%E2%80%99s-Electricity-Tariff-Landscape-For-EV-1.pdf</a:t>
            </a:r>
            <a:endParaRPr lang="en-IN" u="sng" dirty="0" smtClean="0"/>
          </a:p>
          <a:p>
            <a:pPr marL="342900" lvl="0" indent="-342900">
              <a:spcAft>
                <a:spcPts val="1200"/>
              </a:spcAft>
              <a:buFont typeface="+mj-lt"/>
              <a:buAutoNum type="arabicPeriod"/>
            </a:pPr>
            <a:r>
              <a:rPr lang="en-US" dirty="0"/>
              <a:t>Dynamic Pricing for Electric Vehicle Charging—A Literature </a:t>
            </a:r>
            <a:r>
              <a:rPr lang="en-US" dirty="0" smtClean="0"/>
              <a:t>Review </a:t>
            </a:r>
            <a:r>
              <a:rPr lang="en-IN" dirty="0"/>
              <a:t>Steffen </a:t>
            </a:r>
            <a:r>
              <a:rPr lang="en-IN" dirty="0" err="1" smtClean="0"/>
              <a:t>Limmer</a:t>
            </a:r>
            <a:endParaRPr lang="en-IN" dirty="0" smtClean="0"/>
          </a:p>
          <a:p>
            <a:pPr marL="342900" lvl="0" indent="-342900">
              <a:spcAft>
                <a:spcPts val="1200"/>
              </a:spcAft>
              <a:buFont typeface="+mj-lt"/>
              <a:buAutoNum type="arabicPeriod"/>
            </a:pPr>
            <a:r>
              <a:rPr lang="en-IN" dirty="0" smtClean="0">
                <a:hlinkClick r:id="rId5"/>
              </a:rPr>
              <a:t>https</a:t>
            </a:r>
            <a:r>
              <a:rPr lang="en-IN" dirty="0">
                <a:hlinkClick r:id="rId5"/>
              </a:rPr>
              <a:t>://</a:t>
            </a:r>
            <a:r>
              <a:rPr lang="en-IN" dirty="0" smtClean="0">
                <a:hlinkClick r:id="rId5"/>
              </a:rPr>
              <a:t>en.wikipedia.org/wiki/Dynamic_pricing</a:t>
            </a:r>
            <a:endParaRPr lang="en-IN" dirty="0" smtClean="0"/>
          </a:p>
          <a:p>
            <a:pPr marL="342900" lvl="0" indent="-342900">
              <a:spcAft>
                <a:spcPts val="1200"/>
              </a:spcAft>
              <a:buFont typeface="+mj-lt"/>
              <a:buAutoNum type="arabicPeriod"/>
            </a:pPr>
            <a:r>
              <a:rPr lang="en-US" dirty="0" err="1"/>
              <a:t>Arie</a:t>
            </a:r>
            <a:r>
              <a:rPr lang="en-US" dirty="0"/>
              <a:t> </a:t>
            </a:r>
            <a:r>
              <a:rPr lang="en-US" dirty="0" err="1"/>
              <a:t>Shpanya</a:t>
            </a:r>
            <a:r>
              <a:rPr lang="en-US" dirty="0"/>
              <a:t> (2014)"Why Dynamic Pricing is a Must for </a:t>
            </a:r>
            <a:r>
              <a:rPr lang="en-US" dirty="0" err="1"/>
              <a:t>eCommerce</a:t>
            </a:r>
            <a:r>
              <a:rPr lang="en-US" dirty="0"/>
              <a:t> </a:t>
            </a:r>
            <a:r>
              <a:rPr lang="en-US" dirty="0" smtClean="0"/>
              <a:t>Retailers“</a:t>
            </a:r>
          </a:p>
          <a:p>
            <a:pPr marL="342900" lvl="0" indent="-342900">
              <a:spcAft>
                <a:spcPts val="1200"/>
              </a:spcAft>
              <a:buFont typeface="+mj-lt"/>
              <a:buAutoNum type="arabicPeriod"/>
            </a:pPr>
            <a:r>
              <a:rPr lang="en-IN" dirty="0" err="1"/>
              <a:t>Guo</a:t>
            </a:r>
            <a:r>
              <a:rPr lang="en-IN" dirty="0"/>
              <a:t>, Y.; Liu, X.; Yan, Y.; Zhang, N.; Su, W. Economic Analysis of Plug-in Electric Vehicle Parking Deck with Dynamic Pricing. In Proceedings of the 2014 IEEE PES General Meeting | Conference Exposition, National </a:t>
            </a:r>
            <a:r>
              <a:rPr lang="en-IN" dirty="0" err="1"/>
              <a:t>Harbor</a:t>
            </a:r>
            <a:r>
              <a:rPr lang="en-IN" dirty="0"/>
              <a:t>, MD, USA, 27–31 July 2014, pp. 1–5, [</a:t>
            </a:r>
            <a:r>
              <a:rPr lang="en-IN" dirty="0" err="1"/>
              <a:t>CrossRef</a:t>
            </a:r>
            <a:r>
              <a:rPr lang="en-IN" dirty="0" smtClean="0"/>
              <a:t>]</a:t>
            </a:r>
          </a:p>
          <a:p>
            <a:pPr marL="342900" lvl="0" indent="-342900">
              <a:spcAft>
                <a:spcPts val="1200"/>
              </a:spcAft>
              <a:buFont typeface="+mj-lt"/>
              <a:buAutoNum type="arabicPeriod"/>
            </a:pPr>
            <a:r>
              <a:rPr lang="en-IN" dirty="0"/>
              <a:t>https://7learnings.com/blog/how-dynamic-pricing-works-data-driven-price-optimization/</a:t>
            </a:r>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31"/>
          <p:cNvPicPr preferRelativeResize="0"/>
          <p:nvPr/>
        </p:nvPicPr>
        <p:blipFill>
          <a:blip r:embed="rId3">
            <a:alphaModFix/>
          </a:blip>
          <a:stretch>
            <a:fillRect/>
          </a:stretch>
        </p:blipFill>
        <p:spPr>
          <a:xfrm>
            <a:off x="1280826" y="733700"/>
            <a:ext cx="6582348" cy="4384575"/>
          </a:xfrm>
          <a:prstGeom prst="rect">
            <a:avLst/>
          </a:prstGeom>
          <a:noFill/>
          <a:ln>
            <a:noFill/>
          </a:ln>
        </p:spPr>
      </p:pic>
      <p:sp>
        <p:nvSpPr>
          <p:cNvPr id="384" name="Google Shape;384;p31"/>
          <p:cNvSpPr txBox="1">
            <a:spLocks noGrp="1"/>
          </p:cNvSpPr>
          <p:nvPr>
            <p:ph type="title"/>
          </p:nvPr>
        </p:nvSpPr>
        <p:spPr>
          <a:xfrm>
            <a:off x="2446800" y="598575"/>
            <a:ext cx="38547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400"/>
              <a:t>THANK YOU</a:t>
            </a:r>
            <a:endParaRPr sz="4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799" y="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Contents</a:t>
            </a:r>
            <a:endParaRPr dirty="0">
              <a:solidFill>
                <a:schemeClr val="bg1"/>
              </a:solidFill>
            </a:endParaRPr>
          </a:p>
        </p:txBody>
      </p:sp>
      <p:sp>
        <p:nvSpPr>
          <p:cNvPr id="284" name="Google Shape;284;p14"/>
          <p:cNvSpPr txBox="1">
            <a:spLocks noGrp="1"/>
          </p:cNvSpPr>
          <p:nvPr>
            <p:ph type="body" idx="1"/>
          </p:nvPr>
        </p:nvSpPr>
        <p:spPr>
          <a:xfrm>
            <a:off x="1303799" y="637954"/>
            <a:ext cx="7478693" cy="3781845"/>
          </a:xfrm>
          <a:prstGeom prst="rect">
            <a:avLst/>
          </a:prstGeom>
        </p:spPr>
        <p:txBody>
          <a:bodyPr spcFirstLastPara="1" wrap="square" lIns="91425" tIns="91425" rIns="91425" bIns="91425" anchor="t" anchorCtr="0">
            <a:noAutofit/>
          </a:bodyPr>
          <a:lstStyle/>
          <a:p>
            <a:pPr marL="285750" indent="-285750">
              <a:spcAft>
                <a:spcPts val="1200"/>
              </a:spcAft>
            </a:pPr>
            <a:r>
              <a:rPr lang="en-IN" sz="1600" dirty="0" smtClean="0">
                <a:solidFill>
                  <a:schemeClr val="bg1"/>
                </a:solidFill>
              </a:rPr>
              <a:t>Introduction</a:t>
            </a:r>
          </a:p>
          <a:p>
            <a:pPr marL="285750" indent="-285750">
              <a:spcAft>
                <a:spcPts val="1200"/>
              </a:spcAft>
            </a:pPr>
            <a:r>
              <a:rPr lang="en-GB" sz="1600" dirty="0" smtClean="0">
                <a:solidFill>
                  <a:schemeClr val="bg1"/>
                </a:solidFill>
              </a:rPr>
              <a:t>EV Charging </a:t>
            </a:r>
            <a:r>
              <a:rPr lang="en-GB" sz="1600" dirty="0">
                <a:solidFill>
                  <a:schemeClr val="bg1"/>
                </a:solidFill>
              </a:rPr>
              <a:t>Tariffs in Different </a:t>
            </a:r>
            <a:r>
              <a:rPr lang="en-GB" sz="1600" dirty="0" smtClean="0">
                <a:solidFill>
                  <a:schemeClr val="bg1"/>
                </a:solidFill>
              </a:rPr>
              <a:t>States</a:t>
            </a:r>
          </a:p>
          <a:p>
            <a:pPr marL="285750" indent="-285750">
              <a:spcAft>
                <a:spcPts val="1200"/>
              </a:spcAft>
            </a:pPr>
            <a:r>
              <a:rPr lang="en-GB" sz="1600" dirty="0" smtClean="0">
                <a:solidFill>
                  <a:schemeClr val="bg1"/>
                </a:solidFill>
              </a:rPr>
              <a:t>Problem With Fixed Pricing</a:t>
            </a:r>
          </a:p>
          <a:p>
            <a:pPr marL="285750" indent="-285750">
              <a:spcAft>
                <a:spcPts val="1200"/>
              </a:spcAft>
            </a:pPr>
            <a:r>
              <a:rPr lang="en-IN" sz="1600" dirty="0" smtClean="0">
                <a:solidFill>
                  <a:schemeClr val="bg1"/>
                </a:solidFill>
              </a:rPr>
              <a:t>What Is Dynamic Pricing?</a:t>
            </a:r>
          </a:p>
          <a:p>
            <a:pPr marL="285750" indent="-285750">
              <a:spcAft>
                <a:spcPts val="1200"/>
              </a:spcAft>
            </a:pPr>
            <a:r>
              <a:rPr lang="en-IN" sz="1600" dirty="0" smtClean="0">
                <a:solidFill>
                  <a:schemeClr val="bg1"/>
                </a:solidFill>
              </a:rPr>
              <a:t>Advantage of Dynamic Pricing &amp; Dynamic Pricing In Case of EV Charging</a:t>
            </a:r>
          </a:p>
          <a:p>
            <a:pPr marL="285750" indent="-285750">
              <a:spcAft>
                <a:spcPts val="1200"/>
              </a:spcAft>
            </a:pPr>
            <a:r>
              <a:rPr lang="en-IN" sz="1600" dirty="0" smtClean="0">
                <a:solidFill>
                  <a:schemeClr val="bg1"/>
                </a:solidFill>
              </a:rPr>
              <a:t>Various Pricing Strategies</a:t>
            </a:r>
          </a:p>
          <a:p>
            <a:pPr marL="285750" indent="-285750">
              <a:spcAft>
                <a:spcPts val="1200"/>
              </a:spcAft>
            </a:pPr>
            <a:r>
              <a:rPr lang="en-IN" sz="1600" dirty="0" smtClean="0">
                <a:solidFill>
                  <a:schemeClr val="bg1"/>
                </a:solidFill>
              </a:rPr>
              <a:t>Business Model &amp; Data Flow Diagram</a:t>
            </a:r>
          </a:p>
          <a:p>
            <a:pPr marL="285750" indent="-285750">
              <a:spcAft>
                <a:spcPts val="1200"/>
              </a:spcAft>
            </a:pPr>
            <a:r>
              <a:rPr lang="en-IN" sz="1600" dirty="0" smtClean="0">
                <a:solidFill>
                  <a:schemeClr val="bg1"/>
                </a:solidFill>
              </a:rPr>
              <a:t>Dynamic Pricing Algorithms</a:t>
            </a:r>
          </a:p>
          <a:p>
            <a:pPr marL="285750" indent="-285750">
              <a:spcAft>
                <a:spcPts val="1200"/>
              </a:spcAft>
            </a:pPr>
            <a:r>
              <a:rPr lang="en-IN" sz="1600" dirty="0" smtClean="0">
                <a:solidFill>
                  <a:schemeClr val="bg1"/>
                </a:solidFill>
              </a:rPr>
              <a:t>Conclusion</a:t>
            </a:r>
          </a:p>
          <a:p>
            <a:pPr marL="285750" indent="-285750">
              <a:spcAft>
                <a:spcPts val="1200"/>
              </a:spcAft>
            </a:pPr>
            <a:r>
              <a:rPr lang="en-IN" sz="1600" dirty="0" smtClean="0">
                <a:solidFill>
                  <a:schemeClr val="bg1"/>
                </a:solidFill>
              </a:rPr>
              <a:t>References</a:t>
            </a:r>
            <a:endParaRPr sz="160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Introduction</a:t>
            </a:r>
            <a:endParaRPr/>
          </a:p>
        </p:txBody>
      </p:sp>
      <p:sp>
        <p:nvSpPr>
          <p:cNvPr id="290" name="Google Shape;290;p15"/>
          <p:cNvSpPr txBox="1">
            <a:spLocks noGrp="1"/>
          </p:cNvSpPr>
          <p:nvPr>
            <p:ph type="body" idx="1"/>
          </p:nvPr>
        </p:nvSpPr>
        <p:spPr>
          <a:xfrm>
            <a:off x="1075200" y="1156800"/>
            <a:ext cx="7773000" cy="36945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SzPts val="1600"/>
              <a:buAutoNum type="arabicPeriod"/>
            </a:pPr>
            <a:r>
              <a:rPr lang="en-GB" sz="1600" dirty="0"/>
              <a:t>The popularity of electric vehicles (EVs) is rising. The electric vehicle (EV) market in India is expected to hit over </a:t>
            </a:r>
            <a:r>
              <a:rPr lang="en-GB" sz="1600" dirty="0">
                <a:highlight>
                  <a:srgbClr val="FFFF00"/>
                </a:highlight>
              </a:rPr>
              <a:t>63 lakh unit mark per annum by </a:t>
            </a:r>
            <a:r>
              <a:rPr lang="en-GB" sz="1600" dirty="0" smtClean="0">
                <a:highlight>
                  <a:srgbClr val="FFFF00"/>
                </a:highlight>
              </a:rPr>
              <a:t>2027 [1].</a:t>
            </a:r>
            <a:endParaRPr sz="1600" dirty="0">
              <a:highlight>
                <a:srgbClr val="FFFF00"/>
              </a:highlight>
            </a:endParaRPr>
          </a:p>
          <a:p>
            <a:pPr marL="457200" lvl="0" indent="0" algn="just" rtl="0">
              <a:spcBef>
                <a:spcPts val="1200"/>
              </a:spcBef>
              <a:spcAft>
                <a:spcPts val="0"/>
              </a:spcAft>
              <a:buNone/>
            </a:pPr>
            <a:endParaRPr sz="1600" dirty="0"/>
          </a:p>
          <a:p>
            <a:pPr marL="457200" lvl="0" indent="-330200" algn="just" rtl="0">
              <a:spcBef>
                <a:spcPts val="1200"/>
              </a:spcBef>
              <a:spcAft>
                <a:spcPts val="0"/>
              </a:spcAft>
              <a:buSzPts val="1600"/>
              <a:buAutoNum type="arabicPeriod"/>
            </a:pPr>
            <a:r>
              <a:rPr lang="en-GB" sz="1600" dirty="0"/>
              <a:t>The increasing adoption of EVs will also bring a </a:t>
            </a:r>
            <a:r>
              <a:rPr lang="en-GB" sz="1600" dirty="0">
                <a:highlight>
                  <a:srgbClr val="FFFF00"/>
                </a:highlight>
              </a:rPr>
              <a:t>challenge for charging them hassle freely</a:t>
            </a:r>
            <a:r>
              <a:rPr lang="en-GB" sz="1600" dirty="0"/>
              <a:t>, as EV charging is more </a:t>
            </a:r>
            <a:r>
              <a:rPr lang="en-GB" sz="1600" dirty="0">
                <a:highlight>
                  <a:srgbClr val="FFFF00"/>
                </a:highlight>
              </a:rPr>
              <a:t>time consuming</a:t>
            </a:r>
            <a:r>
              <a:rPr lang="en-GB" sz="1600" dirty="0"/>
              <a:t> process than a traditional oil </a:t>
            </a:r>
            <a:r>
              <a:rPr lang="en-GB" sz="1600" dirty="0" smtClean="0"/>
              <a:t>filling[2] </a:t>
            </a:r>
            <a:r>
              <a:rPr lang="en-GB" sz="1600" dirty="0"/>
              <a:t>.</a:t>
            </a:r>
            <a:endParaRPr sz="1600" dirty="0"/>
          </a:p>
          <a:p>
            <a:pPr marL="457200" lvl="0" indent="0" algn="just" rtl="0">
              <a:spcBef>
                <a:spcPts val="1200"/>
              </a:spcBef>
              <a:spcAft>
                <a:spcPts val="0"/>
              </a:spcAft>
              <a:buNone/>
            </a:pPr>
            <a:endParaRPr sz="1600" dirty="0"/>
          </a:p>
          <a:p>
            <a:pPr marL="457200" lvl="0" indent="-330200" algn="just" rtl="0">
              <a:spcBef>
                <a:spcPts val="1200"/>
              </a:spcBef>
              <a:spcAft>
                <a:spcPts val="0"/>
              </a:spcAft>
              <a:buSzPts val="1600"/>
              <a:buAutoNum type="arabicPeriod"/>
            </a:pPr>
            <a:r>
              <a:rPr lang="en-GB" sz="1600" dirty="0"/>
              <a:t>As of March 2021, 21 states and Union Territories have introduced specific tariffs for EV charging with reduced energy charges and/or demand charge </a:t>
            </a:r>
            <a:r>
              <a:rPr lang="en-GB" sz="1600" dirty="0" smtClean="0"/>
              <a:t>exemptions[3]. </a:t>
            </a:r>
            <a:r>
              <a:rPr lang="en-GB" sz="1600" dirty="0"/>
              <a:t>Details of state EV tariffs are provided on the next slide..</a:t>
            </a:r>
            <a:endParaRPr sz="1600" dirty="0"/>
          </a:p>
          <a:p>
            <a:pPr marL="457200" lvl="0" indent="0" algn="just" rtl="0">
              <a:spcBef>
                <a:spcPts val="1200"/>
              </a:spcBef>
              <a:spcAft>
                <a:spcPts val="1200"/>
              </a:spcAft>
              <a:buNone/>
            </a:pPr>
            <a:endParaRPr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134746"/>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smtClean="0"/>
              <a:t>EV Charging </a:t>
            </a:r>
            <a:r>
              <a:rPr lang="en-GB" dirty="0"/>
              <a:t>Tariffs in Different States</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1163644310"/>
              </p:ext>
            </p:extLst>
          </p:nvPr>
        </p:nvGraphicFramePr>
        <p:xfrm>
          <a:off x="174662" y="764176"/>
          <a:ext cx="8835774" cy="4242793"/>
        </p:xfrm>
        <a:graphic>
          <a:graphicData uri="http://schemas.openxmlformats.org/drawingml/2006/table">
            <a:tbl>
              <a:tblPr firstRow="1" bandRow="1">
                <a:tableStyleId>{5C22544A-7EE6-4342-B048-85BDC9FD1C3A}</a:tableStyleId>
              </a:tblPr>
              <a:tblGrid>
                <a:gridCol w="2447391">
                  <a:extLst>
                    <a:ext uri="{9D8B030D-6E8A-4147-A177-3AD203B41FA5}">
                      <a16:colId xmlns:a16="http://schemas.microsoft.com/office/drawing/2014/main" val="2474831855"/>
                    </a:ext>
                  </a:extLst>
                </a:gridCol>
                <a:gridCol w="1488905">
                  <a:extLst>
                    <a:ext uri="{9D8B030D-6E8A-4147-A177-3AD203B41FA5}">
                      <a16:colId xmlns:a16="http://schemas.microsoft.com/office/drawing/2014/main" val="1432134716"/>
                    </a:ext>
                  </a:extLst>
                </a:gridCol>
                <a:gridCol w="2449739">
                  <a:extLst>
                    <a:ext uri="{9D8B030D-6E8A-4147-A177-3AD203B41FA5}">
                      <a16:colId xmlns:a16="http://schemas.microsoft.com/office/drawing/2014/main" val="1793206865"/>
                    </a:ext>
                  </a:extLst>
                </a:gridCol>
                <a:gridCol w="2449739">
                  <a:extLst>
                    <a:ext uri="{9D8B030D-6E8A-4147-A177-3AD203B41FA5}">
                      <a16:colId xmlns:a16="http://schemas.microsoft.com/office/drawing/2014/main" val="2873424123"/>
                    </a:ext>
                  </a:extLst>
                </a:gridCol>
              </a:tblGrid>
              <a:tr h="122687">
                <a:tc rowSpan="3">
                  <a:txBody>
                    <a:bodyPr/>
                    <a:lstStyle/>
                    <a:p>
                      <a:pPr algn="just">
                        <a:lnSpc>
                          <a:spcPct val="107000"/>
                        </a:lnSpc>
                        <a:spcAft>
                          <a:spcPts val="800"/>
                        </a:spcAft>
                      </a:pPr>
                      <a:r>
                        <a:rPr lang="en-IN" sz="600" dirty="0">
                          <a:effectLst/>
                        </a:rPr>
                        <a:t>State</a:t>
                      </a: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gridSpan="3">
                  <a:txBody>
                    <a:bodyPr/>
                    <a:lstStyle/>
                    <a:p>
                      <a:pPr algn="just">
                        <a:lnSpc>
                          <a:spcPct val="107000"/>
                        </a:lnSpc>
                        <a:spcAft>
                          <a:spcPts val="800"/>
                        </a:spcAft>
                      </a:pPr>
                      <a:r>
                        <a:rPr lang="en-IN" sz="600">
                          <a:effectLst/>
                        </a:rPr>
                        <a:t>EV TARIFF</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04943164"/>
                  </a:ext>
                </a:extLst>
              </a:tr>
              <a:tr h="122687">
                <a:tc vMerge="1">
                  <a:txBody>
                    <a:bodyPr/>
                    <a:lstStyle/>
                    <a:p>
                      <a:endParaRPr lang="en-IN"/>
                    </a:p>
                  </a:txBody>
                  <a:tcPr/>
                </a:tc>
                <a:tc rowSpan="2">
                  <a:txBody>
                    <a:bodyPr/>
                    <a:lstStyle/>
                    <a:p>
                      <a:pPr algn="just">
                        <a:lnSpc>
                          <a:spcPct val="107000"/>
                        </a:lnSpc>
                        <a:spcAft>
                          <a:spcPts val="800"/>
                        </a:spcAft>
                      </a:pPr>
                      <a:r>
                        <a:rPr lang="en-IN" sz="600">
                          <a:effectLst/>
                        </a:rPr>
                        <a:t>ENERGY  CHARGE</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gridSpan="2">
                  <a:txBody>
                    <a:bodyPr/>
                    <a:lstStyle/>
                    <a:p>
                      <a:pPr algn="just">
                        <a:lnSpc>
                          <a:spcPct val="107000"/>
                        </a:lnSpc>
                        <a:spcAft>
                          <a:spcPts val="800"/>
                        </a:spcAft>
                      </a:pPr>
                      <a:r>
                        <a:rPr lang="en-IN" sz="600">
                          <a:effectLst/>
                        </a:rPr>
                        <a:t>DEMAND CHARGE</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hMerge="1">
                  <a:txBody>
                    <a:bodyPr/>
                    <a:lstStyle/>
                    <a:p>
                      <a:endParaRPr lang="en-IN"/>
                    </a:p>
                  </a:txBody>
                  <a:tcPr/>
                </a:tc>
                <a:extLst>
                  <a:ext uri="{0D108BD9-81ED-4DB2-BD59-A6C34878D82A}">
                    <a16:rowId xmlns:a16="http://schemas.microsoft.com/office/drawing/2014/main" val="2790522528"/>
                  </a:ext>
                </a:extLst>
              </a:tr>
              <a:tr h="100059">
                <a:tc vMerge="1">
                  <a:txBody>
                    <a:bodyPr/>
                    <a:lstStyle/>
                    <a:p>
                      <a:endParaRPr lang="en-IN"/>
                    </a:p>
                  </a:txBody>
                  <a:tcPr/>
                </a:tc>
                <a:tc vMerge="1">
                  <a:txBody>
                    <a:bodyPr/>
                    <a:lstStyle/>
                    <a:p>
                      <a:endParaRPr lang="en-IN"/>
                    </a:p>
                  </a:txBody>
                  <a:tcPr/>
                </a:tc>
                <a:tc>
                  <a:txBody>
                    <a:bodyPr/>
                    <a:lstStyle/>
                    <a:p>
                      <a:pPr algn="just">
                        <a:lnSpc>
                          <a:spcPct val="107000"/>
                        </a:lnSpc>
                        <a:spcAft>
                          <a:spcPts val="800"/>
                        </a:spcAft>
                      </a:pPr>
                      <a:r>
                        <a:rPr lang="en-IN" sz="600">
                          <a:effectLst/>
                        </a:rPr>
                        <a:t>Low tension</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High tension</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4097606408"/>
                  </a:ext>
                </a:extLst>
              </a:tr>
              <a:tr h="122687">
                <a:tc>
                  <a:txBody>
                    <a:bodyPr/>
                    <a:lstStyle/>
                    <a:p>
                      <a:pPr algn="just">
                        <a:lnSpc>
                          <a:spcPct val="107000"/>
                        </a:lnSpc>
                        <a:spcAft>
                          <a:spcPts val="800"/>
                        </a:spcAft>
                      </a:pPr>
                      <a:r>
                        <a:rPr lang="en-IN" sz="600" dirty="0">
                          <a:effectLst/>
                        </a:rPr>
                        <a:t>Andhra Pradesh</a:t>
                      </a: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6.7/kWh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2116070721"/>
                  </a:ext>
                </a:extLst>
              </a:tr>
              <a:tr h="242648">
                <a:tc>
                  <a:txBody>
                    <a:bodyPr/>
                    <a:lstStyle/>
                    <a:p>
                      <a:pPr algn="just">
                        <a:lnSpc>
                          <a:spcPct val="107000"/>
                        </a:lnSpc>
                        <a:spcAft>
                          <a:spcPts val="800"/>
                        </a:spcAft>
                      </a:pPr>
                      <a:r>
                        <a:rPr lang="en-IN" sz="600">
                          <a:effectLst/>
                        </a:rPr>
                        <a:t>Assam</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5.25 to 6.75/kWh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130/kW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160/kVA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1768845104"/>
                  </a:ext>
                </a:extLst>
              </a:tr>
              <a:tr h="242648">
                <a:tc>
                  <a:txBody>
                    <a:bodyPr/>
                    <a:lstStyle/>
                    <a:p>
                      <a:pPr algn="just">
                        <a:lnSpc>
                          <a:spcPct val="107000"/>
                        </a:lnSpc>
                        <a:spcAft>
                          <a:spcPts val="800"/>
                        </a:spcAft>
                      </a:pPr>
                      <a:r>
                        <a:rPr lang="en-IN" sz="600">
                          <a:effectLst/>
                        </a:rPr>
                        <a:t>Bihar</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6.3 to 7.4/kWh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3664933716"/>
                  </a:ext>
                </a:extLst>
              </a:tr>
              <a:tr h="122687">
                <a:tc>
                  <a:txBody>
                    <a:bodyPr/>
                    <a:lstStyle/>
                    <a:p>
                      <a:pPr algn="just">
                        <a:lnSpc>
                          <a:spcPct val="107000"/>
                        </a:lnSpc>
                        <a:spcAft>
                          <a:spcPts val="800"/>
                        </a:spcAft>
                      </a:pPr>
                      <a:r>
                        <a:rPr lang="en-IN" sz="600">
                          <a:effectLst/>
                        </a:rPr>
                        <a:t>Chhattisgarh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5/kWh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1364944491"/>
                  </a:ext>
                </a:extLst>
              </a:tr>
              <a:tr h="122687">
                <a:tc>
                  <a:txBody>
                    <a:bodyPr/>
                    <a:lstStyle/>
                    <a:p>
                      <a:pPr algn="just">
                        <a:lnSpc>
                          <a:spcPct val="107000"/>
                        </a:lnSpc>
                        <a:spcAft>
                          <a:spcPts val="800"/>
                        </a:spcAft>
                      </a:pPr>
                      <a:r>
                        <a:rPr lang="en-IN" sz="600">
                          <a:effectLst/>
                        </a:rPr>
                        <a:t>Delhi</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4.5/kWh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2336370751"/>
                  </a:ext>
                </a:extLst>
              </a:tr>
              <a:tr h="242648">
                <a:tc>
                  <a:txBody>
                    <a:bodyPr/>
                    <a:lstStyle/>
                    <a:p>
                      <a:pPr algn="just">
                        <a:lnSpc>
                          <a:spcPct val="107000"/>
                        </a:lnSpc>
                        <a:spcAft>
                          <a:spcPts val="800"/>
                        </a:spcAft>
                      </a:pPr>
                      <a:r>
                        <a:rPr lang="en-IN" sz="600">
                          <a:effectLst/>
                        </a:rPr>
                        <a:t>Gujarat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dirty="0" err="1">
                          <a:effectLst/>
                        </a:rPr>
                        <a:t>Rs</a:t>
                      </a:r>
                      <a:r>
                        <a:rPr lang="en-IN" sz="600" dirty="0">
                          <a:effectLst/>
                        </a:rPr>
                        <a:t> 4 to 4.1/kWh</a:t>
                      </a: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25 to 50 per kVA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117123164"/>
                  </a:ext>
                </a:extLst>
              </a:tr>
              <a:tr h="122687">
                <a:tc>
                  <a:txBody>
                    <a:bodyPr/>
                    <a:lstStyle/>
                    <a:p>
                      <a:pPr algn="just">
                        <a:lnSpc>
                          <a:spcPct val="107000"/>
                        </a:lnSpc>
                        <a:spcAft>
                          <a:spcPts val="800"/>
                        </a:spcAft>
                      </a:pPr>
                      <a:r>
                        <a:rPr lang="en-IN" sz="600">
                          <a:effectLst/>
                        </a:rPr>
                        <a:t>Haryana</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6.2/kWh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100/kW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2315487371"/>
                  </a:ext>
                </a:extLst>
              </a:tr>
              <a:tr h="363971">
                <a:tc>
                  <a:txBody>
                    <a:bodyPr/>
                    <a:lstStyle/>
                    <a:p>
                      <a:pPr algn="just">
                        <a:lnSpc>
                          <a:spcPct val="107000"/>
                        </a:lnSpc>
                        <a:spcAft>
                          <a:spcPts val="800"/>
                        </a:spcAft>
                      </a:pPr>
                      <a:r>
                        <a:rPr lang="en-IN" sz="600">
                          <a:effectLst/>
                        </a:rPr>
                        <a:t>Himachal Pradesh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4.70 to Rs 5/kWh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130/connection per month and  Rs 140/kVA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3534069236"/>
                  </a:ext>
                </a:extLst>
              </a:tr>
              <a:tr h="242648">
                <a:tc>
                  <a:txBody>
                    <a:bodyPr/>
                    <a:lstStyle/>
                    <a:p>
                      <a:pPr algn="just">
                        <a:lnSpc>
                          <a:spcPct val="107000"/>
                        </a:lnSpc>
                        <a:spcAft>
                          <a:spcPts val="800"/>
                        </a:spcAft>
                      </a:pPr>
                      <a:r>
                        <a:rPr lang="en-IN" sz="600">
                          <a:effectLst/>
                        </a:rPr>
                        <a:t>Jharkhand</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6.00 to 6.25/kWh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40 to 150/connection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endParaRPr lang="en-IN" sz="500">
                        <a:effectLst/>
                        <a:latin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1403863189"/>
                  </a:ext>
                </a:extLst>
              </a:tr>
              <a:tr h="122687">
                <a:tc>
                  <a:txBody>
                    <a:bodyPr/>
                    <a:lstStyle/>
                    <a:p>
                      <a:pPr algn="just">
                        <a:lnSpc>
                          <a:spcPct val="107000"/>
                        </a:lnSpc>
                        <a:spcAft>
                          <a:spcPts val="800"/>
                        </a:spcAft>
                      </a:pPr>
                      <a:r>
                        <a:rPr lang="en-IN" sz="600">
                          <a:effectLst/>
                        </a:rPr>
                        <a:t>Karnataka</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5/kWh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60/kW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190/kVA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4168535884"/>
                  </a:ext>
                </a:extLst>
              </a:tr>
              <a:tr h="122687">
                <a:tc>
                  <a:txBody>
                    <a:bodyPr/>
                    <a:lstStyle/>
                    <a:p>
                      <a:pPr algn="just">
                        <a:lnSpc>
                          <a:spcPct val="107000"/>
                        </a:lnSpc>
                        <a:spcAft>
                          <a:spcPts val="800"/>
                        </a:spcAft>
                      </a:pPr>
                      <a:r>
                        <a:rPr lang="en-IN" sz="600">
                          <a:effectLst/>
                        </a:rPr>
                        <a:t>Kerala</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5/kWh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75/kW</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250/kVA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3508010331"/>
                  </a:ext>
                </a:extLst>
              </a:tr>
              <a:tr h="242648">
                <a:tc>
                  <a:txBody>
                    <a:bodyPr/>
                    <a:lstStyle/>
                    <a:p>
                      <a:pPr algn="just">
                        <a:lnSpc>
                          <a:spcPct val="107000"/>
                        </a:lnSpc>
                        <a:spcAft>
                          <a:spcPts val="800"/>
                        </a:spcAft>
                      </a:pPr>
                      <a:r>
                        <a:rPr lang="en-IN" sz="600">
                          <a:effectLst/>
                        </a:rPr>
                        <a:t>Madhya Pradesh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5.9 to Rs 6/kWh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100 to 120/kVA of billing demand</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2002261518"/>
                  </a:ext>
                </a:extLst>
              </a:tr>
              <a:tr h="242648">
                <a:tc>
                  <a:txBody>
                    <a:bodyPr/>
                    <a:lstStyle/>
                    <a:p>
                      <a:pPr algn="just">
                        <a:lnSpc>
                          <a:spcPct val="107000"/>
                        </a:lnSpc>
                        <a:spcAft>
                          <a:spcPts val="800"/>
                        </a:spcAft>
                      </a:pPr>
                      <a:r>
                        <a:rPr lang="en-IN" sz="600">
                          <a:effectLst/>
                        </a:rPr>
                        <a:t>Maharashtra</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4.05 to 4.24/kWh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70/kVA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885481923"/>
                  </a:ext>
                </a:extLst>
              </a:tr>
              <a:tr h="122687">
                <a:tc>
                  <a:txBody>
                    <a:bodyPr/>
                    <a:lstStyle/>
                    <a:p>
                      <a:pPr algn="just">
                        <a:lnSpc>
                          <a:spcPct val="107000"/>
                        </a:lnSpc>
                        <a:spcAft>
                          <a:spcPts val="800"/>
                        </a:spcAft>
                      </a:pPr>
                      <a:r>
                        <a:rPr lang="en-IN" sz="600">
                          <a:effectLst/>
                        </a:rPr>
                        <a:t>Meghalaya</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10.09/kWh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gridSpan="2">
                  <a:txBody>
                    <a:bodyPr/>
                    <a:lstStyle/>
                    <a:p>
                      <a:pPr algn="just">
                        <a:lnSpc>
                          <a:spcPct val="107000"/>
                        </a:lnSpc>
                        <a:spcAft>
                          <a:spcPts val="800"/>
                        </a:spcAft>
                      </a:pPr>
                      <a:r>
                        <a:rPr lang="en-IN" sz="600">
                          <a:effectLst/>
                        </a:rPr>
                        <a:t>Rs 100 to 230/ connection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hMerge="1">
                  <a:txBody>
                    <a:bodyPr/>
                    <a:lstStyle/>
                    <a:p>
                      <a:endParaRPr lang="en-IN"/>
                    </a:p>
                  </a:txBody>
                  <a:tcPr/>
                </a:tc>
                <a:extLst>
                  <a:ext uri="{0D108BD9-81ED-4DB2-BD59-A6C34878D82A}">
                    <a16:rowId xmlns:a16="http://schemas.microsoft.com/office/drawing/2014/main" val="136438834"/>
                  </a:ext>
                </a:extLst>
              </a:tr>
              <a:tr h="242648">
                <a:tc>
                  <a:txBody>
                    <a:bodyPr/>
                    <a:lstStyle/>
                    <a:p>
                      <a:pPr algn="just">
                        <a:lnSpc>
                          <a:spcPct val="107000"/>
                        </a:lnSpc>
                        <a:spcAft>
                          <a:spcPts val="800"/>
                        </a:spcAft>
                      </a:pPr>
                      <a:r>
                        <a:rPr lang="en-IN" sz="600">
                          <a:effectLst/>
                        </a:rPr>
                        <a:t>Odisha</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4.20 to 5.70/ 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200 to 250/kW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200 to 250/kVA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147342468"/>
                  </a:ext>
                </a:extLst>
              </a:tr>
              <a:tr h="122687">
                <a:tc>
                  <a:txBody>
                    <a:bodyPr/>
                    <a:lstStyle/>
                    <a:p>
                      <a:pPr algn="just">
                        <a:lnSpc>
                          <a:spcPct val="107000"/>
                        </a:lnSpc>
                        <a:spcAft>
                          <a:spcPts val="800"/>
                        </a:spcAft>
                      </a:pPr>
                      <a:r>
                        <a:rPr lang="en-IN" sz="600">
                          <a:effectLst/>
                        </a:rPr>
                        <a:t>Punjab</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5.4/kWh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1015524982"/>
                  </a:ext>
                </a:extLst>
              </a:tr>
              <a:tr h="122687">
                <a:tc>
                  <a:txBody>
                    <a:bodyPr/>
                    <a:lstStyle/>
                    <a:p>
                      <a:pPr algn="just">
                        <a:lnSpc>
                          <a:spcPct val="107000"/>
                        </a:lnSpc>
                        <a:spcAft>
                          <a:spcPts val="800"/>
                        </a:spcAft>
                      </a:pPr>
                      <a:r>
                        <a:rPr lang="en-IN" sz="600">
                          <a:effectLst/>
                        </a:rPr>
                        <a:t>Rajasthan</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6/kWh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40/HP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135/kVA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862821775"/>
                  </a:ext>
                </a:extLst>
              </a:tr>
              <a:tr h="242648">
                <a:tc>
                  <a:txBody>
                    <a:bodyPr/>
                    <a:lstStyle/>
                    <a:p>
                      <a:pPr algn="just">
                        <a:lnSpc>
                          <a:spcPct val="107000"/>
                        </a:lnSpc>
                        <a:spcAft>
                          <a:spcPts val="800"/>
                        </a:spcAft>
                      </a:pPr>
                      <a:r>
                        <a:rPr lang="en-IN" sz="600">
                          <a:effectLst/>
                        </a:rPr>
                        <a:t>Tamil Nadu</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5 to 8.05/kWh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70/kW per month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2568660805"/>
                  </a:ext>
                </a:extLst>
              </a:tr>
              <a:tr h="122687">
                <a:tc>
                  <a:txBody>
                    <a:bodyPr/>
                    <a:lstStyle/>
                    <a:p>
                      <a:pPr algn="just">
                        <a:lnSpc>
                          <a:spcPct val="107000"/>
                        </a:lnSpc>
                        <a:spcAft>
                          <a:spcPts val="800"/>
                        </a:spcAft>
                      </a:pPr>
                      <a:r>
                        <a:rPr lang="en-IN" sz="600">
                          <a:effectLst/>
                        </a:rPr>
                        <a:t>Telangana</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6/kWh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1687373582"/>
                  </a:ext>
                </a:extLst>
              </a:tr>
              <a:tr h="242648">
                <a:tc>
                  <a:txBody>
                    <a:bodyPr/>
                    <a:lstStyle/>
                    <a:p>
                      <a:pPr algn="just">
                        <a:lnSpc>
                          <a:spcPct val="107000"/>
                        </a:lnSpc>
                        <a:spcAft>
                          <a:spcPts val="800"/>
                        </a:spcAft>
                      </a:pPr>
                      <a:r>
                        <a:rPr lang="en-IN" sz="600">
                          <a:effectLst/>
                        </a:rPr>
                        <a:t>Uttar Pradesh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5.9 to Rs 7.7/kWh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528343682"/>
                  </a:ext>
                </a:extLst>
              </a:tr>
              <a:tr h="122687">
                <a:tc>
                  <a:txBody>
                    <a:bodyPr/>
                    <a:lstStyle/>
                    <a:p>
                      <a:pPr algn="just">
                        <a:lnSpc>
                          <a:spcPct val="107000"/>
                        </a:lnSpc>
                        <a:spcAft>
                          <a:spcPts val="800"/>
                        </a:spcAft>
                      </a:pPr>
                      <a:r>
                        <a:rPr lang="en-IN" sz="600" dirty="0" err="1">
                          <a:effectLst/>
                        </a:rPr>
                        <a:t>Uttarakhand</a:t>
                      </a: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Rs 5.5/kWh</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a:effectLst/>
                        </a:rPr>
                        <a:t>-</a:t>
                      </a:r>
                      <a:endParaRPr lang="en-IN" sz="50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tc>
                  <a:txBody>
                    <a:bodyPr/>
                    <a:lstStyle/>
                    <a:p>
                      <a:pPr algn="just">
                        <a:lnSpc>
                          <a:spcPct val="107000"/>
                        </a:lnSpc>
                        <a:spcAft>
                          <a:spcPts val="800"/>
                        </a:spcAft>
                      </a:pPr>
                      <a:r>
                        <a:rPr lang="en-IN" sz="600" dirty="0">
                          <a:effectLst/>
                        </a:rPr>
                        <a:t>-</a:t>
                      </a:r>
                      <a:endParaRPr lang="en-IN" sz="500" dirty="0">
                        <a:effectLst/>
                        <a:latin typeface="Calibri" panose="020F0502020204030204" pitchFamily="34" charset="0"/>
                        <a:ea typeface="Calibri" panose="020F0502020204030204" pitchFamily="34" charset="0"/>
                        <a:cs typeface="Times New Roman" panose="02020603050405020304" pitchFamily="18" charset="0"/>
                      </a:endParaRPr>
                    </a:p>
                  </a:txBody>
                  <a:tcPr marL="33909" marR="33909" marT="0" marB="0"/>
                </a:tc>
                <a:extLst>
                  <a:ext uri="{0D108BD9-81ED-4DB2-BD59-A6C34878D82A}">
                    <a16:rowId xmlns:a16="http://schemas.microsoft.com/office/drawing/2014/main" val="1096054346"/>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Problem with Fixed </a:t>
            </a:r>
            <a:r>
              <a:rPr lang="en-GB" dirty="0" smtClean="0"/>
              <a:t>Pricing</a:t>
            </a:r>
            <a:r>
              <a:rPr lang="en-GB" sz="1100" b="0" baseline="30000" dirty="0" smtClean="0"/>
              <a:t>[4]</a:t>
            </a:r>
            <a:endParaRPr sz="1100" b="0" baseline="30000" dirty="0"/>
          </a:p>
        </p:txBody>
      </p:sp>
      <p:sp>
        <p:nvSpPr>
          <p:cNvPr id="301" name="Google Shape;301;p17"/>
          <p:cNvSpPr txBox="1">
            <a:spLocks noGrp="1"/>
          </p:cNvSpPr>
          <p:nvPr>
            <p:ph type="body" idx="1"/>
          </p:nvPr>
        </p:nvSpPr>
        <p:spPr>
          <a:xfrm>
            <a:off x="1171375" y="1353550"/>
            <a:ext cx="7709400" cy="3535200"/>
          </a:xfrm>
          <a:prstGeom prst="rect">
            <a:avLst/>
          </a:prstGeom>
        </p:spPr>
        <p:txBody>
          <a:bodyPr spcFirstLastPara="1" wrap="square" lIns="91425" tIns="91425" rIns="91425" bIns="91425" anchor="t" anchorCtr="0">
            <a:normAutofit/>
          </a:bodyPr>
          <a:lstStyle/>
          <a:p>
            <a:pPr marL="457200" lvl="0" indent="-336550" algn="just" rtl="0">
              <a:spcBef>
                <a:spcPts val="0"/>
              </a:spcBef>
              <a:spcAft>
                <a:spcPts val="0"/>
              </a:spcAft>
              <a:buSzPts val="1700"/>
              <a:buChar char="●"/>
            </a:pPr>
            <a:r>
              <a:rPr lang="en-GB" sz="1700" dirty="0"/>
              <a:t>Fixed pricing </a:t>
            </a:r>
            <a:r>
              <a:rPr lang="en-GB" sz="1700" dirty="0">
                <a:highlight>
                  <a:srgbClr val="FFFF00"/>
                </a:highlight>
              </a:rPr>
              <a:t>doesn't allow for adjustments</a:t>
            </a:r>
            <a:r>
              <a:rPr lang="en-GB" sz="1700" dirty="0"/>
              <a:t> if a consumer realizes that cost basis is higher than expected. </a:t>
            </a:r>
            <a:endParaRPr sz="1700" dirty="0"/>
          </a:p>
          <a:p>
            <a:pPr marL="457200" lvl="0" indent="0" algn="just" rtl="0">
              <a:spcBef>
                <a:spcPts val="1200"/>
              </a:spcBef>
              <a:spcAft>
                <a:spcPts val="0"/>
              </a:spcAft>
              <a:buNone/>
            </a:pPr>
            <a:endParaRPr sz="1700" dirty="0"/>
          </a:p>
          <a:p>
            <a:pPr marL="457200" lvl="0" indent="-336550" algn="just" rtl="0">
              <a:spcBef>
                <a:spcPts val="1200"/>
              </a:spcBef>
              <a:spcAft>
                <a:spcPts val="0"/>
              </a:spcAft>
              <a:buSzPts val="1700"/>
              <a:buChar char="●"/>
            </a:pPr>
            <a:r>
              <a:rPr lang="en-GB" sz="1700" dirty="0"/>
              <a:t>The customer pays the established price </a:t>
            </a:r>
            <a:r>
              <a:rPr lang="en-GB" sz="1700" dirty="0">
                <a:highlight>
                  <a:srgbClr val="FFFF00"/>
                </a:highlight>
              </a:rPr>
              <a:t>regardless of changes</a:t>
            </a:r>
            <a:r>
              <a:rPr lang="en-GB" sz="1700" dirty="0"/>
              <a:t> in electricity cost per unit also other factors.</a:t>
            </a:r>
            <a:endParaRPr sz="1700" dirty="0"/>
          </a:p>
          <a:p>
            <a:pPr marL="457200" lvl="0" indent="0" algn="just" rtl="0">
              <a:spcBef>
                <a:spcPts val="1200"/>
              </a:spcBef>
              <a:spcAft>
                <a:spcPts val="0"/>
              </a:spcAft>
              <a:buNone/>
            </a:pPr>
            <a:endParaRPr sz="1700" dirty="0"/>
          </a:p>
          <a:p>
            <a:pPr marL="457200" lvl="0" indent="-336550" algn="just" rtl="0">
              <a:spcBef>
                <a:spcPts val="1200"/>
              </a:spcBef>
              <a:spcAft>
                <a:spcPts val="0"/>
              </a:spcAft>
              <a:buSzPts val="1700"/>
              <a:buChar char="●"/>
            </a:pPr>
            <a:r>
              <a:rPr lang="en-GB" sz="1700" dirty="0"/>
              <a:t>Fixed pricing also doesn't allow for adjustments over time to </a:t>
            </a:r>
            <a:r>
              <a:rPr lang="en-GB" sz="1700" dirty="0">
                <a:highlight>
                  <a:srgbClr val="FFFF00"/>
                </a:highlight>
              </a:rPr>
              <a:t>sell off extra inventory.</a:t>
            </a:r>
            <a:endParaRPr sz="1700" dirty="0">
              <a:highlight>
                <a:srgbClr val="FFFF00"/>
              </a:highligh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What is dynamic </a:t>
            </a:r>
            <a:r>
              <a:rPr lang="en-GB" dirty="0" smtClean="0"/>
              <a:t>pricing</a:t>
            </a:r>
            <a:r>
              <a:rPr lang="en-GB" b="0" baseline="30000" dirty="0" smtClean="0"/>
              <a:t>[5]</a:t>
            </a:r>
            <a:r>
              <a:rPr lang="en-GB" dirty="0" smtClean="0"/>
              <a:t>?</a:t>
            </a:r>
            <a:endParaRPr dirty="0"/>
          </a:p>
        </p:txBody>
      </p:sp>
      <p:sp>
        <p:nvSpPr>
          <p:cNvPr id="307" name="Google Shape;307;p18"/>
          <p:cNvSpPr txBox="1">
            <a:spLocks noGrp="1"/>
          </p:cNvSpPr>
          <p:nvPr>
            <p:ph type="body" idx="1"/>
          </p:nvPr>
        </p:nvSpPr>
        <p:spPr>
          <a:xfrm>
            <a:off x="1151400" y="1293275"/>
            <a:ext cx="7725300" cy="35991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2000"/>
              <a:t>Businesses implement dynamic pricing as a type of price discrimination. This </a:t>
            </a:r>
            <a:r>
              <a:rPr lang="en-GB" sz="2000">
                <a:highlight>
                  <a:srgbClr val="FFFF00"/>
                </a:highlight>
              </a:rPr>
              <a:t>allows businesses to change the price of a product</a:t>
            </a:r>
            <a:r>
              <a:rPr lang="en-GB" sz="2000"/>
              <a:t> based on a number of variables such as the market conditions or varying components within the business. With dynamic pricing, you can change the price your business charges for a product or service to reflect differences in market conditions and seasonality. For instance, charging price may be increased in case of peak hours in the charging stations, which will indirectly decrease load on the grid.</a:t>
            </a:r>
            <a:endParaRPr sz="2000"/>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Dynamic Pricing </a:t>
            </a:r>
            <a:r>
              <a:rPr lang="en-GB" dirty="0" smtClean="0"/>
              <a:t>Advantages</a:t>
            </a:r>
            <a:r>
              <a:rPr lang="en-GB" b="0" baseline="30000" dirty="0" smtClean="0"/>
              <a:t>[6]</a:t>
            </a:r>
            <a:endParaRPr b="0" dirty="0"/>
          </a:p>
        </p:txBody>
      </p:sp>
      <p:sp>
        <p:nvSpPr>
          <p:cNvPr id="313" name="Google Shape;313;p19"/>
          <p:cNvSpPr txBox="1">
            <a:spLocks noGrp="1"/>
          </p:cNvSpPr>
          <p:nvPr>
            <p:ph type="body" idx="1"/>
          </p:nvPr>
        </p:nvSpPr>
        <p:spPr>
          <a:xfrm>
            <a:off x="1227600" y="1233000"/>
            <a:ext cx="7773000" cy="3694500"/>
          </a:xfrm>
          <a:prstGeom prst="rect">
            <a:avLst/>
          </a:prstGeom>
        </p:spPr>
        <p:txBody>
          <a:bodyPr spcFirstLastPara="1" wrap="square" lIns="91425" tIns="91425" rIns="91425" bIns="91425" anchor="t" anchorCtr="0">
            <a:noAutofit/>
          </a:bodyPr>
          <a:lstStyle/>
          <a:p>
            <a:pPr marL="406400" indent="-285750">
              <a:lnSpc>
                <a:spcPct val="105000"/>
              </a:lnSpc>
              <a:buSzPts val="1700"/>
            </a:pPr>
            <a:r>
              <a:rPr lang="en-GB" sz="1700" dirty="0"/>
              <a:t>Dynamic pricing means the price on a product or service can </a:t>
            </a:r>
            <a:r>
              <a:rPr lang="en-GB" sz="1700" dirty="0">
                <a:highlight>
                  <a:srgbClr val="FFFF00"/>
                </a:highlight>
              </a:rPr>
              <a:t>change over time</a:t>
            </a:r>
            <a:r>
              <a:rPr lang="en-GB" sz="1700" dirty="0" smtClean="0">
                <a:highlight>
                  <a:srgbClr val="FFFF00"/>
                </a:highlight>
              </a:rPr>
              <a:t>.</a:t>
            </a:r>
            <a:endParaRPr lang="en-GB" sz="1700" dirty="0">
              <a:highlight>
                <a:srgbClr val="FFFF00"/>
              </a:highlight>
            </a:endParaRPr>
          </a:p>
          <a:p>
            <a:pPr marL="120650" indent="0">
              <a:lnSpc>
                <a:spcPct val="105000"/>
              </a:lnSpc>
              <a:buSzPts val="1700"/>
              <a:buNone/>
            </a:pPr>
            <a:endParaRPr sz="1700" dirty="0">
              <a:highlight>
                <a:srgbClr val="FFFF00"/>
              </a:highlight>
            </a:endParaRPr>
          </a:p>
          <a:p>
            <a:pPr marL="406400" indent="-285750">
              <a:lnSpc>
                <a:spcPct val="105000"/>
              </a:lnSpc>
              <a:spcBef>
                <a:spcPts val="1200"/>
              </a:spcBef>
              <a:buSzPts val="1700"/>
            </a:pPr>
            <a:r>
              <a:rPr lang="en-GB" sz="1700" dirty="0"/>
              <a:t>Keeps the </a:t>
            </a:r>
            <a:r>
              <a:rPr lang="en-GB" sz="1700" dirty="0">
                <a:highlight>
                  <a:srgbClr val="FFFF00"/>
                </a:highlight>
              </a:rPr>
              <a:t>market competitive.</a:t>
            </a:r>
            <a:endParaRPr sz="1700" dirty="0">
              <a:highlight>
                <a:srgbClr val="FFFF00"/>
              </a:highlight>
            </a:endParaRPr>
          </a:p>
          <a:p>
            <a:pPr marL="742950" indent="-285750">
              <a:lnSpc>
                <a:spcPct val="105000"/>
              </a:lnSpc>
              <a:spcBef>
                <a:spcPts val="1200"/>
              </a:spcBef>
            </a:pPr>
            <a:endParaRPr sz="1700" dirty="0">
              <a:highlight>
                <a:srgbClr val="FFFF00"/>
              </a:highlight>
            </a:endParaRPr>
          </a:p>
          <a:p>
            <a:pPr marL="406400" indent="-285750">
              <a:lnSpc>
                <a:spcPct val="105000"/>
              </a:lnSpc>
              <a:spcBef>
                <a:spcPts val="1200"/>
              </a:spcBef>
              <a:buSzPts val="1700"/>
            </a:pPr>
            <a:r>
              <a:rPr lang="en-GB" sz="1700" dirty="0"/>
              <a:t>Decreases </a:t>
            </a:r>
            <a:r>
              <a:rPr lang="en-GB" sz="1700" dirty="0">
                <a:highlight>
                  <a:srgbClr val="FFFF00"/>
                </a:highlight>
              </a:rPr>
              <a:t>the chance of market monopoly.</a:t>
            </a:r>
            <a:endParaRPr sz="1700" dirty="0">
              <a:highlight>
                <a:srgbClr val="FFFF00"/>
              </a:highlight>
            </a:endParaRPr>
          </a:p>
          <a:p>
            <a:pPr marL="742950" indent="-285750">
              <a:lnSpc>
                <a:spcPct val="105000"/>
              </a:lnSpc>
              <a:spcBef>
                <a:spcPts val="1200"/>
              </a:spcBef>
            </a:pPr>
            <a:endParaRPr sz="1700" dirty="0">
              <a:highlight>
                <a:srgbClr val="FFFF00"/>
              </a:highlight>
            </a:endParaRPr>
          </a:p>
          <a:p>
            <a:pPr marL="406400" indent="-285750">
              <a:lnSpc>
                <a:spcPct val="105000"/>
              </a:lnSpc>
              <a:spcBef>
                <a:spcPts val="1200"/>
              </a:spcBef>
              <a:buSzPts val="1700"/>
            </a:pPr>
            <a:r>
              <a:rPr lang="en-GB" sz="1700" dirty="0"/>
              <a:t>Dynamic pricing </a:t>
            </a:r>
            <a:r>
              <a:rPr lang="en-GB" sz="1700" dirty="0">
                <a:highlight>
                  <a:srgbClr val="FFFF00"/>
                </a:highlight>
              </a:rPr>
              <a:t>allows to analyse each customer</a:t>
            </a:r>
            <a:r>
              <a:rPr lang="en-GB" sz="1700" dirty="0"/>
              <a:t>.</a:t>
            </a:r>
            <a:endParaRPr sz="1700" dirty="0"/>
          </a:p>
          <a:p>
            <a:pPr marL="285750" indent="-285750">
              <a:lnSpc>
                <a:spcPct val="105000"/>
              </a:lnSpc>
              <a:spcBef>
                <a:spcPts val="1200"/>
              </a:spcBef>
              <a:spcAft>
                <a:spcPts val="1200"/>
              </a:spcAft>
            </a:pPr>
            <a:endParaRPr sz="17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Dynamic Pricing in Case of EV </a:t>
            </a:r>
            <a:r>
              <a:rPr lang="en-GB" dirty="0" smtClean="0"/>
              <a:t>Charging</a:t>
            </a:r>
            <a:r>
              <a:rPr lang="en-GB" b="0" baseline="30000" dirty="0" smtClean="0"/>
              <a:t>[4]</a:t>
            </a:r>
            <a:r>
              <a:rPr lang="en-GB" dirty="0" smtClean="0"/>
              <a:t>.</a:t>
            </a:r>
            <a:endParaRPr dirty="0"/>
          </a:p>
        </p:txBody>
      </p:sp>
      <p:sp>
        <p:nvSpPr>
          <p:cNvPr id="319" name="Google Shape;319;p20"/>
          <p:cNvSpPr txBox="1">
            <a:spLocks noGrp="1"/>
          </p:cNvSpPr>
          <p:nvPr>
            <p:ph type="body" idx="1"/>
          </p:nvPr>
        </p:nvSpPr>
        <p:spPr>
          <a:xfrm>
            <a:off x="1303800" y="1449100"/>
            <a:ext cx="7677300" cy="3598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800"/>
              <a:t>Dynamic pricing means, that the charging provider—which can be a distribution system operator or an operator/aggregator of charging stations—</a:t>
            </a:r>
            <a:r>
              <a:rPr lang="en-GB" sz="1800">
                <a:highlight>
                  <a:srgbClr val="FFFF00"/>
                </a:highlight>
              </a:rPr>
              <a:t>dynamically adapts the price</a:t>
            </a:r>
            <a:r>
              <a:rPr lang="en-GB" sz="1800"/>
              <a:t>, which has to be paid by the end users (the EV drivers) for charging their EVs. </a:t>
            </a:r>
            <a:endParaRPr sz="1800"/>
          </a:p>
          <a:p>
            <a:pPr marL="0" lvl="0" indent="0" algn="l" rtl="0">
              <a:spcBef>
                <a:spcPts val="1200"/>
              </a:spcBef>
              <a:spcAft>
                <a:spcPts val="0"/>
              </a:spcAft>
              <a:buNone/>
            </a:pPr>
            <a:r>
              <a:rPr lang="en-GB" sz="1800"/>
              <a:t>it is possible to achieve different benefits like</a:t>
            </a:r>
            <a:endParaRPr sz="1800"/>
          </a:p>
          <a:p>
            <a:pPr marL="457200" lvl="0" indent="-342900" algn="l" rtl="0">
              <a:spcBef>
                <a:spcPts val="1200"/>
              </a:spcBef>
              <a:spcAft>
                <a:spcPts val="0"/>
              </a:spcAft>
              <a:buSzPts val="1800"/>
              <a:buChar char="●"/>
            </a:pPr>
            <a:r>
              <a:rPr lang="en-GB" sz="1800"/>
              <a:t>Increasing the </a:t>
            </a:r>
            <a:r>
              <a:rPr lang="en-GB" sz="1800">
                <a:highlight>
                  <a:srgbClr val="FFFF00"/>
                </a:highlight>
              </a:rPr>
              <a:t>stability of the power grid.</a:t>
            </a:r>
            <a:endParaRPr sz="1800">
              <a:highlight>
                <a:srgbClr val="FFFF00"/>
              </a:highlight>
            </a:endParaRPr>
          </a:p>
          <a:p>
            <a:pPr marL="457200" lvl="0" indent="-342900" algn="l" rtl="0">
              <a:spcBef>
                <a:spcPts val="0"/>
              </a:spcBef>
              <a:spcAft>
                <a:spcPts val="0"/>
              </a:spcAft>
              <a:buSzPts val="1800"/>
              <a:buChar char="●"/>
            </a:pPr>
            <a:r>
              <a:rPr lang="en-GB" sz="1800"/>
              <a:t>Increasing </a:t>
            </a:r>
            <a:r>
              <a:rPr lang="en-GB" sz="1800">
                <a:highlight>
                  <a:srgbClr val="FFFF00"/>
                </a:highlight>
              </a:rPr>
              <a:t>user satisfaction.</a:t>
            </a:r>
            <a:endParaRPr sz="1800">
              <a:highlight>
                <a:srgbClr val="FFFF00"/>
              </a:highlight>
            </a:endParaRPr>
          </a:p>
          <a:p>
            <a:pPr marL="457200" lvl="0" indent="-342900" algn="l" rtl="0">
              <a:spcBef>
                <a:spcPts val="0"/>
              </a:spcBef>
              <a:spcAft>
                <a:spcPts val="0"/>
              </a:spcAft>
              <a:buSzPts val="1800"/>
              <a:buChar char="●"/>
            </a:pPr>
            <a:r>
              <a:rPr lang="en-GB" sz="1800">
                <a:highlight>
                  <a:srgbClr val="FFFF00"/>
                </a:highlight>
              </a:rPr>
              <a:t>Reducing the operating costs </a:t>
            </a:r>
            <a:r>
              <a:rPr lang="en-GB" sz="1800"/>
              <a:t>of public charging stations.</a:t>
            </a:r>
            <a:endParaRPr sz="1800"/>
          </a:p>
          <a:p>
            <a:pPr marL="45720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Various Pricing Strategies</a:t>
            </a:r>
            <a:endParaRPr dirty="0"/>
          </a:p>
        </p:txBody>
      </p:sp>
      <p:sp>
        <p:nvSpPr>
          <p:cNvPr id="325" name="Google Shape;325;p21"/>
          <p:cNvSpPr txBox="1">
            <a:spLocks noGrp="1"/>
          </p:cNvSpPr>
          <p:nvPr>
            <p:ph type="body" idx="1"/>
          </p:nvPr>
        </p:nvSpPr>
        <p:spPr>
          <a:xfrm>
            <a:off x="772150" y="1458425"/>
            <a:ext cx="7030500" cy="2541600"/>
          </a:xfrm>
          <a:prstGeom prst="rect">
            <a:avLst/>
          </a:prstGeom>
        </p:spPr>
        <p:txBody>
          <a:bodyPr spcFirstLastPara="1" wrap="square" lIns="91425" tIns="91425" rIns="91425" bIns="91425" anchor="t" anchorCtr="0">
            <a:normAutofit/>
          </a:bodyPr>
          <a:lstStyle/>
          <a:p>
            <a:pPr marL="0" lvl="0" indent="0">
              <a:spcAft>
                <a:spcPts val="1200"/>
              </a:spcAft>
              <a:buNone/>
            </a:pPr>
            <a:r>
              <a:rPr lang="en-GB" dirty="0">
                <a:latin typeface="Maven Pro"/>
                <a:ea typeface="Maven Pro"/>
                <a:cs typeface="Maven Pro"/>
                <a:sym typeface="Maven Pro"/>
              </a:rPr>
              <a:t>Steffen </a:t>
            </a:r>
            <a:r>
              <a:rPr lang="en-GB" dirty="0" err="1" smtClean="0">
                <a:latin typeface="Maven Pro"/>
                <a:ea typeface="Maven Pro"/>
                <a:cs typeface="Maven Pro"/>
                <a:sym typeface="Maven Pro"/>
              </a:rPr>
              <a:t>Limmer</a:t>
            </a:r>
            <a:r>
              <a:rPr lang="en-GB" dirty="0" smtClean="0">
                <a:latin typeface="Maven Pro"/>
                <a:ea typeface="Maven Pro"/>
                <a:cs typeface="Maven Pro"/>
                <a:sym typeface="Maven Pro"/>
              </a:rPr>
              <a:t> in his </a:t>
            </a:r>
            <a:r>
              <a:rPr lang="en-GB" dirty="0">
                <a:latin typeface="Maven Pro"/>
                <a:ea typeface="Maven Pro"/>
                <a:cs typeface="Maven Pro"/>
                <a:sym typeface="Maven Pro"/>
              </a:rPr>
              <a:t>literature review[4] has shown that the pricing strategies can be categorized according to the following figure.</a:t>
            </a:r>
            <a:endParaRPr sz="300" dirty="0"/>
          </a:p>
        </p:txBody>
      </p:sp>
      <p:pic>
        <p:nvPicPr>
          <p:cNvPr id="326" name="Google Shape;326;p21"/>
          <p:cNvPicPr preferRelativeResize="0"/>
          <p:nvPr/>
        </p:nvPicPr>
        <p:blipFill>
          <a:blip r:embed="rId3">
            <a:alphaModFix/>
          </a:blip>
          <a:stretch>
            <a:fillRect/>
          </a:stretch>
        </p:blipFill>
        <p:spPr>
          <a:xfrm>
            <a:off x="1361833" y="2271175"/>
            <a:ext cx="6306934" cy="25416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1599</Words>
  <Application>Microsoft Office PowerPoint</Application>
  <PresentationFormat>On-screen Show (16:9)</PresentationFormat>
  <Paragraphs>176</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Maven Pro</vt:lpstr>
      <vt:lpstr>Arial</vt:lpstr>
      <vt:lpstr>Nunito</vt:lpstr>
      <vt:lpstr>Times New Roman</vt:lpstr>
      <vt:lpstr>Momentum</vt:lpstr>
      <vt:lpstr>Dynamic Pricing for EV Charging Station</vt:lpstr>
      <vt:lpstr>Contents</vt:lpstr>
      <vt:lpstr>Introduction</vt:lpstr>
      <vt:lpstr>EV Charging Tariffs in Different States</vt:lpstr>
      <vt:lpstr>Problem with Fixed Pricing[4]</vt:lpstr>
      <vt:lpstr>What is dynamic pricing[5]?</vt:lpstr>
      <vt:lpstr>Dynamic Pricing Advantages[6]</vt:lpstr>
      <vt:lpstr>Dynamic Pricing in Case of EV Charging[4].</vt:lpstr>
      <vt:lpstr>Various Pricing Strategies</vt:lpstr>
      <vt:lpstr>PowerPoint Presentation</vt:lpstr>
      <vt:lpstr>Business Model</vt:lpstr>
      <vt:lpstr>Data Flow Diagram</vt:lpstr>
      <vt:lpstr>Dynamic pricing algorithms[8]  </vt:lpstr>
      <vt:lpstr>Advantage of Machine learning based algorithms[8]</vt:lpstr>
      <vt:lpstr>Types of data used for dynamic pricing using ML.</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Pricing for EV Charging Station</dc:title>
  <cp:lastModifiedBy>SaNI JANA</cp:lastModifiedBy>
  <cp:revision>34</cp:revision>
  <dcterms:modified xsi:type="dcterms:W3CDTF">2022-01-09T14:36:23Z</dcterms:modified>
</cp:coreProperties>
</file>