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60375" y="1568323"/>
          <a:ext cx="6639559" cy="6875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280160"/>
                <a:gridCol w="2103119"/>
                <a:gridCol w="2113279"/>
              </a:tblGrid>
              <a:tr h="255904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spc="95">
                          <a:latin typeface="Gill Sans MT"/>
                          <a:cs typeface="Gill Sans MT"/>
                        </a:rPr>
                        <a:t>State</a:t>
                      </a:r>
                      <a:endParaRPr sz="1100">
                        <a:latin typeface="Gill Sans MT"/>
                        <a:cs typeface="Gill Sans MT"/>
                      </a:endParaRPr>
                    </a:p>
                  </a:txBody>
                  <a:tcPr marL="0" marR="0" marB="0" marT="381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D3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100" spc="75">
                          <a:latin typeface="Gill Sans MT"/>
                          <a:cs typeface="Gill Sans MT"/>
                        </a:rPr>
                        <a:t>EV</a:t>
                      </a:r>
                      <a:r>
                        <a:rPr dirty="0" sz="1100" spc="-2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100" spc="45">
                          <a:latin typeface="Gill Sans MT"/>
                          <a:cs typeface="Gill Sans MT"/>
                        </a:rPr>
                        <a:t>TARIFF</a:t>
                      </a:r>
                      <a:endParaRPr sz="1100">
                        <a:latin typeface="Gill Sans MT"/>
                        <a:cs typeface="Gill Sans MT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D3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65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D3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61315" marR="353695" indent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 spc="30">
                          <a:latin typeface="Gill Sans MT"/>
                          <a:cs typeface="Gill Sans MT"/>
                        </a:rPr>
                        <a:t>EN</a:t>
                      </a:r>
                      <a:r>
                        <a:rPr dirty="0" sz="1100" spc="3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dirty="0" sz="1100" spc="2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dirty="0" sz="1100">
                          <a:latin typeface="Gill Sans MT"/>
                          <a:cs typeface="Gill Sans MT"/>
                        </a:rPr>
                        <a:t>G</a:t>
                      </a:r>
                      <a:r>
                        <a:rPr dirty="0" sz="1100">
                          <a:latin typeface="Gill Sans MT"/>
                          <a:cs typeface="Gill Sans MT"/>
                        </a:rPr>
                        <a:t>Y  </a:t>
                      </a:r>
                      <a:r>
                        <a:rPr dirty="0" sz="1100" spc="30">
                          <a:latin typeface="Gill Sans MT"/>
                          <a:cs typeface="Gill Sans MT"/>
                        </a:rPr>
                        <a:t>C</a:t>
                      </a:r>
                      <a:r>
                        <a:rPr dirty="0" sz="1100" spc="35">
                          <a:latin typeface="Gill Sans MT"/>
                          <a:cs typeface="Gill Sans MT"/>
                        </a:rPr>
                        <a:t>H</a:t>
                      </a:r>
                      <a:r>
                        <a:rPr dirty="0" sz="1100" spc="4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dirty="0" sz="1100" spc="2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dirty="0" sz="1100" spc="25">
                          <a:latin typeface="Gill Sans MT"/>
                          <a:cs typeface="Gill Sans MT"/>
                        </a:rPr>
                        <a:t>G</a:t>
                      </a:r>
                      <a:r>
                        <a:rPr dirty="0" sz="1100">
                          <a:latin typeface="Gill Sans MT"/>
                          <a:cs typeface="Gill Sans MT"/>
                        </a:rPr>
                        <a:t>E</a:t>
                      </a:r>
                      <a:endParaRPr sz="1100">
                        <a:latin typeface="Gill Sans MT"/>
                        <a:cs typeface="Gill Sans MT"/>
                      </a:endParaRPr>
                    </a:p>
                  </a:txBody>
                  <a:tcPr marL="0" marR="0" marB="0" marT="698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D3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latin typeface="Gill Sans MT"/>
                          <a:cs typeface="Gill Sans MT"/>
                        </a:rPr>
                        <a:t>DEMAND</a:t>
                      </a:r>
                      <a:r>
                        <a:rPr dirty="0" sz="1100" spc="-1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100">
                          <a:latin typeface="Gill Sans MT"/>
                          <a:cs typeface="Gill Sans MT"/>
                        </a:rPr>
                        <a:t>CHARGE</a:t>
                      </a:r>
                      <a:endParaRPr sz="1100">
                        <a:latin typeface="Gill Sans MT"/>
                        <a:cs typeface="Gill Sans MT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D3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65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D3F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D3F7"/>
                    </a:solidFill>
                  </a:tcPr>
                </a:tc>
                <a:tc>
                  <a:txBody>
                    <a:bodyPr/>
                    <a:lstStyle/>
                    <a:p>
                      <a:pPr marL="6521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 spc="50">
                          <a:latin typeface="Gill Sans MT"/>
                          <a:cs typeface="Gill Sans MT"/>
                        </a:rPr>
                        <a:t>Low</a:t>
                      </a:r>
                      <a:r>
                        <a:rPr dirty="0" sz="1100" spc="-2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100" spc="80">
                          <a:latin typeface="Gill Sans MT"/>
                          <a:cs typeface="Gill Sans MT"/>
                        </a:rPr>
                        <a:t>tension</a:t>
                      </a:r>
                      <a:endParaRPr sz="1100">
                        <a:latin typeface="Gill Sans MT"/>
                        <a:cs typeface="Gill Sans MT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D3F7"/>
                    </a:solidFill>
                  </a:tcPr>
                </a:tc>
                <a:tc>
                  <a:txBody>
                    <a:bodyPr/>
                    <a:lstStyle/>
                    <a:p>
                      <a:pPr marL="6381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 spc="80">
                          <a:latin typeface="Gill Sans MT"/>
                          <a:cs typeface="Gill Sans MT"/>
                        </a:rPr>
                        <a:t>High</a:t>
                      </a:r>
                      <a:r>
                        <a:rPr dirty="0" sz="1100" spc="-1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100" spc="80">
                          <a:latin typeface="Gill Sans MT"/>
                          <a:cs typeface="Gill Sans MT"/>
                        </a:rPr>
                        <a:t>tension</a:t>
                      </a:r>
                      <a:endParaRPr sz="1100">
                        <a:latin typeface="Gill Sans MT"/>
                        <a:cs typeface="Gill Sans MT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D3F7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40">
                          <a:latin typeface="Gill Sans MT"/>
                          <a:cs typeface="Gill Sans MT"/>
                        </a:rPr>
                        <a:t>Andhra</a:t>
                      </a:r>
                      <a:r>
                        <a:rPr dirty="0" sz="900" spc="-6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70">
                          <a:latin typeface="Gill Sans MT"/>
                          <a:cs typeface="Gill Sans MT"/>
                        </a:rPr>
                        <a:t>Pradesh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dirty="0" sz="900" spc="-3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6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.</a:t>
                      </a:r>
                      <a:r>
                        <a:rPr dirty="0" sz="900" spc="-70">
                          <a:latin typeface="Gill Sans MT"/>
                          <a:cs typeface="Gill Sans MT"/>
                        </a:rPr>
                        <a:t>7</a:t>
                      </a:r>
                      <a:r>
                        <a:rPr dirty="0" sz="900" spc="10">
                          <a:latin typeface="Gill Sans MT"/>
                          <a:cs typeface="Gill Sans MT"/>
                        </a:rPr>
                        <a:t>/</a:t>
                      </a:r>
                      <a:r>
                        <a:rPr dirty="0" sz="900" spc="20">
                          <a:latin typeface="Gill Sans MT"/>
                          <a:cs typeface="Gill Sans MT"/>
                        </a:rPr>
                        <a:t>k</a:t>
                      </a:r>
                      <a:r>
                        <a:rPr dirty="0" sz="900" spc="15">
                          <a:latin typeface="Gill Sans MT"/>
                          <a:cs typeface="Gill Sans MT"/>
                        </a:rPr>
                        <a:t>W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85">
                          <a:latin typeface="Gill Sans MT"/>
                          <a:cs typeface="Gill Sans MT"/>
                        </a:rPr>
                        <a:t>Assam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5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5.25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to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30">
                          <a:latin typeface="Gill Sans MT"/>
                          <a:cs typeface="Gill Sans MT"/>
                        </a:rPr>
                        <a:t>6.75/kWh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0">
                          <a:latin typeface="Gill Sans MT"/>
                          <a:cs typeface="Gill Sans MT"/>
                        </a:rPr>
                        <a:t>130/kW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per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month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8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1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5">
                          <a:latin typeface="Gill Sans MT"/>
                          <a:cs typeface="Gill Sans MT"/>
                        </a:rPr>
                        <a:t>160/kVA</a:t>
                      </a:r>
                      <a:r>
                        <a:rPr dirty="0" sz="900" spc="-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45">
                          <a:latin typeface="Gill Sans MT"/>
                          <a:cs typeface="Gill Sans MT"/>
                        </a:rPr>
                        <a:t>per</a:t>
                      </a:r>
                      <a:r>
                        <a:rPr dirty="0" sz="900" spc="-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70">
                          <a:latin typeface="Gill Sans MT"/>
                          <a:cs typeface="Gill Sans MT"/>
                        </a:rPr>
                        <a:t>month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50">
                          <a:latin typeface="Gill Sans MT"/>
                          <a:cs typeface="Gill Sans MT"/>
                        </a:rPr>
                        <a:t>Bihar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5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6.3</a:t>
                      </a:r>
                      <a:r>
                        <a:rPr dirty="0" sz="900" spc="-5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to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7.4/kWh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55">
                          <a:latin typeface="Gill Sans MT"/>
                          <a:cs typeface="Gill Sans MT"/>
                        </a:rPr>
                        <a:t>Chhattisgarh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dirty="0" sz="900" spc="-3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5</a:t>
                      </a:r>
                      <a:r>
                        <a:rPr dirty="0" sz="900" spc="10">
                          <a:latin typeface="Gill Sans MT"/>
                          <a:cs typeface="Gill Sans MT"/>
                        </a:rPr>
                        <a:t>/</a:t>
                      </a:r>
                      <a:r>
                        <a:rPr dirty="0" sz="900" spc="20">
                          <a:latin typeface="Gill Sans MT"/>
                          <a:cs typeface="Gill Sans MT"/>
                        </a:rPr>
                        <a:t>k</a:t>
                      </a:r>
                      <a:r>
                        <a:rPr dirty="0" sz="900" spc="15">
                          <a:latin typeface="Gill Sans MT"/>
                          <a:cs typeface="Gill Sans MT"/>
                        </a:rPr>
                        <a:t>W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25">
                          <a:latin typeface="Gill Sans MT"/>
                          <a:cs typeface="Gill Sans MT"/>
                        </a:rPr>
                        <a:t>Delhi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dirty="0" sz="900" spc="-3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4</a:t>
                      </a:r>
                      <a:r>
                        <a:rPr dirty="0" sz="900" spc="-10">
                          <a:latin typeface="Gill Sans MT"/>
                          <a:cs typeface="Gill Sans MT"/>
                        </a:rPr>
                        <a:t>.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5</a:t>
                      </a:r>
                      <a:r>
                        <a:rPr dirty="0" sz="900" spc="10">
                          <a:latin typeface="Gill Sans MT"/>
                          <a:cs typeface="Gill Sans MT"/>
                        </a:rPr>
                        <a:t>/</a:t>
                      </a:r>
                      <a:r>
                        <a:rPr dirty="0" sz="900" spc="20">
                          <a:latin typeface="Gill Sans MT"/>
                          <a:cs typeface="Gill Sans MT"/>
                        </a:rPr>
                        <a:t>k</a:t>
                      </a:r>
                      <a:r>
                        <a:rPr dirty="0" sz="900" spc="15">
                          <a:latin typeface="Gill Sans MT"/>
                          <a:cs typeface="Gill Sans MT"/>
                        </a:rPr>
                        <a:t>W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35">
                          <a:latin typeface="Gill Sans MT"/>
                          <a:cs typeface="Gill Sans MT"/>
                        </a:rPr>
                        <a:t>Gujarat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5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5">
                          <a:latin typeface="Gill Sans MT"/>
                          <a:cs typeface="Gill Sans MT"/>
                        </a:rPr>
                        <a:t>4</a:t>
                      </a:r>
                      <a:r>
                        <a:rPr dirty="0" sz="900" spc="-5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to</a:t>
                      </a:r>
                      <a:r>
                        <a:rPr dirty="0" sz="900" spc="-5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0">
                          <a:latin typeface="Gill Sans MT"/>
                          <a:cs typeface="Gill Sans MT"/>
                        </a:rPr>
                        <a:t>4.1/kWh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25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to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60">
                          <a:latin typeface="Gill Sans MT"/>
                          <a:cs typeface="Gill Sans MT"/>
                        </a:rPr>
                        <a:t>50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per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-5">
                          <a:latin typeface="Gill Sans MT"/>
                          <a:cs typeface="Gill Sans MT"/>
                        </a:rPr>
                        <a:t>kVA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per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month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60">
                          <a:latin typeface="Gill Sans MT"/>
                          <a:cs typeface="Gill Sans MT"/>
                        </a:rPr>
                        <a:t>Haryana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6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35">
                          <a:latin typeface="Gill Sans MT"/>
                          <a:cs typeface="Gill Sans MT"/>
                        </a:rPr>
                        <a:t>6.2/kWh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100/kW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per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month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900" spc="65">
                          <a:latin typeface="Gill Sans MT"/>
                          <a:cs typeface="Gill Sans MT"/>
                        </a:rPr>
                        <a:t>Himachal</a:t>
                      </a:r>
                      <a:r>
                        <a:rPr dirty="0" sz="900" spc="-6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70">
                          <a:latin typeface="Gill Sans MT"/>
                          <a:cs typeface="Gill Sans MT"/>
                        </a:rPr>
                        <a:t>Pradesh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3175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40">
                          <a:latin typeface="Gill Sans MT"/>
                          <a:cs typeface="Gill Sans MT"/>
                        </a:rPr>
                        <a:t>4.70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to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30">
                          <a:latin typeface="Gill Sans MT"/>
                          <a:cs typeface="Gill Sans MT"/>
                        </a:rPr>
                        <a:t>5/kWh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47015">
                        <a:lnSpc>
                          <a:spcPct val="120300"/>
                        </a:lnSpc>
                        <a:spcBef>
                          <a:spcPts val="75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130/connection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per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month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80">
                          <a:latin typeface="Gill Sans MT"/>
                          <a:cs typeface="Gill Sans MT"/>
                        </a:rPr>
                        <a:t>and </a:t>
                      </a:r>
                      <a:r>
                        <a:rPr dirty="0" sz="900" spc="-2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35">
                          <a:latin typeface="Gill Sans MT"/>
                          <a:cs typeface="Gill Sans MT"/>
                        </a:rPr>
                        <a:t>140/kVA</a:t>
                      </a:r>
                      <a:r>
                        <a:rPr dirty="0" sz="900" spc="-3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per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month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85">
                          <a:latin typeface="Gill Sans MT"/>
                          <a:cs typeface="Gill Sans MT"/>
                        </a:rPr>
                        <a:t>Jharkhand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5">
                          <a:latin typeface="Gill Sans MT"/>
                          <a:cs typeface="Gill Sans MT"/>
                        </a:rPr>
                        <a:t>6.00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to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35">
                          <a:latin typeface="Gill Sans MT"/>
                          <a:cs typeface="Gill Sans MT"/>
                        </a:rPr>
                        <a:t>6.25/kWh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65">
                          <a:latin typeface="Gill Sans MT"/>
                          <a:cs typeface="Gill Sans MT"/>
                        </a:rPr>
                        <a:t>40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to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150/connection</a:t>
                      </a:r>
                      <a:r>
                        <a:rPr dirty="0" sz="900" spc="-3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per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month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60">
                          <a:latin typeface="Gill Sans MT"/>
                          <a:cs typeface="Gill Sans MT"/>
                        </a:rPr>
                        <a:t>Karnataka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dirty="0" sz="900" spc="-3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5</a:t>
                      </a:r>
                      <a:r>
                        <a:rPr dirty="0" sz="900" spc="10">
                          <a:latin typeface="Gill Sans MT"/>
                          <a:cs typeface="Gill Sans MT"/>
                        </a:rPr>
                        <a:t>/</a:t>
                      </a:r>
                      <a:r>
                        <a:rPr dirty="0" sz="900" spc="20">
                          <a:latin typeface="Gill Sans MT"/>
                          <a:cs typeface="Gill Sans MT"/>
                        </a:rPr>
                        <a:t>k</a:t>
                      </a:r>
                      <a:r>
                        <a:rPr dirty="0" sz="900" spc="15">
                          <a:latin typeface="Gill Sans MT"/>
                          <a:cs typeface="Gill Sans MT"/>
                        </a:rPr>
                        <a:t>W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60/kW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per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month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5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35">
                          <a:latin typeface="Gill Sans MT"/>
                          <a:cs typeface="Gill Sans MT"/>
                        </a:rPr>
                        <a:t>190/kVA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per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month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40">
                          <a:latin typeface="Gill Sans MT"/>
                          <a:cs typeface="Gill Sans MT"/>
                        </a:rPr>
                        <a:t>Kerala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dirty="0" sz="900" spc="-3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5</a:t>
                      </a:r>
                      <a:r>
                        <a:rPr dirty="0" sz="900" spc="10">
                          <a:latin typeface="Gill Sans MT"/>
                          <a:cs typeface="Gill Sans MT"/>
                        </a:rPr>
                        <a:t>/</a:t>
                      </a:r>
                      <a:r>
                        <a:rPr dirty="0" sz="900" spc="20">
                          <a:latin typeface="Gill Sans MT"/>
                          <a:cs typeface="Gill Sans MT"/>
                        </a:rPr>
                        <a:t>k</a:t>
                      </a:r>
                      <a:r>
                        <a:rPr dirty="0" sz="900" spc="15">
                          <a:latin typeface="Gill Sans MT"/>
                          <a:cs typeface="Gill Sans MT"/>
                        </a:rPr>
                        <a:t>W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6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0">
                          <a:latin typeface="Gill Sans MT"/>
                          <a:cs typeface="Gill Sans MT"/>
                        </a:rPr>
                        <a:t>75/kW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40">
                          <a:latin typeface="Gill Sans MT"/>
                          <a:cs typeface="Gill Sans MT"/>
                        </a:rPr>
                        <a:t>250/kVA</a:t>
                      </a:r>
                      <a:r>
                        <a:rPr dirty="0" sz="900" spc="-5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per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month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80">
                          <a:latin typeface="Gill Sans MT"/>
                          <a:cs typeface="Gill Sans MT"/>
                        </a:rPr>
                        <a:t>Madhya</a:t>
                      </a:r>
                      <a:r>
                        <a:rPr dirty="0" sz="900" spc="-6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70">
                          <a:latin typeface="Gill Sans MT"/>
                          <a:cs typeface="Gill Sans MT"/>
                        </a:rPr>
                        <a:t>Pradesh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5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45">
                          <a:latin typeface="Gill Sans MT"/>
                          <a:cs typeface="Gill Sans MT"/>
                        </a:rPr>
                        <a:t>5.9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to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30">
                          <a:latin typeface="Gill Sans MT"/>
                          <a:cs typeface="Gill Sans MT"/>
                        </a:rPr>
                        <a:t>6/kWh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45">
                          <a:latin typeface="Gill Sans MT"/>
                          <a:cs typeface="Gill Sans MT"/>
                        </a:rPr>
                        <a:t>100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to</a:t>
                      </a:r>
                      <a:r>
                        <a:rPr dirty="0" sz="900" spc="-3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30">
                          <a:latin typeface="Gill Sans MT"/>
                          <a:cs typeface="Gill Sans MT"/>
                        </a:rPr>
                        <a:t>120/kVA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40">
                          <a:latin typeface="Gill Sans MT"/>
                          <a:cs typeface="Gill Sans MT"/>
                        </a:rPr>
                        <a:t>of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5">
                          <a:latin typeface="Gill Sans MT"/>
                          <a:cs typeface="Gill Sans MT"/>
                        </a:rPr>
                        <a:t>billing</a:t>
                      </a:r>
                      <a:r>
                        <a:rPr dirty="0" sz="900" spc="-3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75">
                          <a:latin typeface="Gill Sans MT"/>
                          <a:cs typeface="Gill Sans MT"/>
                        </a:rPr>
                        <a:t>demand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65">
                          <a:latin typeface="Gill Sans MT"/>
                          <a:cs typeface="Gill Sans MT"/>
                        </a:rPr>
                        <a:t>Maharashtra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4.05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to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35">
                          <a:latin typeface="Gill Sans MT"/>
                          <a:cs typeface="Gill Sans MT"/>
                        </a:rPr>
                        <a:t>4.24/kWh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35">
                          <a:latin typeface="Gill Sans MT"/>
                          <a:cs typeface="Gill Sans MT"/>
                        </a:rPr>
                        <a:t>70/kVA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per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month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85">
                          <a:latin typeface="Gill Sans MT"/>
                          <a:cs typeface="Gill Sans MT"/>
                        </a:rPr>
                        <a:t>Meghalaya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dirty="0" sz="900" spc="-3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dirty="0" sz="900" spc="-10">
                          <a:latin typeface="Gill Sans MT"/>
                          <a:cs typeface="Gill Sans MT"/>
                        </a:rPr>
                        <a:t>.</a:t>
                      </a:r>
                      <a:r>
                        <a:rPr dirty="0" sz="900" spc="15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dirty="0" sz="900" spc="-10">
                          <a:latin typeface="Gill Sans MT"/>
                          <a:cs typeface="Gill Sans MT"/>
                        </a:rPr>
                        <a:t>9</a:t>
                      </a:r>
                      <a:r>
                        <a:rPr dirty="0" sz="900" spc="10">
                          <a:latin typeface="Gill Sans MT"/>
                          <a:cs typeface="Gill Sans MT"/>
                        </a:rPr>
                        <a:t>/</a:t>
                      </a:r>
                      <a:r>
                        <a:rPr dirty="0" sz="900" spc="20">
                          <a:latin typeface="Gill Sans MT"/>
                          <a:cs typeface="Gill Sans MT"/>
                        </a:rPr>
                        <a:t>k</a:t>
                      </a:r>
                      <a:r>
                        <a:rPr dirty="0" sz="900" spc="15">
                          <a:latin typeface="Gill Sans MT"/>
                          <a:cs typeface="Gill Sans MT"/>
                        </a:rPr>
                        <a:t>W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45">
                          <a:latin typeface="Gill Sans MT"/>
                          <a:cs typeface="Gill Sans MT"/>
                        </a:rPr>
                        <a:t>100</a:t>
                      </a:r>
                      <a:r>
                        <a:rPr dirty="0" sz="900" spc="-3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to</a:t>
                      </a:r>
                      <a:r>
                        <a:rPr dirty="0" sz="900" spc="-3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70">
                          <a:latin typeface="Gill Sans MT"/>
                          <a:cs typeface="Gill Sans MT"/>
                        </a:rPr>
                        <a:t>230/</a:t>
                      </a:r>
                      <a:r>
                        <a:rPr dirty="0" sz="900" spc="-3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connection</a:t>
                      </a:r>
                      <a:r>
                        <a:rPr dirty="0" sz="900" spc="-3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per</a:t>
                      </a:r>
                      <a:r>
                        <a:rPr dirty="0" sz="900" spc="-3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month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45">
                          <a:latin typeface="Gill Sans MT"/>
                          <a:cs typeface="Gill Sans MT"/>
                        </a:rPr>
                        <a:t>Odisha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4.20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to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5">
                          <a:latin typeface="Gill Sans MT"/>
                          <a:cs typeface="Gill Sans MT"/>
                        </a:rPr>
                        <a:t>5.70/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-15">
                          <a:latin typeface="Gill Sans MT"/>
                          <a:cs typeface="Gill Sans MT"/>
                        </a:rPr>
                        <a:t>kWh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65">
                          <a:latin typeface="Gill Sans MT"/>
                          <a:cs typeface="Gill Sans MT"/>
                        </a:rPr>
                        <a:t>200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to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30">
                          <a:latin typeface="Gill Sans MT"/>
                          <a:cs typeface="Gill Sans MT"/>
                        </a:rPr>
                        <a:t>250/kW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per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month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65">
                          <a:latin typeface="Gill Sans MT"/>
                          <a:cs typeface="Gill Sans MT"/>
                        </a:rPr>
                        <a:t>200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to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40">
                          <a:latin typeface="Gill Sans MT"/>
                          <a:cs typeface="Gill Sans MT"/>
                        </a:rPr>
                        <a:t>250/kVA</a:t>
                      </a:r>
                      <a:r>
                        <a:rPr dirty="0" sz="900" spc="-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per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month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Punjab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dirty="0" sz="900" spc="-3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5</a:t>
                      </a:r>
                      <a:r>
                        <a:rPr dirty="0" sz="900" spc="-5">
                          <a:latin typeface="Gill Sans MT"/>
                          <a:cs typeface="Gill Sans MT"/>
                        </a:rPr>
                        <a:t>.</a:t>
                      </a:r>
                      <a:r>
                        <a:rPr dirty="0" sz="900" spc="10">
                          <a:latin typeface="Gill Sans MT"/>
                          <a:cs typeface="Gill Sans MT"/>
                        </a:rPr>
                        <a:t>4</a:t>
                      </a:r>
                      <a:r>
                        <a:rPr dirty="0" sz="900" spc="10">
                          <a:latin typeface="Gill Sans MT"/>
                          <a:cs typeface="Gill Sans MT"/>
                        </a:rPr>
                        <a:t>/</a:t>
                      </a:r>
                      <a:r>
                        <a:rPr dirty="0" sz="900" spc="20">
                          <a:latin typeface="Gill Sans MT"/>
                          <a:cs typeface="Gill Sans MT"/>
                        </a:rPr>
                        <a:t>k</a:t>
                      </a:r>
                      <a:r>
                        <a:rPr dirty="0" sz="900" spc="15">
                          <a:latin typeface="Gill Sans MT"/>
                          <a:cs typeface="Gill Sans MT"/>
                        </a:rPr>
                        <a:t>W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Rajasthan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dirty="0" sz="900" spc="-3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6</a:t>
                      </a:r>
                      <a:r>
                        <a:rPr dirty="0" sz="900" spc="10">
                          <a:latin typeface="Gill Sans MT"/>
                          <a:cs typeface="Gill Sans MT"/>
                        </a:rPr>
                        <a:t>/</a:t>
                      </a:r>
                      <a:r>
                        <a:rPr dirty="0" sz="900" spc="20">
                          <a:latin typeface="Gill Sans MT"/>
                          <a:cs typeface="Gill Sans MT"/>
                        </a:rPr>
                        <a:t>k</a:t>
                      </a:r>
                      <a:r>
                        <a:rPr dirty="0" sz="900" spc="15">
                          <a:latin typeface="Gill Sans MT"/>
                          <a:cs typeface="Gill Sans MT"/>
                        </a:rPr>
                        <a:t>W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70">
                          <a:latin typeface="Gill Sans MT"/>
                          <a:cs typeface="Gill Sans MT"/>
                        </a:rPr>
                        <a:t>40/HP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per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month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30">
                          <a:latin typeface="Gill Sans MT"/>
                          <a:cs typeface="Gill Sans MT"/>
                        </a:rPr>
                        <a:t>135/kVA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per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month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-7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dirty="0" sz="900" spc="1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m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l</a:t>
                      </a:r>
                      <a:r>
                        <a:rPr dirty="0" sz="900" spc="-3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dirty="0" sz="900" spc="1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dirty="0" sz="900" spc="10">
                          <a:latin typeface="Gill Sans MT"/>
                          <a:cs typeface="Gill Sans MT"/>
                        </a:rPr>
                        <a:t>d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u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5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5">
                          <a:latin typeface="Gill Sans MT"/>
                          <a:cs typeface="Gill Sans MT"/>
                        </a:rPr>
                        <a:t>5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to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35">
                          <a:latin typeface="Gill Sans MT"/>
                          <a:cs typeface="Gill Sans MT"/>
                        </a:rPr>
                        <a:t>8.05/kWh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5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70/kW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per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0">
                          <a:latin typeface="Gill Sans MT"/>
                          <a:cs typeface="Gill Sans MT"/>
                        </a:rPr>
                        <a:t>month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0">
                          <a:latin typeface="Gill Sans MT"/>
                          <a:cs typeface="Gill Sans MT"/>
                        </a:rPr>
                        <a:t>Telangana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dirty="0" sz="900" spc="-3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6</a:t>
                      </a:r>
                      <a:r>
                        <a:rPr dirty="0" sz="900" spc="10">
                          <a:latin typeface="Gill Sans MT"/>
                          <a:cs typeface="Gill Sans MT"/>
                        </a:rPr>
                        <a:t>/</a:t>
                      </a:r>
                      <a:r>
                        <a:rPr dirty="0" sz="900" spc="20">
                          <a:latin typeface="Gill Sans MT"/>
                          <a:cs typeface="Gill Sans MT"/>
                        </a:rPr>
                        <a:t>k</a:t>
                      </a:r>
                      <a:r>
                        <a:rPr dirty="0" sz="900" spc="15">
                          <a:latin typeface="Gill Sans MT"/>
                          <a:cs typeface="Gill Sans MT"/>
                        </a:rPr>
                        <a:t>W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15">
                          <a:latin typeface="Gill Sans MT"/>
                          <a:cs typeface="Gill Sans MT"/>
                        </a:rPr>
                        <a:t>U</a:t>
                      </a:r>
                      <a:r>
                        <a:rPr dirty="0" sz="900" spc="25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dirty="0" sz="900" spc="1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dirty="0" sz="900" spc="-3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10">
                          <a:latin typeface="Gill Sans MT"/>
                          <a:cs typeface="Gill Sans MT"/>
                        </a:rPr>
                        <a:t>P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dirty="0" sz="900" spc="10">
                          <a:latin typeface="Gill Sans MT"/>
                          <a:cs typeface="Gill Sans MT"/>
                        </a:rPr>
                        <a:t>d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dirty="0" sz="900" spc="1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dirty="0" sz="900">
                          <a:latin typeface="Gill Sans MT"/>
                          <a:cs typeface="Gill Sans MT"/>
                        </a:rPr>
                        <a:t>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45">
                          <a:latin typeface="Gill Sans MT"/>
                          <a:cs typeface="Gill Sans MT"/>
                        </a:rPr>
                        <a:t>5.9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to</a:t>
                      </a:r>
                      <a:r>
                        <a:rPr dirty="0" sz="900" spc="-4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4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5">
                          <a:latin typeface="Gill Sans MT"/>
                          <a:cs typeface="Gill Sans MT"/>
                        </a:rPr>
                        <a:t>7.7/kWh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D8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50">
                          <a:latin typeface="Gill Sans MT"/>
                          <a:cs typeface="Gill Sans MT"/>
                        </a:rPr>
                        <a:t>Uttarakhand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 spc="75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900" spc="-6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30">
                          <a:latin typeface="Gill Sans MT"/>
                          <a:cs typeface="Gill Sans MT"/>
                        </a:rPr>
                        <a:t>5.5/kWh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00">
                          <a:latin typeface="Gill Sans MT"/>
                          <a:cs typeface="Gill Sans MT"/>
                        </a:rPr>
                        <a:t>-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44500" y="996953"/>
            <a:ext cx="3533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solidFill>
                  <a:srgbClr val="00AEEF"/>
                </a:solidFill>
                <a:latin typeface="Gill Sans MT"/>
                <a:cs typeface="Gill Sans MT"/>
              </a:rPr>
              <a:t>EV</a:t>
            </a:r>
            <a:r>
              <a:rPr dirty="0" sz="1800" spc="114">
                <a:solidFill>
                  <a:srgbClr val="00AEEF"/>
                </a:solidFill>
                <a:latin typeface="Gill Sans MT"/>
                <a:cs typeface="Gill Sans MT"/>
              </a:rPr>
              <a:t> </a:t>
            </a:r>
            <a:r>
              <a:rPr dirty="0" sz="1800" spc="35">
                <a:solidFill>
                  <a:srgbClr val="00AEEF"/>
                </a:solidFill>
                <a:latin typeface="Gill Sans MT"/>
                <a:cs typeface="Gill Sans MT"/>
              </a:rPr>
              <a:t>TARIFFS</a:t>
            </a:r>
            <a:r>
              <a:rPr dirty="0" sz="1800" spc="110">
                <a:solidFill>
                  <a:srgbClr val="00AEEF"/>
                </a:solidFill>
                <a:latin typeface="Gill Sans MT"/>
                <a:cs typeface="Gill Sans MT"/>
              </a:rPr>
              <a:t> </a:t>
            </a:r>
            <a:r>
              <a:rPr dirty="0" sz="1800" spc="-105">
                <a:solidFill>
                  <a:srgbClr val="00AEEF"/>
                </a:solidFill>
                <a:latin typeface="Gill Sans MT"/>
                <a:cs typeface="Gill Sans MT"/>
              </a:rPr>
              <a:t>IN</a:t>
            </a:r>
            <a:r>
              <a:rPr dirty="0" sz="1800" spc="114">
                <a:solidFill>
                  <a:srgbClr val="00AEEF"/>
                </a:solidFill>
                <a:latin typeface="Gill Sans MT"/>
                <a:cs typeface="Gill Sans MT"/>
              </a:rPr>
              <a:t> </a:t>
            </a:r>
            <a:r>
              <a:rPr dirty="0" sz="1800" spc="-5">
                <a:solidFill>
                  <a:srgbClr val="00AEEF"/>
                </a:solidFill>
                <a:latin typeface="Gill Sans MT"/>
                <a:cs typeface="Gill Sans MT"/>
              </a:rPr>
              <a:t>DIFFERENT</a:t>
            </a:r>
            <a:r>
              <a:rPr dirty="0" sz="1800" spc="110">
                <a:solidFill>
                  <a:srgbClr val="00AEEF"/>
                </a:solidFill>
                <a:latin typeface="Gill Sans MT"/>
                <a:cs typeface="Gill Sans MT"/>
              </a:rPr>
              <a:t> </a:t>
            </a:r>
            <a:r>
              <a:rPr dirty="0" sz="1800" spc="5">
                <a:solidFill>
                  <a:srgbClr val="00AEEF"/>
                </a:solidFill>
                <a:latin typeface="Gill Sans MT"/>
                <a:cs typeface="Gill Sans MT"/>
              </a:rPr>
              <a:t>STATES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2022-01-08T15:41:28Z</dcterms:created>
  <dcterms:modified xsi:type="dcterms:W3CDTF">2022-01-08T15:41:28Z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2021-10-14T00:00:00Z</vt:filetime>
  </property>
  <property fmtid="{D5CDD505-2E9C-101B-9397-08002B2CF9AE}" pid="3" name="Creator">
    <vt:lpwstr>Adobe InDesign 16.4 (Macintosh)</vt:lpwstr>
  </property>
  <property fmtid="{D5CDD505-2E9C-101B-9397-08002B2CF9AE}" pid="4" name="LastSaved">
    <vt:filetime>2022-01-08T00:00:00Z</vt:filetime>
  </property>
</Properties>
</file>