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65" r:id="rId5"/>
    <p:sldId id="259" r:id="rId6"/>
    <p:sldId id="266" r:id="rId7"/>
    <p:sldId id="268" r:id="rId8"/>
    <p:sldId id="260" r:id="rId9"/>
    <p:sldId id="267" r:id="rId10"/>
    <p:sldId id="269" r:id="rId11"/>
    <p:sldId id="270" r:id="rId12"/>
    <p:sldId id="271" r:id="rId13"/>
    <p:sldId id="272"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90" d="100"/>
          <a:sy n="190" d="100"/>
        </p:scale>
        <p:origin x="-3858" y="-2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2AA-1B99-49F7-85DC-6BD9BF2B2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9F12C-B053-49D0-AA87-707B60C7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C0733D-CAE8-4E4A-9C4D-BA2A26B89FA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5127FCD3-E7C8-44D3-A531-011BBED70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829DF-8E2E-4851-B164-B0DEB33FD456}"/>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0456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2D3-2810-4423-838A-5FA81F3E7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90154-E853-48A9-931F-9AB247FC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ECE42-5951-4F98-AF99-B38FFB0C38C1}"/>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D6C3D728-4B58-4551-A7B4-B60688FDD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7AB5-BC76-48E0-9FF9-6812D4E384E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2875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52E7-DAD3-4425-B6F5-9AE89A45C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3545E-091F-4689-A41D-308A42D0E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70EE-5204-4B73-9CBB-750D96B10A57}"/>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77EABFC2-68E4-47F6-A6DB-EE308AE6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E5A94-2FFC-48D3-AE1A-2602EB6C465C}"/>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8693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367-436F-4CB1-91BE-41414C6BF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A6B8-E241-4176-8AAD-4E905CCB7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2A6-25DE-467B-8F42-146BF4EF0AF7}"/>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99FCC63B-CA62-4890-A5ED-C9139404F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3D0C7-B8CC-4366-9D8A-D48CC29C16F8}"/>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979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0BA-6694-45CA-8920-F52D8AAE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66DDB-8D0E-4A35-816C-50B2DEFA1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865C-657A-40E9-A59C-CE104B2E95E3}"/>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159AD789-33C7-4C68-B2FD-51019089D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EC47-B6BE-4528-97CA-E3A402CF043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259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CA58-AF01-45B4-B56F-2683DAED1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D71D4-E0C3-4458-94CF-92F046544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5B269-FBBD-43F8-984C-07355D53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8573D-713F-4D2A-981D-16659066420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660BF822-D4D9-4084-B036-F93CC73D2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75636-4048-4243-8B1C-572FDC881FCE}"/>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9617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63A-6AA6-48EF-841F-4E1FEB717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05A-BD66-405A-9DF4-76221870F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EF0A-4FBF-4983-BB2A-C22A02D6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52998-33FB-4611-9E09-46D8C9056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BE306-0083-49B6-AB6D-3C7A521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60814-A55B-4FD2-8608-23F019B5F762}"/>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8" name="Footer Placeholder 7">
            <a:extLst>
              <a:ext uri="{FF2B5EF4-FFF2-40B4-BE49-F238E27FC236}">
                <a16:creationId xmlns:a16="http://schemas.microsoft.com/office/drawing/2014/main" id="{578F0B53-0903-4980-BDCD-97928A682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8F11E-176A-4590-94D5-3BAFA2C6030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7251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48A5-D1EA-472B-9CE7-7768901AD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5919D-F90C-40C7-A15D-B1402E6FD3BD}"/>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4" name="Footer Placeholder 3">
            <a:extLst>
              <a:ext uri="{FF2B5EF4-FFF2-40B4-BE49-F238E27FC236}">
                <a16:creationId xmlns:a16="http://schemas.microsoft.com/office/drawing/2014/main" id="{6840CD0B-04E8-4627-9F5D-61EC35279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1CC5B-FBD8-4B92-929D-56BE63EB7881}"/>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0594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A54E0-FF4F-48F7-967F-37109AE7223D}"/>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3" name="Footer Placeholder 2">
            <a:extLst>
              <a:ext uri="{FF2B5EF4-FFF2-40B4-BE49-F238E27FC236}">
                <a16:creationId xmlns:a16="http://schemas.microsoft.com/office/drawing/2014/main" id="{C01A5B32-17D4-44D8-BA3C-3D85CB9B7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57B79-F63B-4DCF-A609-54A6A0BE3D30}"/>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5605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CE50-3E64-4E39-8151-EA28F27E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BE7BC-5126-46B4-B91A-92F67B8AC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A8325-D7BF-4226-8360-35166164F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93382-47B9-47D8-9F89-8F92805198E9}"/>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A6F252C3-8365-4AC8-A0E6-E8D5C7DF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CF15B-4577-48A3-A5A4-EB42E238BFE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796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4A42-B582-4265-842D-A3B87684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141EE-158D-4CC8-81FC-6098B099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840D-468C-4D5D-94F9-246E6A2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B05D3-D146-4685-B9A7-69D49CFDCB34}"/>
              </a:ext>
            </a:extLst>
          </p:cNvPr>
          <p:cNvSpPr>
            <a:spLocks noGrp="1"/>
          </p:cNvSpPr>
          <p:nvPr>
            <p:ph type="dt" sz="half" idx="10"/>
          </p:nvPr>
        </p:nvSpPr>
        <p:spPr/>
        <p:txBody>
          <a:bodyPr/>
          <a:lstStyle/>
          <a:p>
            <a:fld id="{AC7FBBC8-96AF-4240-B62C-4642065D2973}" type="datetimeFigureOut">
              <a:rPr lang="en-IN" smtClean="0"/>
              <a:t>06-03-2021</a:t>
            </a:fld>
            <a:endParaRPr lang="en-IN"/>
          </a:p>
        </p:txBody>
      </p:sp>
      <p:sp>
        <p:nvSpPr>
          <p:cNvPr id="6" name="Footer Placeholder 5">
            <a:extLst>
              <a:ext uri="{FF2B5EF4-FFF2-40B4-BE49-F238E27FC236}">
                <a16:creationId xmlns:a16="http://schemas.microsoft.com/office/drawing/2014/main" id="{9FB8A290-7021-42FD-9042-F4D89785A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5252D-438E-4E86-A5B5-5E6BF266CB79}"/>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35353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4C54F-C112-4CF8-A29B-97FB187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C1E0A-F568-4676-8B77-D163DA9EF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86FC-B893-48E6-A8AB-09F7E5FD9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BBC8-96AF-4240-B62C-4642065D2973}" type="datetimeFigureOut">
              <a:rPr lang="en-IN" smtClean="0"/>
              <a:t>06-03-2021</a:t>
            </a:fld>
            <a:endParaRPr lang="en-IN"/>
          </a:p>
        </p:txBody>
      </p:sp>
      <p:sp>
        <p:nvSpPr>
          <p:cNvPr id="5" name="Footer Placeholder 4">
            <a:extLst>
              <a:ext uri="{FF2B5EF4-FFF2-40B4-BE49-F238E27FC236}">
                <a16:creationId xmlns:a16="http://schemas.microsoft.com/office/drawing/2014/main" id="{2C4A3E46-6EB1-40C2-AE48-C7BDDE35E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363-E4EA-486A-8219-B55A08E9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74F-10B7-4825-A6B0-0ECBF44153EE}" type="slidenum">
              <a:rPr lang="en-IN" smtClean="0"/>
              <a:t>‹#›</a:t>
            </a:fld>
            <a:endParaRPr lang="en-IN"/>
          </a:p>
        </p:txBody>
      </p:sp>
    </p:spTree>
    <p:extLst>
      <p:ext uri="{BB962C8B-B14F-4D97-AF65-F5344CB8AC3E}">
        <p14:creationId xmlns:p14="http://schemas.microsoft.com/office/powerpoint/2010/main" val="15769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tionary.org/wiki/entity" TargetMode="External"/><Relationship Id="rId1" Type="http://schemas.openxmlformats.org/officeDocument/2006/relationships/slideLayout" Target="../slideLayouts/slideLayout7.xml"/><Relationship Id="rId6" Type="http://schemas.openxmlformats.org/officeDocument/2006/relationships/hyperlink" Target="https://en.wikipedia.org/wiki/Database" TargetMode="External"/><Relationship Id="rId5" Type="http://schemas.openxmlformats.org/officeDocument/2006/relationships/hyperlink" Target="https://en.wikipedia.org/wiki/Data_modeling" TargetMode="External"/><Relationship Id="rId4" Type="http://schemas.openxmlformats.org/officeDocument/2006/relationships/hyperlink" Target="https://en.wikipedia.org/wiki/Business_proces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4DD161-4EA2-4C4D-981C-6AA900EC67A5}"/>
              </a:ext>
            </a:extLst>
          </p:cNvPr>
          <p:cNvSpPr txBox="1"/>
          <p:nvPr/>
        </p:nvSpPr>
        <p:spPr>
          <a:xfrm>
            <a:off x="1762539" y="-589333"/>
            <a:ext cx="9064487" cy="7997959"/>
          </a:xfrm>
          <a:prstGeom prst="rect">
            <a:avLst/>
          </a:prstGeom>
          <a:noFill/>
        </p:spPr>
        <p:txBody>
          <a:bodyPr wrap="square">
            <a:spAutoFit/>
          </a:bodyPr>
          <a:lstStyle/>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Design Document  </a:t>
            </a: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Urban Service System,</a:t>
            </a:r>
          </a:p>
          <a:p>
            <a:pPr marL="521970" algn="ct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00"/>
              </a:lnSpc>
              <a:spcBef>
                <a:spcPts val="10"/>
              </a:spcBef>
              <a:spcAft>
                <a:spcPts val="800"/>
              </a:spcAft>
            </a:pPr>
            <a:r>
              <a:rPr lang="en-IN"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b="1"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web</a:t>
            </a:r>
            <a:r>
              <a:rPr lang="en-IN" sz="1600" b="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portal</a:t>
            </a:r>
            <a:r>
              <a:rPr lang="en-IN" sz="1600" b="1" spc="-1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service provider system.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Prepared by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Debopriyo</a:t>
            </a:r>
            <a:r>
              <a:rPr lang="en-IN" sz="1050" dirty="0">
                <a:effectLst/>
                <a:latin typeface="Arial" panose="020B0604020202020204" pitchFamily="34" charset="0"/>
                <a:ea typeface="Calibri" panose="020F0502020204030204" pitchFamily="34" charset="0"/>
                <a:cs typeface="Times New Roman" panose="02020603050405020304" pitchFamily="18" charset="0"/>
              </a:rPr>
              <a:t> Ghosh            Roll- 33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Saikat</a:t>
            </a:r>
            <a:r>
              <a:rPr lang="en-IN" sz="1050" dirty="0">
                <a:effectLst/>
                <a:latin typeface="Arial" panose="020B0604020202020204" pitchFamily="34" charset="0"/>
                <a:ea typeface="Calibri" panose="020F0502020204030204" pitchFamily="34" charset="0"/>
                <a:cs typeface="Times New Roman" panose="02020603050405020304" pitchFamily="18" charset="0"/>
              </a:rPr>
              <a:t> Jana                     Roll-50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Mousumi Mondal            Roll-40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Saradindu</a:t>
            </a:r>
            <a:r>
              <a:rPr lang="en-IN" sz="1050" dirty="0">
                <a:effectLst/>
                <a:latin typeface="Arial" panose="020B0604020202020204" pitchFamily="34" charset="0"/>
                <a:ea typeface="Calibri" panose="020F0502020204030204" pitchFamily="34" charset="0"/>
                <a:cs typeface="Times New Roman" panose="02020603050405020304" pitchFamily="18" charset="0"/>
              </a:rPr>
              <a:t> Rana              Roll-28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Srila</a:t>
            </a:r>
            <a:r>
              <a:rPr lang="en-IN" sz="1050"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err="1">
                <a:effectLst/>
                <a:latin typeface="Arial" panose="020B0604020202020204" pitchFamily="34" charset="0"/>
                <a:ea typeface="Calibri" panose="020F0502020204030204" pitchFamily="34" charset="0"/>
                <a:cs typeface="Times New Roman" panose="02020603050405020304" pitchFamily="18" charset="0"/>
              </a:rPr>
              <a:t>Parui</a:t>
            </a:r>
            <a:r>
              <a:rPr lang="en-IN" sz="1050" dirty="0">
                <a:effectLst/>
                <a:latin typeface="Arial" panose="020B0604020202020204" pitchFamily="34" charset="0"/>
                <a:ea typeface="Calibri" panose="020F0502020204030204" pitchFamily="34" charset="0"/>
                <a:cs typeface="Times New Roman" panose="02020603050405020304" pitchFamily="18" charset="0"/>
              </a:rPr>
              <a:t> 	                 Roll-38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3550920">
              <a:lnSpc>
                <a:spcPct val="107000"/>
              </a:lnSpc>
              <a:spcBef>
                <a:spcPts val="340"/>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B.Tech.,</a:t>
            </a:r>
            <a:r>
              <a:rPr lang="en-IN" sz="1050" spc="-5"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Sem - V, Group- 1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Dated: 07.03.2021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000" dirty="0">
                <a:effectLst/>
                <a:latin typeface="Arial" panose="020B0604020202020204" pitchFamily="34" charset="0"/>
                <a:ea typeface="Calibri" panose="020F0502020204030204" pitchFamily="34" charset="0"/>
              </a:rPr>
              <a:t/>
            </a:r>
            <a:br>
              <a:rPr lang="en-IN" sz="10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942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4098320-340B-4D1D-AABB-D6F36605D894}"/>
              </a:ext>
            </a:extLst>
          </p:cNvPr>
          <p:cNvSpPr>
            <a:spLocks noChangeArrowheads="1"/>
          </p:cNvSpPr>
          <p:nvPr/>
        </p:nvSpPr>
        <p:spPr bwMode="auto">
          <a:xfrm>
            <a:off x="3238500" y="425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0E14E1D0-6A17-49EA-9773-D2817D3E4D34}"/>
              </a:ext>
            </a:extLst>
          </p:cNvPr>
          <p:cNvGraphicFramePr>
            <a:graphicFrameLocks noGrp="1"/>
          </p:cNvGraphicFramePr>
          <p:nvPr>
            <p:extLst>
              <p:ext uri="{D42A27DB-BD31-4B8C-83A1-F6EECF244321}">
                <p14:modId xmlns:p14="http://schemas.microsoft.com/office/powerpoint/2010/main" val="3237081158"/>
              </p:ext>
            </p:extLst>
          </p:nvPr>
        </p:nvGraphicFramePr>
        <p:xfrm>
          <a:off x="952500" y="1625600"/>
          <a:ext cx="10033001" cy="4702656"/>
        </p:xfrm>
        <a:graphic>
          <a:graphicData uri="http://schemas.openxmlformats.org/drawingml/2006/table">
            <a:tbl>
              <a:tblPr firstRow="1" firstCol="1" bandRow="1">
                <a:tableStyleId>{5C22544A-7EE6-4342-B048-85BDC9FD1C3A}</a:tableStyleId>
              </a:tblPr>
              <a:tblGrid>
                <a:gridCol w="1536139">
                  <a:extLst>
                    <a:ext uri="{9D8B030D-6E8A-4147-A177-3AD203B41FA5}">
                      <a16:colId xmlns:a16="http://schemas.microsoft.com/office/drawing/2014/main" val="3528713131"/>
                    </a:ext>
                  </a:extLst>
                </a:gridCol>
                <a:gridCol w="1442784">
                  <a:extLst>
                    <a:ext uri="{9D8B030D-6E8A-4147-A177-3AD203B41FA5}">
                      <a16:colId xmlns:a16="http://schemas.microsoft.com/office/drawing/2014/main" val="51946061"/>
                    </a:ext>
                  </a:extLst>
                </a:gridCol>
                <a:gridCol w="1262435">
                  <a:extLst>
                    <a:ext uri="{9D8B030D-6E8A-4147-A177-3AD203B41FA5}">
                      <a16:colId xmlns:a16="http://schemas.microsoft.com/office/drawing/2014/main" val="3936942426"/>
                    </a:ext>
                  </a:extLst>
                </a:gridCol>
                <a:gridCol w="1260314">
                  <a:extLst>
                    <a:ext uri="{9D8B030D-6E8A-4147-A177-3AD203B41FA5}">
                      <a16:colId xmlns:a16="http://schemas.microsoft.com/office/drawing/2014/main" val="1071780500"/>
                    </a:ext>
                  </a:extLst>
                </a:gridCol>
                <a:gridCol w="1170493">
                  <a:extLst>
                    <a:ext uri="{9D8B030D-6E8A-4147-A177-3AD203B41FA5}">
                      <a16:colId xmlns:a16="http://schemas.microsoft.com/office/drawing/2014/main" val="809273520"/>
                    </a:ext>
                  </a:extLst>
                </a:gridCol>
                <a:gridCol w="989439">
                  <a:extLst>
                    <a:ext uri="{9D8B030D-6E8A-4147-A177-3AD203B41FA5}">
                      <a16:colId xmlns:a16="http://schemas.microsoft.com/office/drawing/2014/main" val="818528043"/>
                    </a:ext>
                  </a:extLst>
                </a:gridCol>
                <a:gridCol w="2371397">
                  <a:extLst>
                    <a:ext uri="{9D8B030D-6E8A-4147-A177-3AD203B41FA5}">
                      <a16:colId xmlns:a16="http://schemas.microsoft.com/office/drawing/2014/main" val="2370229565"/>
                    </a:ext>
                  </a:extLst>
                </a:gridCol>
              </a:tblGrid>
              <a:tr h="846978">
                <a:tc>
                  <a:txBody>
                    <a:bodyPr/>
                    <a:lstStyle/>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Table</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100">
                          <a:effectLst/>
                        </a:rPr>
                        <a:t>Column</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Data Type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Primary key</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100">
                          <a:effectLst/>
                        </a:rPr>
                        <a:t>Nullable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Default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Comments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4257192"/>
                  </a:ext>
                </a:extLst>
              </a:tr>
              <a:tr h="642613">
                <a:tc>
                  <a:txBody>
                    <a:bodyPr/>
                    <a:lstStyle/>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000">
                          <a:effectLst/>
                        </a:rPr>
                        <a:t>c_name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full name</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01283498"/>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c_add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address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567460147"/>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c_city</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city</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47448643"/>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c_contact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varchar(13)</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contact number</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3802175"/>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c_email</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varchar(50)</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YES</a:t>
                      </a:r>
                      <a:endParaRPr lang="en-IN"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valid email ID</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71822940"/>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password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varchar(15)</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dirty="0">
                          <a:effectLst/>
                        </a:rPr>
                        <a:t> Valid password given by  Customer</a:t>
                      </a:r>
                      <a:endParaRPr lang="en-IN" sz="10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52733381"/>
                  </a:ext>
                </a:extLst>
              </a:tr>
            </a:tbl>
          </a:graphicData>
        </a:graphic>
      </p:graphicFrame>
    </p:spTree>
    <p:extLst>
      <p:ext uri="{BB962C8B-B14F-4D97-AF65-F5344CB8AC3E}">
        <p14:creationId xmlns:p14="http://schemas.microsoft.com/office/powerpoint/2010/main" val="11281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DFC83-7121-4435-B018-5E2FC3B702C3}"/>
              </a:ext>
            </a:extLst>
          </p:cNvPr>
          <p:cNvGraphicFramePr>
            <a:graphicFrameLocks noGrp="1"/>
          </p:cNvGraphicFramePr>
          <p:nvPr>
            <p:extLst>
              <p:ext uri="{D42A27DB-BD31-4B8C-83A1-F6EECF244321}">
                <p14:modId xmlns:p14="http://schemas.microsoft.com/office/powerpoint/2010/main" val="2855852862"/>
              </p:ext>
            </p:extLst>
          </p:nvPr>
        </p:nvGraphicFramePr>
        <p:xfrm>
          <a:off x="774701" y="1422401"/>
          <a:ext cx="10502898" cy="4635664"/>
        </p:xfrm>
        <a:graphic>
          <a:graphicData uri="http://schemas.openxmlformats.org/drawingml/2006/table">
            <a:tbl>
              <a:tblPr firstRow="1" firstCol="1" bandRow="1">
                <a:tableStyleId>{5C22544A-7EE6-4342-B048-85BDC9FD1C3A}</a:tableStyleId>
              </a:tblPr>
              <a:tblGrid>
                <a:gridCol w="1689099">
                  <a:extLst>
                    <a:ext uri="{9D8B030D-6E8A-4147-A177-3AD203B41FA5}">
                      <a16:colId xmlns:a16="http://schemas.microsoft.com/office/drawing/2014/main" val="1606747069"/>
                    </a:ext>
                  </a:extLst>
                </a:gridCol>
                <a:gridCol w="1555060">
                  <a:extLst>
                    <a:ext uri="{9D8B030D-6E8A-4147-A177-3AD203B41FA5}">
                      <a16:colId xmlns:a16="http://schemas.microsoft.com/office/drawing/2014/main" val="2163908040"/>
                    </a:ext>
                  </a:extLst>
                </a:gridCol>
                <a:gridCol w="1395289">
                  <a:extLst>
                    <a:ext uri="{9D8B030D-6E8A-4147-A177-3AD203B41FA5}">
                      <a16:colId xmlns:a16="http://schemas.microsoft.com/office/drawing/2014/main" val="2079023469"/>
                    </a:ext>
                  </a:extLst>
                </a:gridCol>
                <a:gridCol w="1289429">
                  <a:extLst>
                    <a:ext uri="{9D8B030D-6E8A-4147-A177-3AD203B41FA5}">
                      <a16:colId xmlns:a16="http://schemas.microsoft.com/office/drawing/2014/main" val="1406329715"/>
                    </a:ext>
                  </a:extLst>
                </a:gridCol>
                <a:gridCol w="1145022">
                  <a:extLst>
                    <a:ext uri="{9D8B030D-6E8A-4147-A177-3AD203B41FA5}">
                      <a16:colId xmlns:a16="http://schemas.microsoft.com/office/drawing/2014/main" val="3262027467"/>
                    </a:ext>
                  </a:extLst>
                </a:gridCol>
                <a:gridCol w="1104900">
                  <a:extLst>
                    <a:ext uri="{9D8B030D-6E8A-4147-A177-3AD203B41FA5}">
                      <a16:colId xmlns:a16="http://schemas.microsoft.com/office/drawing/2014/main" val="1683070950"/>
                    </a:ext>
                  </a:extLst>
                </a:gridCol>
                <a:gridCol w="2324099">
                  <a:extLst>
                    <a:ext uri="{9D8B030D-6E8A-4147-A177-3AD203B41FA5}">
                      <a16:colId xmlns:a16="http://schemas.microsoft.com/office/drawing/2014/main" val="3442585436"/>
                    </a:ext>
                  </a:extLst>
                </a:gridCol>
              </a:tblGrid>
              <a:tr h="1053141">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15433012"/>
                  </a:ext>
                </a:extLst>
              </a:tr>
              <a:tr h="688136">
                <a:tc>
                  <a:txBody>
                    <a:bodyPr/>
                    <a:lstStyle/>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1100" dirty="0">
                          <a:effectLst/>
                        </a:rPr>
                        <a:t>  </a:t>
                      </a:r>
                      <a:r>
                        <a:rPr lang="en-IN" sz="1100" dirty="0" err="1">
                          <a:effectLst/>
                        </a:rPr>
                        <a:t>s_name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varchar(50)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a:t>
                      </a: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YES</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75583262"/>
                  </a:ext>
                </a:extLst>
              </a:tr>
              <a:tr h="712562">
                <a:tc>
                  <a:txBody>
                    <a:bodyPr/>
                    <a:lstStyle/>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r>
                        <a:rPr lang="en-IN" sz="1100" dirty="0">
                          <a:effectLst/>
                          <a:latin typeface="+mn-lt"/>
                          <a:ea typeface="Times New Roman" panose="02020603050405020304" pitchFamily="18" charset="0"/>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minimum 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11820267"/>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s_desc</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text</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description</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199814681"/>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s_img</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varchar(255)</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demo images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2581445"/>
                  </a:ext>
                </a:extLst>
              </a:tr>
              <a:tr h="712562">
                <a:tc>
                  <a:txBody>
                    <a:bodyPr/>
                    <a:lstStyle/>
                    <a:p>
                      <a:pPr marL="38100">
                        <a:lnSpc>
                          <a:spcPts val="1025"/>
                        </a:lnSpc>
                      </a:pPr>
                      <a:r>
                        <a:rPr lang="en-IN" sz="1100" dirty="0">
                          <a:effectLst/>
                        </a:rPr>
                        <a:t> </a:t>
                      </a: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No_sp</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int(11)</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Number of service provider in service </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120416306"/>
                  </a:ext>
                </a:extLst>
              </a:tr>
            </a:tbl>
          </a:graphicData>
        </a:graphic>
      </p:graphicFrame>
    </p:spTree>
    <p:extLst>
      <p:ext uri="{BB962C8B-B14F-4D97-AF65-F5344CB8AC3E}">
        <p14:creationId xmlns:p14="http://schemas.microsoft.com/office/powerpoint/2010/main" val="43452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3C415B-9543-4516-B5E0-2A5449255B20}"/>
              </a:ext>
            </a:extLst>
          </p:cNvPr>
          <p:cNvGraphicFramePr>
            <a:graphicFrameLocks noGrp="1"/>
          </p:cNvGraphicFramePr>
          <p:nvPr>
            <p:extLst>
              <p:ext uri="{D42A27DB-BD31-4B8C-83A1-F6EECF244321}">
                <p14:modId xmlns:p14="http://schemas.microsoft.com/office/powerpoint/2010/main" val="3118419454"/>
              </p:ext>
            </p:extLst>
          </p:nvPr>
        </p:nvGraphicFramePr>
        <p:xfrm>
          <a:off x="777240" y="470647"/>
          <a:ext cx="10744199" cy="5688108"/>
        </p:xfrm>
        <a:graphic>
          <a:graphicData uri="http://schemas.openxmlformats.org/drawingml/2006/table">
            <a:tbl>
              <a:tblPr firstRow="1" firstCol="1" bandRow="1">
                <a:tableStyleId>{5C22544A-7EE6-4342-B048-85BDC9FD1C3A}</a:tableStyleId>
              </a:tblPr>
              <a:tblGrid>
                <a:gridCol w="1760220">
                  <a:extLst>
                    <a:ext uri="{9D8B030D-6E8A-4147-A177-3AD203B41FA5}">
                      <a16:colId xmlns:a16="http://schemas.microsoft.com/office/drawing/2014/main" val="2967959992"/>
                    </a:ext>
                  </a:extLst>
                </a:gridCol>
                <a:gridCol w="1392627">
                  <a:extLst>
                    <a:ext uri="{9D8B030D-6E8A-4147-A177-3AD203B41FA5}">
                      <a16:colId xmlns:a16="http://schemas.microsoft.com/office/drawing/2014/main" val="1054144634"/>
                    </a:ext>
                  </a:extLst>
                </a:gridCol>
                <a:gridCol w="1355919">
                  <a:extLst>
                    <a:ext uri="{9D8B030D-6E8A-4147-A177-3AD203B41FA5}">
                      <a16:colId xmlns:a16="http://schemas.microsoft.com/office/drawing/2014/main" val="983084356"/>
                    </a:ext>
                  </a:extLst>
                </a:gridCol>
                <a:gridCol w="1190727">
                  <a:extLst>
                    <a:ext uri="{9D8B030D-6E8A-4147-A177-3AD203B41FA5}">
                      <a16:colId xmlns:a16="http://schemas.microsoft.com/office/drawing/2014/main" val="930429897"/>
                    </a:ext>
                  </a:extLst>
                </a:gridCol>
                <a:gridCol w="1227087">
                  <a:extLst>
                    <a:ext uri="{9D8B030D-6E8A-4147-A177-3AD203B41FA5}">
                      <a16:colId xmlns:a16="http://schemas.microsoft.com/office/drawing/2014/main" val="1500470585"/>
                    </a:ext>
                  </a:extLst>
                </a:gridCol>
                <a:gridCol w="1531620">
                  <a:extLst>
                    <a:ext uri="{9D8B030D-6E8A-4147-A177-3AD203B41FA5}">
                      <a16:colId xmlns:a16="http://schemas.microsoft.com/office/drawing/2014/main" val="712571980"/>
                    </a:ext>
                  </a:extLst>
                </a:gridCol>
                <a:gridCol w="2285999">
                  <a:extLst>
                    <a:ext uri="{9D8B030D-6E8A-4147-A177-3AD203B41FA5}">
                      <a16:colId xmlns:a16="http://schemas.microsoft.com/office/drawing/2014/main" val="3351851831"/>
                    </a:ext>
                  </a:extLst>
                </a:gridCol>
              </a:tblGrid>
              <a:tr h="868903">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r>
                        <a:rPr lang="en-IN" sz="1200" dirty="0">
                          <a:effectLst/>
                        </a:rPr>
                        <a:t> </a:t>
                      </a:r>
                      <a:endParaRPr lang="en-IN" sz="11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r>
                        <a:rPr lang="en-IN" sz="1200" dirty="0">
                          <a:effectLst/>
                        </a:rPr>
                        <a:t> </a:t>
                      </a:r>
                      <a:endParaRPr lang="en-IN" sz="11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7880308"/>
                  </a:ext>
                </a:extLst>
              </a:tr>
              <a:tr h="424395">
                <a:tc>
                  <a:txBody>
                    <a:bodyPr/>
                    <a:lstStyle/>
                    <a:p>
                      <a:pPr marL="38100">
                        <a:lnSpc>
                          <a:spcPts val="990"/>
                        </a:lnSpc>
                      </a:pPr>
                      <a:r>
                        <a:rPr lang="en-IN" sz="900">
                          <a:effectLst/>
                        </a:rPr>
                        <a:t> </a:t>
                      </a:r>
                      <a:endParaRPr lang="en-IN" sz="1100">
                        <a:effectLst/>
                      </a:endParaRPr>
                    </a:p>
                    <a:p>
                      <a:pPr marL="38100">
                        <a:lnSpc>
                          <a:spcPts val="990"/>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900">
                          <a:effectLst/>
                        </a:rPr>
                        <a:t>sp_name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Name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58917209"/>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Address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8692096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sp_contact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varchar(13)</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Cantact number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6030661"/>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endParaRPr>
                    </a:p>
                    <a:p>
                      <a:pPr>
                        <a:lnSpc>
                          <a:spcPts val="1025"/>
                        </a:lnSpc>
                      </a:pPr>
                      <a:r>
                        <a:rPr lang="en-IN" sz="9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Valid email ID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31249538"/>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sp_exp</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Year of experience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44950424"/>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sp_rate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Rate of a service provider for a service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97407690"/>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sp_account_no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provider’s bank account 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41910007"/>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sp_IFSC_no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bank account’s IFSCnumber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0217992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sp_city</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service city</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5285238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38783206"/>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password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dirty="0">
                          <a:effectLst/>
                        </a:rPr>
                        <a:t> Valid password given by service provider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27925537"/>
                  </a:ext>
                </a:extLst>
              </a:tr>
            </a:tbl>
          </a:graphicData>
        </a:graphic>
      </p:graphicFrame>
    </p:spTree>
    <p:extLst>
      <p:ext uri="{BB962C8B-B14F-4D97-AF65-F5344CB8AC3E}">
        <p14:creationId xmlns:p14="http://schemas.microsoft.com/office/powerpoint/2010/main" val="415735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95F6329-DAD2-4336-BD3F-2C5022C4290E}"/>
              </a:ext>
            </a:extLst>
          </p:cNvPr>
          <p:cNvGraphicFramePr>
            <a:graphicFrameLocks noGrp="1"/>
          </p:cNvGraphicFramePr>
          <p:nvPr>
            <p:extLst>
              <p:ext uri="{D42A27DB-BD31-4B8C-83A1-F6EECF244321}">
                <p14:modId xmlns:p14="http://schemas.microsoft.com/office/powerpoint/2010/main" val="1325692567"/>
              </p:ext>
            </p:extLst>
          </p:nvPr>
        </p:nvGraphicFramePr>
        <p:xfrm>
          <a:off x="822960" y="411480"/>
          <a:ext cx="10538461" cy="5417624"/>
        </p:xfrm>
        <a:graphic>
          <a:graphicData uri="http://schemas.openxmlformats.org/drawingml/2006/table">
            <a:tbl>
              <a:tblPr firstRow="1" firstCol="1" bandRow="1">
                <a:tableStyleId>{5C22544A-7EE6-4342-B048-85BDC9FD1C3A}</a:tableStyleId>
              </a:tblPr>
              <a:tblGrid>
                <a:gridCol w="1783080">
                  <a:extLst>
                    <a:ext uri="{9D8B030D-6E8A-4147-A177-3AD203B41FA5}">
                      <a16:colId xmlns:a16="http://schemas.microsoft.com/office/drawing/2014/main" val="823308053"/>
                    </a:ext>
                  </a:extLst>
                </a:gridCol>
                <a:gridCol w="1531620">
                  <a:extLst>
                    <a:ext uri="{9D8B030D-6E8A-4147-A177-3AD203B41FA5}">
                      <a16:colId xmlns:a16="http://schemas.microsoft.com/office/drawing/2014/main" val="3369253589"/>
                    </a:ext>
                  </a:extLst>
                </a:gridCol>
                <a:gridCol w="1348740">
                  <a:extLst>
                    <a:ext uri="{9D8B030D-6E8A-4147-A177-3AD203B41FA5}">
                      <a16:colId xmlns:a16="http://schemas.microsoft.com/office/drawing/2014/main" val="1432337178"/>
                    </a:ext>
                  </a:extLst>
                </a:gridCol>
                <a:gridCol w="1257300">
                  <a:extLst>
                    <a:ext uri="{9D8B030D-6E8A-4147-A177-3AD203B41FA5}">
                      <a16:colId xmlns:a16="http://schemas.microsoft.com/office/drawing/2014/main" val="1667775156"/>
                    </a:ext>
                  </a:extLst>
                </a:gridCol>
                <a:gridCol w="1188720">
                  <a:extLst>
                    <a:ext uri="{9D8B030D-6E8A-4147-A177-3AD203B41FA5}">
                      <a16:colId xmlns:a16="http://schemas.microsoft.com/office/drawing/2014/main" val="1800287868"/>
                    </a:ext>
                  </a:extLst>
                </a:gridCol>
                <a:gridCol w="1051560">
                  <a:extLst>
                    <a:ext uri="{9D8B030D-6E8A-4147-A177-3AD203B41FA5}">
                      <a16:colId xmlns:a16="http://schemas.microsoft.com/office/drawing/2014/main" val="3898441923"/>
                    </a:ext>
                  </a:extLst>
                </a:gridCol>
                <a:gridCol w="2377441">
                  <a:extLst>
                    <a:ext uri="{9D8B030D-6E8A-4147-A177-3AD203B41FA5}">
                      <a16:colId xmlns:a16="http://schemas.microsoft.com/office/drawing/2014/main" val="3040436499"/>
                    </a:ext>
                  </a:extLst>
                </a:gridCol>
              </a:tblGrid>
              <a:tr h="500102">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15965492"/>
                  </a:ext>
                </a:extLst>
              </a:tr>
              <a:tr h="474511">
                <a:tc>
                  <a:txBody>
                    <a:bodyPr/>
                    <a:lstStyle/>
                    <a:p>
                      <a:pPr marL="38100" algn="l">
                        <a:lnSpc>
                          <a:spcPts val="990"/>
                        </a:lnSpc>
                      </a:pPr>
                      <a:r>
                        <a:rPr lang="en-IN" sz="1100">
                          <a:effectLst/>
                        </a:rPr>
                        <a:t> </a:t>
                      </a:r>
                    </a:p>
                    <a:p>
                      <a:pPr marL="38100" algn="l">
                        <a:lnSpc>
                          <a:spcPts val="990"/>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100">
                          <a:effectLst/>
                        </a:rPr>
                        <a:t>order_id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int(10)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a:t>
                      </a:r>
                    </a:p>
                    <a:p>
                      <a:pPr algn="l">
                        <a:lnSpc>
                          <a:spcPts val="990"/>
                        </a:lnSpc>
                      </a:pPr>
                      <a:r>
                        <a:rPr lang="en-IN" sz="11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Unique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07548517"/>
                  </a:ext>
                </a:extLst>
              </a:tr>
              <a:tr h="491907">
                <a:tc>
                  <a:txBody>
                    <a:bodyPr/>
                    <a:lstStyle/>
                    <a:p>
                      <a:pPr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71417626"/>
                  </a:ext>
                </a:extLst>
              </a:tr>
              <a:tr h="510269">
                <a:tc>
                  <a:txBody>
                    <a:bodyPr/>
                    <a:lstStyle/>
                    <a:p>
                      <a:pPr marL="38100"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c_email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Customer’s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68319505"/>
                  </a:ext>
                </a:extLst>
              </a:tr>
              <a:tr h="510269">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Service provider’s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63273460"/>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Order serve address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463106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order_price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double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Price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3039125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order_status</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varchar(45)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status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63665113"/>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0000-00-00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dirty="0">
                          <a:effectLst/>
                        </a:rPr>
                        <a:t> Order delivery date for a particular order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29437550"/>
                  </a:ext>
                </a:extLst>
              </a:tr>
            </a:tbl>
          </a:graphicData>
        </a:graphic>
      </p:graphicFrame>
    </p:spTree>
    <p:extLst>
      <p:ext uri="{BB962C8B-B14F-4D97-AF65-F5344CB8AC3E}">
        <p14:creationId xmlns:p14="http://schemas.microsoft.com/office/powerpoint/2010/main" val="235004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6F1E9-2586-4FB8-9369-3EE668B7F888}"/>
              </a:ext>
            </a:extLst>
          </p:cNvPr>
          <p:cNvSpPr txBox="1"/>
          <p:nvPr/>
        </p:nvSpPr>
        <p:spPr>
          <a:xfrm>
            <a:off x="331304" y="2366689"/>
            <a:ext cx="11622157"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Context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Arial" panose="020B060402020202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context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sometimes called a level 0 data-flow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0215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5D862B57-5428-4F28-A1E6-D09FD4259F8E}"/>
              </a:ext>
            </a:extLst>
          </p:cNvPr>
          <p:cNvGraphicFramePr>
            <a:graphicFrameLocks noChangeAspect="1"/>
          </p:cNvGraphicFramePr>
          <p:nvPr>
            <p:extLst>
              <p:ext uri="{D42A27DB-BD31-4B8C-83A1-F6EECF244321}">
                <p14:modId xmlns:p14="http://schemas.microsoft.com/office/powerpoint/2010/main" val="3145315202"/>
              </p:ext>
            </p:extLst>
          </p:nvPr>
        </p:nvGraphicFramePr>
        <p:xfrm>
          <a:off x="357809" y="185530"/>
          <a:ext cx="10654747" cy="6294783"/>
        </p:xfrm>
        <a:graphic>
          <a:graphicData uri="http://schemas.openxmlformats.org/presentationml/2006/ole">
            <mc:AlternateContent xmlns:mc="http://schemas.openxmlformats.org/markup-compatibility/2006">
              <mc:Choice xmlns:v="urn:schemas-microsoft-com:vml" Requires="v">
                <p:oleObj spid="_x0000_s3075" name="Presentation" r:id="rId3" imgW="6095936" imgH="3429229" progId="PowerPoint.Show.12">
                  <p:embed/>
                </p:oleObj>
              </mc:Choice>
              <mc:Fallback>
                <p:oleObj name="Presentation" r:id="rId3" imgW="6095936" imgH="3429229" progId="PowerPoint.Show.12">
                  <p:embed/>
                  <p:pic>
                    <p:nvPicPr>
                      <p:cNvPr id="0" name=""/>
                      <p:cNvPicPr/>
                      <p:nvPr/>
                    </p:nvPicPr>
                    <p:blipFill>
                      <a:blip r:embed="rId4"/>
                      <a:stretch>
                        <a:fillRect/>
                      </a:stretch>
                    </p:blipFill>
                    <p:spPr>
                      <a:xfrm>
                        <a:off x="357809" y="185530"/>
                        <a:ext cx="10654747" cy="6294783"/>
                      </a:xfrm>
                      <a:prstGeom prst="rect">
                        <a:avLst/>
                      </a:prstGeom>
                    </p:spPr>
                  </p:pic>
                </p:oleObj>
              </mc:Fallback>
            </mc:AlternateContent>
          </a:graphicData>
        </a:graphic>
      </p:graphicFrame>
    </p:spTree>
    <p:extLst>
      <p:ext uri="{BB962C8B-B14F-4D97-AF65-F5344CB8AC3E}">
        <p14:creationId xmlns:p14="http://schemas.microsoft.com/office/powerpoint/2010/main" val="34964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39A-8154-4E9D-8C9D-603427870B9D}"/>
              </a:ext>
            </a:extLst>
          </p:cNvPr>
          <p:cNvSpPr txBox="1"/>
          <p:nvPr/>
        </p:nvSpPr>
        <p:spPr>
          <a:xfrm>
            <a:off x="424070" y="2221821"/>
            <a:ext cx="11582400"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Flow </a:t>
            </a:r>
            <a:r>
              <a:rPr lang="en-IN" sz="2800" b="1" u="sng" dirty="0">
                <a:solidFill>
                  <a:srgbClr val="202124"/>
                </a:solidFill>
                <a:latin typeface="Calibri" panose="020F0502020204030204" pitchFamily="34" charset="0"/>
                <a:ea typeface="Calibri" panose="020F0502020204030204" pitchFamily="34" charset="0"/>
                <a:cs typeface="Calibri" panose="020F0502020204030204" pitchFamily="34" charset="0"/>
              </a:rPr>
              <a:t>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way of representing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 system (usually an information system).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DFD</a:t>
            </a:r>
            <a:r>
              <a:rPr lang="en-IN" sz="1800" dirty="0">
                <a:effectLst/>
                <a:latin typeface="Calibri" panose="020F0502020204030204" pitchFamily="34" charset="0"/>
                <a:ea typeface="Calibri" panose="020F0502020204030204" pitchFamily="34" charset="0"/>
                <a:cs typeface="Times New Roman" panose="02020603050405020304" pitchFamily="18" charset="0"/>
              </a:rPr>
              <a:t> also provides information about the outputs and inputs of each entity and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itself. Specific operations based on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be represented by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90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B9274-2A02-41D7-80CA-CD6689723662}"/>
              </a:ext>
            </a:extLst>
          </p:cNvPr>
          <p:cNvSpPr/>
          <p:nvPr/>
        </p:nvSpPr>
        <p:spPr>
          <a:xfrm>
            <a:off x="563383" y="361677"/>
            <a:ext cx="687819"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Customer</a:t>
            </a:r>
            <a:endParaRPr lang="en-IN" sz="900" dirty="0">
              <a:solidFill>
                <a:schemeClr val="tx1"/>
              </a:solidFill>
            </a:endParaRPr>
          </a:p>
        </p:txBody>
      </p:sp>
      <p:sp>
        <p:nvSpPr>
          <p:cNvPr id="4" name="Oval 3">
            <a:extLst>
              <a:ext uri="{FF2B5EF4-FFF2-40B4-BE49-F238E27FC236}">
                <a16:creationId xmlns:a16="http://schemas.microsoft.com/office/drawing/2014/main" id="{3C497745-5BC7-4262-9577-5B17949E0DF0}"/>
              </a:ext>
            </a:extLst>
          </p:cNvPr>
          <p:cNvSpPr/>
          <p:nvPr/>
        </p:nvSpPr>
        <p:spPr>
          <a:xfrm>
            <a:off x="2371577" y="246044"/>
            <a:ext cx="718624" cy="51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1.</a:t>
            </a:r>
          </a:p>
          <a:p>
            <a:pPr algn="ctr"/>
            <a:r>
              <a:rPr lang="en-US" sz="700" dirty="0"/>
              <a:t>Select Service</a:t>
            </a:r>
            <a:endParaRPr lang="en-IN" sz="700" dirty="0"/>
          </a:p>
        </p:txBody>
      </p:sp>
      <p:sp>
        <p:nvSpPr>
          <p:cNvPr id="5" name="Oval 4">
            <a:extLst>
              <a:ext uri="{FF2B5EF4-FFF2-40B4-BE49-F238E27FC236}">
                <a16:creationId xmlns:a16="http://schemas.microsoft.com/office/drawing/2014/main" id="{5BE62EA2-09A9-4BF0-B4D4-5969A4A3A713}"/>
              </a:ext>
            </a:extLst>
          </p:cNvPr>
          <p:cNvSpPr/>
          <p:nvPr/>
        </p:nvSpPr>
        <p:spPr>
          <a:xfrm>
            <a:off x="2371577" y="1132778"/>
            <a:ext cx="624918" cy="55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2. Modify Cart</a:t>
            </a:r>
          </a:p>
        </p:txBody>
      </p:sp>
      <p:sp>
        <p:nvSpPr>
          <p:cNvPr id="6" name="Oval 5">
            <a:extLst>
              <a:ext uri="{FF2B5EF4-FFF2-40B4-BE49-F238E27FC236}">
                <a16:creationId xmlns:a16="http://schemas.microsoft.com/office/drawing/2014/main" id="{33241783-32C3-4D68-8AE3-1F81DEAD13E0}"/>
              </a:ext>
            </a:extLst>
          </p:cNvPr>
          <p:cNvSpPr/>
          <p:nvPr/>
        </p:nvSpPr>
        <p:spPr>
          <a:xfrm>
            <a:off x="2000478" y="2303871"/>
            <a:ext cx="563208"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3.</a:t>
            </a:r>
          </a:p>
          <a:p>
            <a:pPr algn="ctr"/>
            <a:r>
              <a:rPr lang="en-US" sz="700" dirty="0"/>
              <a:t>Order</a:t>
            </a:r>
            <a:endParaRPr lang="en-IN" sz="700" dirty="0"/>
          </a:p>
        </p:txBody>
      </p:sp>
      <p:sp>
        <p:nvSpPr>
          <p:cNvPr id="7" name="TextBox 6">
            <a:extLst>
              <a:ext uri="{FF2B5EF4-FFF2-40B4-BE49-F238E27FC236}">
                <a16:creationId xmlns:a16="http://schemas.microsoft.com/office/drawing/2014/main" id="{68C3D504-CBFC-4839-9E75-710919BFAB1B}"/>
              </a:ext>
            </a:extLst>
          </p:cNvPr>
          <p:cNvSpPr txBox="1"/>
          <p:nvPr/>
        </p:nvSpPr>
        <p:spPr>
          <a:xfrm>
            <a:off x="1598115" y="47395"/>
            <a:ext cx="409433" cy="246221"/>
          </a:xfrm>
          <a:prstGeom prst="rect">
            <a:avLst/>
          </a:prstGeom>
          <a:noFill/>
        </p:spPr>
        <p:txBody>
          <a:bodyPr wrap="square" rtlCol="0">
            <a:spAutoFit/>
          </a:bodyPr>
          <a:lstStyle/>
          <a:p>
            <a:pPr algn="ctr"/>
            <a:r>
              <a:rPr lang="en-US" sz="500" dirty="0"/>
              <a:t>Service Name</a:t>
            </a:r>
            <a:endParaRPr lang="en-IN" sz="500" dirty="0"/>
          </a:p>
        </p:txBody>
      </p:sp>
      <p:sp>
        <p:nvSpPr>
          <p:cNvPr id="8" name="TextBox 7">
            <a:extLst>
              <a:ext uri="{FF2B5EF4-FFF2-40B4-BE49-F238E27FC236}">
                <a16:creationId xmlns:a16="http://schemas.microsoft.com/office/drawing/2014/main" id="{16FB0D59-651C-4B5C-8D82-8BF21D330E9C}"/>
              </a:ext>
            </a:extLst>
          </p:cNvPr>
          <p:cNvSpPr txBox="1"/>
          <p:nvPr/>
        </p:nvSpPr>
        <p:spPr>
          <a:xfrm>
            <a:off x="1619534" y="341960"/>
            <a:ext cx="403173" cy="323165"/>
          </a:xfrm>
          <a:prstGeom prst="rect">
            <a:avLst/>
          </a:prstGeom>
          <a:noFill/>
        </p:spPr>
        <p:txBody>
          <a:bodyPr wrap="square" rtlCol="0">
            <a:spAutoFit/>
          </a:bodyPr>
          <a:lstStyle/>
          <a:p>
            <a:pPr algn="ctr"/>
            <a:r>
              <a:rPr lang="en-US" sz="500" dirty="0"/>
              <a:t>Service Provider Name</a:t>
            </a:r>
            <a:endParaRPr lang="en-IN" sz="500" dirty="0"/>
          </a:p>
        </p:txBody>
      </p:sp>
      <p:sp>
        <p:nvSpPr>
          <p:cNvPr id="9" name="TextBox 8">
            <a:extLst>
              <a:ext uri="{FF2B5EF4-FFF2-40B4-BE49-F238E27FC236}">
                <a16:creationId xmlns:a16="http://schemas.microsoft.com/office/drawing/2014/main" id="{E64F83B5-5919-4AE6-9E25-719A7607C204}"/>
              </a:ext>
            </a:extLst>
          </p:cNvPr>
          <p:cNvSpPr txBox="1"/>
          <p:nvPr/>
        </p:nvSpPr>
        <p:spPr>
          <a:xfrm>
            <a:off x="1657918" y="659258"/>
            <a:ext cx="285394" cy="169277"/>
          </a:xfrm>
          <a:prstGeom prst="rect">
            <a:avLst/>
          </a:prstGeom>
          <a:noFill/>
        </p:spPr>
        <p:txBody>
          <a:bodyPr wrap="square" rtlCol="0">
            <a:spAutoFit/>
          </a:bodyPr>
          <a:lstStyle/>
          <a:p>
            <a:pPr algn="ctr"/>
            <a:r>
              <a:rPr lang="en-US" sz="500" dirty="0"/>
              <a:t>City</a:t>
            </a:r>
            <a:endParaRPr lang="en-IN" sz="500" dirty="0"/>
          </a:p>
        </p:txBody>
      </p:sp>
      <p:cxnSp>
        <p:nvCxnSpPr>
          <p:cNvPr id="10" name="Elbow Connector 19">
            <a:extLst>
              <a:ext uri="{FF2B5EF4-FFF2-40B4-BE49-F238E27FC236}">
                <a16:creationId xmlns:a16="http://schemas.microsoft.com/office/drawing/2014/main" id="{BE8295F6-DF80-47BB-8B2D-8C8644073452}"/>
              </a:ext>
            </a:extLst>
          </p:cNvPr>
          <p:cNvCxnSpPr>
            <a:stCxn id="3" idx="0"/>
            <a:endCxn id="7" idx="1"/>
          </p:cNvCxnSpPr>
          <p:nvPr/>
        </p:nvCxnSpPr>
        <p:spPr>
          <a:xfrm rot="5400000" flipH="1" flipV="1">
            <a:off x="1157119" y="-79319"/>
            <a:ext cx="191171" cy="690822"/>
          </a:xfrm>
          <a:prstGeom prst="bentConnector2">
            <a:avLst/>
          </a:prstGeom>
        </p:spPr>
        <p:style>
          <a:lnRef idx="2">
            <a:schemeClr val="dk1"/>
          </a:lnRef>
          <a:fillRef idx="0">
            <a:schemeClr val="dk1"/>
          </a:fillRef>
          <a:effectRef idx="1">
            <a:schemeClr val="dk1"/>
          </a:effectRef>
          <a:fontRef idx="minor">
            <a:schemeClr val="tx1"/>
          </a:fontRef>
        </p:style>
      </p:cxnSp>
      <p:cxnSp>
        <p:nvCxnSpPr>
          <p:cNvPr id="11" name="Elbow Connector 21">
            <a:extLst>
              <a:ext uri="{FF2B5EF4-FFF2-40B4-BE49-F238E27FC236}">
                <a16:creationId xmlns:a16="http://schemas.microsoft.com/office/drawing/2014/main" id="{228ECAA0-3EF4-4FBF-B287-9B24E1F402DE}"/>
              </a:ext>
            </a:extLst>
          </p:cNvPr>
          <p:cNvCxnSpPr>
            <a:stCxn id="3" idx="3"/>
            <a:endCxn id="8" idx="1"/>
          </p:cNvCxnSpPr>
          <p:nvPr/>
        </p:nvCxnSpPr>
        <p:spPr>
          <a:xfrm flipV="1">
            <a:off x="1251202" y="503543"/>
            <a:ext cx="368332" cy="396"/>
          </a:xfrm>
          <a:prstGeom prst="bentConnector3">
            <a:avLst>
              <a:gd name="adj1" fmla="val 50000"/>
            </a:avLst>
          </a:prstGeom>
          <a:ln/>
        </p:spPr>
        <p:style>
          <a:lnRef idx="2">
            <a:schemeClr val="dk1"/>
          </a:lnRef>
          <a:fillRef idx="0">
            <a:schemeClr val="dk1"/>
          </a:fillRef>
          <a:effectRef idx="1">
            <a:schemeClr val="dk1"/>
          </a:effectRef>
          <a:fontRef idx="minor">
            <a:schemeClr val="tx1"/>
          </a:fontRef>
        </p:style>
      </p:cxnSp>
      <p:cxnSp>
        <p:nvCxnSpPr>
          <p:cNvPr id="12" name="Elbow Connector 23">
            <a:extLst>
              <a:ext uri="{FF2B5EF4-FFF2-40B4-BE49-F238E27FC236}">
                <a16:creationId xmlns:a16="http://schemas.microsoft.com/office/drawing/2014/main" id="{0334F641-5F0E-436F-8486-256866FBBBE0}"/>
              </a:ext>
            </a:extLst>
          </p:cNvPr>
          <p:cNvCxnSpPr>
            <a:endCxn id="9" idx="1"/>
          </p:cNvCxnSpPr>
          <p:nvPr/>
        </p:nvCxnSpPr>
        <p:spPr>
          <a:xfrm>
            <a:off x="1244600" y="635000"/>
            <a:ext cx="413318" cy="10889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29">
            <a:extLst>
              <a:ext uri="{FF2B5EF4-FFF2-40B4-BE49-F238E27FC236}">
                <a16:creationId xmlns:a16="http://schemas.microsoft.com/office/drawing/2014/main" id="{C2066EC2-2C9F-4BBB-A9D9-98D336B17678}"/>
              </a:ext>
            </a:extLst>
          </p:cNvPr>
          <p:cNvCxnSpPr>
            <a:stCxn id="8" idx="3"/>
            <a:endCxn id="4" idx="2"/>
          </p:cNvCxnSpPr>
          <p:nvPr/>
        </p:nvCxnSpPr>
        <p:spPr>
          <a:xfrm>
            <a:off x="2022707" y="503543"/>
            <a:ext cx="348870" cy="9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3C5E27F-A6FE-4193-BCD7-FE0BADC160C9}"/>
              </a:ext>
            </a:extLst>
          </p:cNvPr>
          <p:cNvCxnSpPr/>
          <p:nvPr/>
        </p:nvCxnSpPr>
        <p:spPr>
          <a:xfrm>
            <a:off x="5467295" y="1940605"/>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8B59305-1CA9-4CAD-961C-9B3AFF7630F2}"/>
              </a:ext>
            </a:extLst>
          </p:cNvPr>
          <p:cNvCxnSpPr/>
          <p:nvPr/>
        </p:nvCxnSpPr>
        <p:spPr>
          <a:xfrm>
            <a:off x="5467295" y="2113003"/>
            <a:ext cx="56399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9E61657-0877-4D26-8A46-EA72168B8FE6}"/>
              </a:ext>
            </a:extLst>
          </p:cNvPr>
          <p:cNvSpPr txBox="1"/>
          <p:nvPr/>
        </p:nvSpPr>
        <p:spPr>
          <a:xfrm>
            <a:off x="5429614" y="1940605"/>
            <a:ext cx="638208" cy="169277"/>
          </a:xfrm>
          <a:prstGeom prst="rect">
            <a:avLst/>
          </a:prstGeom>
          <a:noFill/>
        </p:spPr>
        <p:txBody>
          <a:bodyPr wrap="square" rtlCol="0">
            <a:spAutoFit/>
          </a:bodyPr>
          <a:lstStyle/>
          <a:p>
            <a:r>
              <a:rPr lang="en-US" sz="500" dirty="0"/>
              <a:t>Service _Provider</a:t>
            </a:r>
            <a:endParaRPr lang="en-IN" sz="500" dirty="0"/>
          </a:p>
        </p:txBody>
      </p:sp>
      <p:sp>
        <p:nvSpPr>
          <p:cNvPr id="17" name="TextBox 16">
            <a:extLst>
              <a:ext uri="{FF2B5EF4-FFF2-40B4-BE49-F238E27FC236}">
                <a16:creationId xmlns:a16="http://schemas.microsoft.com/office/drawing/2014/main" id="{71149AEA-31E1-4BA3-90D5-8F51F65AF9F7}"/>
              </a:ext>
            </a:extLst>
          </p:cNvPr>
          <p:cNvSpPr txBox="1"/>
          <p:nvPr/>
        </p:nvSpPr>
        <p:spPr>
          <a:xfrm>
            <a:off x="3933311" y="1917909"/>
            <a:ext cx="442787" cy="215444"/>
          </a:xfrm>
          <a:prstGeom prst="rect">
            <a:avLst/>
          </a:prstGeom>
          <a:noFill/>
        </p:spPr>
        <p:txBody>
          <a:bodyPr wrap="square" rtlCol="0">
            <a:spAutoFit/>
          </a:bodyPr>
          <a:lstStyle/>
          <a:p>
            <a:pPr algn="ctr"/>
            <a:r>
              <a:rPr lang="en-US" sz="400" dirty="0"/>
              <a:t>Provider Name</a:t>
            </a:r>
            <a:endParaRPr lang="en-IN" sz="400" dirty="0"/>
          </a:p>
        </p:txBody>
      </p:sp>
      <p:cxnSp>
        <p:nvCxnSpPr>
          <p:cNvPr id="18" name="Elbow Connector 44">
            <a:extLst>
              <a:ext uri="{FF2B5EF4-FFF2-40B4-BE49-F238E27FC236}">
                <a16:creationId xmlns:a16="http://schemas.microsoft.com/office/drawing/2014/main" id="{7776D899-2C2A-4399-B4AB-59DFEB6745C5}"/>
              </a:ext>
            </a:extLst>
          </p:cNvPr>
          <p:cNvCxnSpPr>
            <a:stCxn id="16" idx="1"/>
            <a:endCxn id="17" idx="3"/>
          </p:cNvCxnSpPr>
          <p:nvPr/>
        </p:nvCxnSpPr>
        <p:spPr>
          <a:xfrm rot="10800000" flipV="1">
            <a:off x="4376098" y="2025243"/>
            <a:ext cx="1053516" cy="3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46">
            <a:extLst>
              <a:ext uri="{FF2B5EF4-FFF2-40B4-BE49-F238E27FC236}">
                <a16:creationId xmlns:a16="http://schemas.microsoft.com/office/drawing/2014/main" id="{FC3732BB-3D27-4CC6-AFE1-5A6905DA22E5}"/>
              </a:ext>
            </a:extLst>
          </p:cNvPr>
          <p:cNvCxnSpPr>
            <a:stCxn id="17" idx="0"/>
            <a:endCxn id="4" idx="5"/>
          </p:cNvCxnSpPr>
          <p:nvPr/>
        </p:nvCxnSpPr>
        <p:spPr>
          <a:xfrm rot="16200000" flipV="1">
            <a:off x="2954491" y="717695"/>
            <a:ext cx="1230685" cy="1169744"/>
          </a:xfrm>
          <a:prstGeom prst="bentConnector3">
            <a:avLst>
              <a:gd name="adj1" fmla="val 79502"/>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6986833-0C78-4C15-A5FC-A8222C05E4B2}"/>
              </a:ext>
            </a:extLst>
          </p:cNvPr>
          <p:cNvSpPr txBox="1"/>
          <p:nvPr/>
        </p:nvSpPr>
        <p:spPr>
          <a:xfrm>
            <a:off x="2297895" y="845608"/>
            <a:ext cx="571723" cy="169277"/>
          </a:xfrm>
          <a:prstGeom prst="rect">
            <a:avLst/>
          </a:prstGeom>
          <a:noFill/>
        </p:spPr>
        <p:txBody>
          <a:bodyPr wrap="square" rtlCol="0">
            <a:spAutoFit/>
          </a:bodyPr>
          <a:lstStyle/>
          <a:p>
            <a:pPr algn="ctr"/>
            <a:r>
              <a:rPr lang="en-US" sz="500" dirty="0"/>
              <a:t>Service Details</a:t>
            </a:r>
            <a:endParaRPr lang="en-IN" sz="500" dirty="0"/>
          </a:p>
        </p:txBody>
      </p:sp>
      <p:cxnSp>
        <p:nvCxnSpPr>
          <p:cNvPr id="21" name="Straight Connector 20">
            <a:extLst>
              <a:ext uri="{FF2B5EF4-FFF2-40B4-BE49-F238E27FC236}">
                <a16:creationId xmlns:a16="http://schemas.microsoft.com/office/drawing/2014/main" id="{6790D4DE-7248-4666-82A0-7CD4DCA945F9}"/>
              </a:ext>
            </a:extLst>
          </p:cNvPr>
          <p:cNvCxnSpPr>
            <a:endCxn id="20" idx="0"/>
          </p:cNvCxnSpPr>
          <p:nvPr/>
        </p:nvCxnSpPr>
        <p:spPr>
          <a:xfrm flipH="1">
            <a:off x="2583757" y="745466"/>
            <a:ext cx="24375" cy="100142"/>
          </a:xfrm>
          <a:prstGeom prst="line">
            <a:avLst/>
          </a:prstGeom>
        </p:spPr>
        <p:style>
          <a:lnRef idx="2">
            <a:schemeClr val="dk1"/>
          </a:lnRef>
          <a:fillRef idx="0">
            <a:schemeClr val="dk1"/>
          </a:fillRef>
          <a:effectRef idx="1">
            <a:schemeClr val="dk1"/>
          </a:effectRef>
          <a:fontRef idx="minor">
            <a:schemeClr val="tx1"/>
          </a:fontRef>
        </p:style>
      </p:cxnSp>
      <p:cxnSp>
        <p:nvCxnSpPr>
          <p:cNvPr id="22" name="Elbow Connector 57">
            <a:extLst>
              <a:ext uri="{FF2B5EF4-FFF2-40B4-BE49-F238E27FC236}">
                <a16:creationId xmlns:a16="http://schemas.microsoft.com/office/drawing/2014/main" id="{8BA38E37-4503-470B-8159-791C4144D0B6}"/>
              </a:ext>
            </a:extLst>
          </p:cNvPr>
          <p:cNvCxnSpPr>
            <a:stCxn id="20" idx="2"/>
            <a:endCxn id="5" idx="0"/>
          </p:cNvCxnSpPr>
          <p:nvPr/>
        </p:nvCxnSpPr>
        <p:spPr>
          <a:xfrm rot="16200000" flipH="1">
            <a:off x="2574950" y="1023691"/>
            <a:ext cx="117893" cy="10027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3B9C206-150D-44EF-851A-D2B9FD095DBD}"/>
              </a:ext>
            </a:extLst>
          </p:cNvPr>
          <p:cNvSpPr txBox="1"/>
          <p:nvPr/>
        </p:nvSpPr>
        <p:spPr>
          <a:xfrm>
            <a:off x="1456266" y="1007733"/>
            <a:ext cx="496224" cy="169277"/>
          </a:xfrm>
          <a:prstGeom prst="rect">
            <a:avLst/>
          </a:prstGeom>
          <a:noFill/>
        </p:spPr>
        <p:txBody>
          <a:bodyPr wrap="square" rtlCol="0">
            <a:spAutoFit/>
          </a:bodyPr>
          <a:lstStyle/>
          <a:p>
            <a:pPr algn="ctr"/>
            <a:r>
              <a:rPr lang="en-US" sz="500" dirty="0"/>
              <a:t>Cart Details</a:t>
            </a:r>
            <a:endParaRPr lang="en-IN" sz="500" dirty="0"/>
          </a:p>
        </p:txBody>
      </p:sp>
      <p:cxnSp>
        <p:nvCxnSpPr>
          <p:cNvPr id="24" name="Elbow Connector 60">
            <a:extLst>
              <a:ext uri="{FF2B5EF4-FFF2-40B4-BE49-F238E27FC236}">
                <a16:creationId xmlns:a16="http://schemas.microsoft.com/office/drawing/2014/main" id="{9C58EB91-DDFB-4BA4-B4AF-CAB14146651C}"/>
              </a:ext>
            </a:extLst>
          </p:cNvPr>
          <p:cNvCxnSpPr>
            <a:endCxn id="23" idx="3"/>
          </p:cNvCxnSpPr>
          <p:nvPr/>
        </p:nvCxnSpPr>
        <p:spPr>
          <a:xfrm rot="10800000">
            <a:off x="1952490" y="1092372"/>
            <a:ext cx="611196" cy="4675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5" name="Elbow Connector 62">
            <a:extLst>
              <a:ext uri="{FF2B5EF4-FFF2-40B4-BE49-F238E27FC236}">
                <a16:creationId xmlns:a16="http://schemas.microsoft.com/office/drawing/2014/main" id="{8FCA68F8-A377-4B05-837B-DDBA1A198866}"/>
              </a:ext>
            </a:extLst>
          </p:cNvPr>
          <p:cNvCxnSpPr>
            <a:stCxn id="23" idx="1"/>
          </p:cNvCxnSpPr>
          <p:nvPr/>
        </p:nvCxnSpPr>
        <p:spPr>
          <a:xfrm rot="10800000">
            <a:off x="1203808" y="645804"/>
            <a:ext cx="252459" cy="4465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CE595A3-2023-4B70-9D61-18D91408A855}"/>
              </a:ext>
            </a:extLst>
          </p:cNvPr>
          <p:cNvSpPr txBox="1"/>
          <p:nvPr/>
        </p:nvSpPr>
        <p:spPr>
          <a:xfrm>
            <a:off x="1451259" y="1222362"/>
            <a:ext cx="549763" cy="246221"/>
          </a:xfrm>
          <a:prstGeom prst="rect">
            <a:avLst/>
          </a:prstGeom>
          <a:noFill/>
        </p:spPr>
        <p:txBody>
          <a:bodyPr wrap="square" rtlCol="0">
            <a:spAutoFit/>
          </a:bodyPr>
          <a:lstStyle/>
          <a:p>
            <a:pPr algn="ctr"/>
            <a:r>
              <a:rPr lang="en-US" sz="500" dirty="0"/>
              <a:t>Delete Services</a:t>
            </a:r>
            <a:endParaRPr lang="en-IN" sz="500" dirty="0"/>
          </a:p>
        </p:txBody>
      </p:sp>
      <p:cxnSp>
        <p:nvCxnSpPr>
          <p:cNvPr id="27" name="Elbow Connector 110">
            <a:extLst>
              <a:ext uri="{FF2B5EF4-FFF2-40B4-BE49-F238E27FC236}">
                <a16:creationId xmlns:a16="http://schemas.microsoft.com/office/drawing/2014/main" id="{E3EBFE5C-C5CF-4841-824C-AB46F14FD3CA}"/>
              </a:ext>
            </a:extLst>
          </p:cNvPr>
          <p:cNvCxnSpPr>
            <a:endCxn id="5" idx="1"/>
          </p:cNvCxnSpPr>
          <p:nvPr/>
        </p:nvCxnSpPr>
        <p:spPr>
          <a:xfrm flipV="1">
            <a:off x="1821120" y="1214173"/>
            <a:ext cx="641974" cy="131299"/>
          </a:xfrm>
          <a:prstGeom prst="bentConnector4">
            <a:avLst>
              <a:gd name="adj1" fmla="val 42872"/>
              <a:gd name="adj2" fmla="val 105382"/>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113">
            <a:extLst>
              <a:ext uri="{FF2B5EF4-FFF2-40B4-BE49-F238E27FC236}">
                <a16:creationId xmlns:a16="http://schemas.microsoft.com/office/drawing/2014/main" id="{E3C1F741-95FD-418D-9EFC-339886BFABE0}"/>
              </a:ext>
            </a:extLst>
          </p:cNvPr>
          <p:cNvCxnSpPr/>
          <p:nvPr/>
        </p:nvCxnSpPr>
        <p:spPr>
          <a:xfrm rot="16200000" flipV="1">
            <a:off x="997271" y="736342"/>
            <a:ext cx="684278" cy="517411"/>
          </a:xfrm>
          <a:prstGeom prst="bentConnector3">
            <a:avLst>
              <a:gd name="adj1" fmla="val -9"/>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0A6F0B4-A182-48A8-A28C-289BDD6C648F}"/>
              </a:ext>
            </a:extLst>
          </p:cNvPr>
          <p:cNvCxnSpPr/>
          <p:nvPr/>
        </p:nvCxnSpPr>
        <p:spPr>
          <a:xfrm>
            <a:off x="3495078" y="1299306"/>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1D9CCE1-023F-4863-B687-F1DCA8BE36D1}"/>
              </a:ext>
            </a:extLst>
          </p:cNvPr>
          <p:cNvCxnSpPr/>
          <p:nvPr/>
        </p:nvCxnSpPr>
        <p:spPr>
          <a:xfrm>
            <a:off x="3495078" y="1471704"/>
            <a:ext cx="563997"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89A91706-26EC-4C63-894E-1368E8306154}"/>
              </a:ext>
            </a:extLst>
          </p:cNvPr>
          <p:cNvSpPr txBox="1"/>
          <p:nvPr/>
        </p:nvSpPr>
        <p:spPr>
          <a:xfrm>
            <a:off x="3504639" y="1300048"/>
            <a:ext cx="577243" cy="169277"/>
          </a:xfrm>
          <a:prstGeom prst="rect">
            <a:avLst/>
          </a:prstGeom>
          <a:noFill/>
        </p:spPr>
        <p:txBody>
          <a:bodyPr wrap="square" rtlCol="0">
            <a:spAutoFit/>
          </a:bodyPr>
          <a:lstStyle/>
          <a:p>
            <a:pPr algn="ctr"/>
            <a:r>
              <a:rPr lang="en-US" sz="500" dirty="0"/>
              <a:t>Cart</a:t>
            </a:r>
            <a:endParaRPr lang="en-IN" sz="500" dirty="0"/>
          </a:p>
        </p:txBody>
      </p:sp>
      <p:sp>
        <p:nvSpPr>
          <p:cNvPr id="32" name="TextBox 31">
            <a:extLst>
              <a:ext uri="{FF2B5EF4-FFF2-40B4-BE49-F238E27FC236}">
                <a16:creationId xmlns:a16="http://schemas.microsoft.com/office/drawing/2014/main" id="{8C8D2A1E-723D-4650-A008-9379F0D08CDB}"/>
              </a:ext>
            </a:extLst>
          </p:cNvPr>
          <p:cNvSpPr txBox="1"/>
          <p:nvPr/>
        </p:nvSpPr>
        <p:spPr>
          <a:xfrm>
            <a:off x="3102908" y="902558"/>
            <a:ext cx="346197" cy="323165"/>
          </a:xfrm>
          <a:prstGeom prst="rect">
            <a:avLst/>
          </a:prstGeom>
          <a:noFill/>
        </p:spPr>
        <p:txBody>
          <a:bodyPr wrap="square" rtlCol="0">
            <a:spAutoFit/>
          </a:bodyPr>
          <a:lstStyle/>
          <a:p>
            <a:r>
              <a:rPr lang="en-US" sz="500" dirty="0"/>
              <a:t>Add to cart</a:t>
            </a:r>
            <a:endParaRPr lang="en-IN" sz="500" dirty="0"/>
          </a:p>
        </p:txBody>
      </p:sp>
      <p:cxnSp>
        <p:nvCxnSpPr>
          <p:cNvPr id="33" name="Elbow Connector 125">
            <a:extLst>
              <a:ext uri="{FF2B5EF4-FFF2-40B4-BE49-F238E27FC236}">
                <a16:creationId xmlns:a16="http://schemas.microsoft.com/office/drawing/2014/main" id="{BED7323C-CEF7-41A9-9D21-2CDBF980B387}"/>
              </a:ext>
            </a:extLst>
          </p:cNvPr>
          <p:cNvCxnSpPr>
            <a:endCxn id="32" idx="1"/>
          </p:cNvCxnSpPr>
          <p:nvPr/>
        </p:nvCxnSpPr>
        <p:spPr>
          <a:xfrm flipV="1">
            <a:off x="2784725" y="1064141"/>
            <a:ext cx="318183" cy="7483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4" name="Elbow Connector 133">
            <a:extLst>
              <a:ext uri="{FF2B5EF4-FFF2-40B4-BE49-F238E27FC236}">
                <a16:creationId xmlns:a16="http://schemas.microsoft.com/office/drawing/2014/main" id="{09A62310-438B-40EC-ABE9-FDEC32A939F6}"/>
              </a:ext>
            </a:extLst>
          </p:cNvPr>
          <p:cNvCxnSpPr>
            <a:endCxn id="31" idx="0"/>
          </p:cNvCxnSpPr>
          <p:nvPr/>
        </p:nvCxnSpPr>
        <p:spPr>
          <a:xfrm>
            <a:off x="3380018" y="1184516"/>
            <a:ext cx="413243" cy="1155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17965B93-66B2-4E74-8118-2690F2C2B78D}"/>
              </a:ext>
            </a:extLst>
          </p:cNvPr>
          <p:cNvSpPr txBox="1"/>
          <p:nvPr/>
        </p:nvSpPr>
        <p:spPr>
          <a:xfrm>
            <a:off x="3237584" y="1535542"/>
            <a:ext cx="375825" cy="246221"/>
          </a:xfrm>
          <a:prstGeom prst="rect">
            <a:avLst/>
          </a:prstGeom>
          <a:noFill/>
        </p:spPr>
        <p:txBody>
          <a:bodyPr wrap="square" rtlCol="0">
            <a:spAutoFit/>
          </a:bodyPr>
          <a:lstStyle/>
          <a:p>
            <a:pPr algn="ctr"/>
            <a:r>
              <a:rPr lang="en-US" sz="500" dirty="0"/>
              <a:t>Service In Cart</a:t>
            </a:r>
            <a:endParaRPr lang="en-IN" sz="500" dirty="0"/>
          </a:p>
        </p:txBody>
      </p:sp>
      <p:cxnSp>
        <p:nvCxnSpPr>
          <p:cNvPr id="36" name="Elbow Connector 139">
            <a:extLst>
              <a:ext uri="{FF2B5EF4-FFF2-40B4-BE49-F238E27FC236}">
                <a16:creationId xmlns:a16="http://schemas.microsoft.com/office/drawing/2014/main" id="{5B72FFF8-0060-4245-B8C1-F12BF8AEEC86}"/>
              </a:ext>
            </a:extLst>
          </p:cNvPr>
          <p:cNvCxnSpPr>
            <a:stCxn id="35" idx="3"/>
            <a:endCxn id="31" idx="2"/>
          </p:cNvCxnSpPr>
          <p:nvPr/>
        </p:nvCxnSpPr>
        <p:spPr>
          <a:xfrm flipV="1">
            <a:off x="3613409" y="1469325"/>
            <a:ext cx="179852" cy="189328"/>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141">
            <a:extLst>
              <a:ext uri="{FF2B5EF4-FFF2-40B4-BE49-F238E27FC236}">
                <a16:creationId xmlns:a16="http://schemas.microsoft.com/office/drawing/2014/main" id="{B2F12297-FA69-4F49-BF40-0E8A4C346F70}"/>
              </a:ext>
            </a:extLst>
          </p:cNvPr>
          <p:cNvCxnSpPr>
            <a:stCxn id="35" idx="1"/>
            <a:endCxn id="5" idx="6"/>
          </p:cNvCxnSpPr>
          <p:nvPr/>
        </p:nvCxnSpPr>
        <p:spPr>
          <a:xfrm rot="10800000">
            <a:off x="2996496" y="1410679"/>
            <a:ext cx="241089" cy="2479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BDE57D21-771B-4FA6-80C8-52A34DB5A46E}"/>
              </a:ext>
            </a:extLst>
          </p:cNvPr>
          <p:cNvSpPr txBox="1"/>
          <p:nvPr/>
        </p:nvSpPr>
        <p:spPr>
          <a:xfrm>
            <a:off x="2491431" y="1896118"/>
            <a:ext cx="397912" cy="246221"/>
          </a:xfrm>
          <a:prstGeom prst="rect">
            <a:avLst/>
          </a:prstGeom>
          <a:noFill/>
        </p:spPr>
        <p:txBody>
          <a:bodyPr wrap="square" rtlCol="0">
            <a:spAutoFit/>
          </a:bodyPr>
          <a:lstStyle/>
          <a:p>
            <a:pPr algn="ctr"/>
            <a:r>
              <a:rPr lang="en-US" sz="500" dirty="0"/>
              <a:t>Cart Details</a:t>
            </a:r>
            <a:endParaRPr lang="en-IN" sz="500" dirty="0"/>
          </a:p>
        </p:txBody>
      </p:sp>
      <p:cxnSp>
        <p:nvCxnSpPr>
          <p:cNvPr id="39" name="Elbow Connector 152">
            <a:extLst>
              <a:ext uri="{FF2B5EF4-FFF2-40B4-BE49-F238E27FC236}">
                <a16:creationId xmlns:a16="http://schemas.microsoft.com/office/drawing/2014/main" id="{BD79CA62-6B1D-4055-9379-A0F266B03347}"/>
              </a:ext>
            </a:extLst>
          </p:cNvPr>
          <p:cNvCxnSpPr>
            <a:stCxn id="5" idx="4"/>
            <a:endCxn id="38" idx="0"/>
          </p:cNvCxnSpPr>
          <p:nvPr/>
        </p:nvCxnSpPr>
        <p:spPr>
          <a:xfrm rot="16200000" flipH="1">
            <a:off x="2583441" y="1789172"/>
            <a:ext cx="207540" cy="6351"/>
          </a:xfrm>
          <a:prstGeom prst="bentConnector3">
            <a:avLst>
              <a:gd name="adj1" fmla="val 101834"/>
            </a:avLst>
          </a:prstGeom>
        </p:spPr>
        <p:style>
          <a:lnRef idx="2">
            <a:schemeClr val="dk1"/>
          </a:lnRef>
          <a:fillRef idx="0">
            <a:schemeClr val="dk1"/>
          </a:fillRef>
          <a:effectRef idx="1">
            <a:schemeClr val="dk1"/>
          </a:effectRef>
          <a:fontRef idx="minor">
            <a:schemeClr val="tx1"/>
          </a:fontRef>
        </p:style>
      </p:cxnSp>
      <p:cxnSp>
        <p:nvCxnSpPr>
          <p:cNvPr id="40" name="Elbow Connector 156">
            <a:extLst>
              <a:ext uri="{FF2B5EF4-FFF2-40B4-BE49-F238E27FC236}">
                <a16:creationId xmlns:a16="http://schemas.microsoft.com/office/drawing/2014/main" id="{DB5733D7-7605-426B-AA4A-5D70D6A5C975}"/>
              </a:ext>
            </a:extLst>
          </p:cNvPr>
          <p:cNvCxnSpPr>
            <a:stCxn id="38" idx="2"/>
            <a:endCxn id="6" idx="6"/>
          </p:cNvCxnSpPr>
          <p:nvPr/>
        </p:nvCxnSpPr>
        <p:spPr>
          <a:xfrm rot="5400000">
            <a:off x="2414248" y="2291778"/>
            <a:ext cx="425579" cy="1267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DB1AADD-CD96-4B2C-B9DF-6DE71E9033D4}"/>
              </a:ext>
            </a:extLst>
          </p:cNvPr>
          <p:cNvCxnSpPr/>
          <p:nvPr/>
        </p:nvCxnSpPr>
        <p:spPr>
          <a:xfrm>
            <a:off x="1422180" y="1698303"/>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98506BC-0F53-4F87-8F85-869B5128B569}"/>
              </a:ext>
            </a:extLst>
          </p:cNvPr>
          <p:cNvCxnSpPr/>
          <p:nvPr/>
        </p:nvCxnSpPr>
        <p:spPr>
          <a:xfrm>
            <a:off x="1422180" y="1870701"/>
            <a:ext cx="563997"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4022F6A5-85CA-4881-ACEB-DED8912680D9}"/>
              </a:ext>
            </a:extLst>
          </p:cNvPr>
          <p:cNvSpPr txBox="1"/>
          <p:nvPr/>
        </p:nvSpPr>
        <p:spPr>
          <a:xfrm>
            <a:off x="1384499" y="1698303"/>
            <a:ext cx="638208" cy="169277"/>
          </a:xfrm>
          <a:prstGeom prst="rect">
            <a:avLst/>
          </a:prstGeom>
          <a:noFill/>
        </p:spPr>
        <p:txBody>
          <a:bodyPr wrap="square" rtlCol="0">
            <a:spAutoFit/>
          </a:bodyPr>
          <a:lstStyle/>
          <a:p>
            <a:pPr algn="ctr"/>
            <a:r>
              <a:rPr lang="en-US" sz="500" dirty="0"/>
              <a:t>Order</a:t>
            </a:r>
            <a:endParaRPr lang="en-IN" sz="500" dirty="0"/>
          </a:p>
        </p:txBody>
      </p:sp>
      <p:sp>
        <p:nvSpPr>
          <p:cNvPr id="44" name="TextBox 43">
            <a:extLst>
              <a:ext uri="{FF2B5EF4-FFF2-40B4-BE49-F238E27FC236}">
                <a16:creationId xmlns:a16="http://schemas.microsoft.com/office/drawing/2014/main" id="{E741EDF9-824C-4F40-A2B2-A9A3F60E5151}"/>
              </a:ext>
            </a:extLst>
          </p:cNvPr>
          <p:cNvSpPr txBox="1"/>
          <p:nvPr/>
        </p:nvSpPr>
        <p:spPr>
          <a:xfrm>
            <a:off x="1518672" y="2059420"/>
            <a:ext cx="369861" cy="246221"/>
          </a:xfrm>
          <a:prstGeom prst="rect">
            <a:avLst/>
          </a:prstGeom>
          <a:noFill/>
        </p:spPr>
        <p:txBody>
          <a:bodyPr wrap="square" rtlCol="0">
            <a:spAutoFit/>
          </a:bodyPr>
          <a:lstStyle/>
          <a:p>
            <a:pPr algn="ctr"/>
            <a:r>
              <a:rPr lang="en-US" sz="500" dirty="0"/>
              <a:t>Add Order</a:t>
            </a:r>
            <a:endParaRPr lang="en-IN" sz="500" dirty="0"/>
          </a:p>
        </p:txBody>
      </p:sp>
      <p:cxnSp>
        <p:nvCxnSpPr>
          <p:cNvPr id="45" name="Elbow Connector 164">
            <a:extLst>
              <a:ext uri="{FF2B5EF4-FFF2-40B4-BE49-F238E27FC236}">
                <a16:creationId xmlns:a16="http://schemas.microsoft.com/office/drawing/2014/main" id="{C89EB795-BD7E-4816-92F1-0D5248CB7602}"/>
              </a:ext>
            </a:extLst>
          </p:cNvPr>
          <p:cNvCxnSpPr>
            <a:stCxn id="6" idx="2"/>
            <a:endCxn id="44" idx="2"/>
          </p:cNvCxnSpPr>
          <p:nvPr/>
        </p:nvCxnSpPr>
        <p:spPr>
          <a:xfrm rot="10800000">
            <a:off x="1703604" y="2305642"/>
            <a:ext cx="296875" cy="262277"/>
          </a:xfrm>
          <a:prstGeom prst="bentConnector2">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B60876C-C7BD-4A17-9F1D-C9336F06049E}"/>
              </a:ext>
            </a:extLst>
          </p:cNvPr>
          <p:cNvSpPr txBox="1"/>
          <p:nvPr/>
        </p:nvSpPr>
        <p:spPr>
          <a:xfrm>
            <a:off x="2081137" y="1781763"/>
            <a:ext cx="381957" cy="246221"/>
          </a:xfrm>
          <a:prstGeom prst="rect">
            <a:avLst/>
          </a:prstGeom>
          <a:noFill/>
        </p:spPr>
        <p:txBody>
          <a:bodyPr wrap="square" rtlCol="0">
            <a:spAutoFit/>
          </a:bodyPr>
          <a:lstStyle/>
          <a:p>
            <a:pPr algn="ctr"/>
            <a:r>
              <a:rPr lang="en-US" sz="500" dirty="0"/>
              <a:t>Order History</a:t>
            </a:r>
            <a:endParaRPr lang="en-IN" sz="500" dirty="0"/>
          </a:p>
        </p:txBody>
      </p:sp>
      <p:cxnSp>
        <p:nvCxnSpPr>
          <p:cNvPr id="47" name="Elbow Connector 180">
            <a:extLst>
              <a:ext uri="{FF2B5EF4-FFF2-40B4-BE49-F238E27FC236}">
                <a16:creationId xmlns:a16="http://schemas.microsoft.com/office/drawing/2014/main" id="{25F42BFE-3A0B-40E2-B3C3-CCC5A023FB9C}"/>
              </a:ext>
            </a:extLst>
          </p:cNvPr>
          <p:cNvCxnSpPr>
            <a:stCxn id="43" idx="0"/>
            <a:endCxn id="46" idx="0"/>
          </p:cNvCxnSpPr>
          <p:nvPr/>
        </p:nvCxnSpPr>
        <p:spPr>
          <a:xfrm rot="16200000" flipH="1">
            <a:off x="1946129" y="1455777"/>
            <a:ext cx="83460" cy="568513"/>
          </a:xfrm>
          <a:prstGeom prst="bentConnector3">
            <a:avLst>
              <a:gd name="adj1" fmla="val -136952"/>
            </a:avLst>
          </a:prstGeom>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D695D595-B243-4E42-B784-8D8C4BA5D88A}"/>
              </a:ext>
            </a:extLst>
          </p:cNvPr>
          <p:cNvSpPr txBox="1"/>
          <p:nvPr/>
        </p:nvSpPr>
        <p:spPr>
          <a:xfrm>
            <a:off x="907293" y="2567918"/>
            <a:ext cx="477206" cy="246221"/>
          </a:xfrm>
          <a:prstGeom prst="rect">
            <a:avLst/>
          </a:prstGeom>
          <a:noFill/>
        </p:spPr>
        <p:txBody>
          <a:bodyPr wrap="square" rtlCol="0">
            <a:spAutoFit/>
          </a:bodyPr>
          <a:lstStyle/>
          <a:p>
            <a:pPr algn="ctr"/>
            <a:r>
              <a:rPr lang="en-US" sz="500" dirty="0"/>
              <a:t>Order History</a:t>
            </a:r>
            <a:endParaRPr lang="en-IN" sz="500" dirty="0"/>
          </a:p>
        </p:txBody>
      </p:sp>
      <p:cxnSp>
        <p:nvCxnSpPr>
          <p:cNvPr id="49" name="Elbow Connector 202">
            <a:extLst>
              <a:ext uri="{FF2B5EF4-FFF2-40B4-BE49-F238E27FC236}">
                <a16:creationId xmlns:a16="http://schemas.microsoft.com/office/drawing/2014/main" id="{A991AFBC-7989-48F8-B1E9-B88E02323906}"/>
              </a:ext>
            </a:extLst>
          </p:cNvPr>
          <p:cNvCxnSpPr>
            <a:endCxn id="6" idx="3"/>
          </p:cNvCxnSpPr>
          <p:nvPr/>
        </p:nvCxnSpPr>
        <p:spPr>
          <a:xfrm>
            <a:off x="1244600" y="2675965"/>
            <a:ext cx="838358" cy="78662"/>
          </a:xfrm>
          <a:prstGeom prst="bentConnector4">
            <a:avLst>
              <a:gd name="adj1" fmla="val 45081"/>
              <a:gd name="adj2" fmla="val 100000"/>
            </a:avLst>
          </a:prstGeom>
        </p:spPr>
        <p:style>
          <a:lnRef idx="2">
            <a:schemeClr val="dk1"/>
          </a:lnRef>
          <a:fillRef idx="0">
            <a:schemeClr val="dk1"/>
          </a:fillRef>
          <a:effectRef idx="1">
            <a:schemeClr val="dk1"/>
          </a:effectRef>
          <a:fontRef idx="minor">
            <a:schemeClr val="tx1"/>
          </a:fontRef>
        </p:style>
      </p:cxnSp>
      <p:cxnSp>
        <p:nvCxnSpPr>
          <p:cNvPr id="50" name="Elbow Connector 207">
            <a:extLst>
              <a:ext uri="{FF2B5EF4-FFF2-40B4-BE49-F238E27FC236}">
                <a16:creationId xmlns:a16="http://schemas.microsoft.com/office/drawing/2014/main" id="{FDDCC90D-2B62-4B78-AF08-463FA0AB4930}"/>
              </a:ext>
            </a:extLst>
          </p:cNvPr>
          <p:cNvCxnSpPr>
            <a:stCxn id="48" idx="0"/>
          </p:cNvCxnSpPr>
          <p:nvPr/>
        </p:nvCxnSpPr>
        <p:spPr>
          <a:xfrm rot="16200000" flipV="1">
            <a:off x="117230" y="1539252"/>
            <a:ext cx="1932919" cy="12441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1" name="Oval 50">
            <a:extLst>
              <a:ext uri="{FF2B5EF4-FFF2-40B4-BE49-F238E27FC236}">
                <a16:creationId xmlns:a16="http://schemas.microsoft.com/office/drawing/2014/main" id="{AE69E34B-5D19-45D8-BAE7-C7429ACC30C1}"/>
              </a:ext>
            </a:extLst>
          </p:cNvPr>
          <p:cNvSpPr/>
          <p:nvPr/>
        </p:nvSpPr>
        <p:spPr>
          <a:xfrm>
            <a:off x="2385020" y="3554965"/>
            <a:ext cx="705181"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4.</a:t>
            </a:r>
          </a:p>
          <a:p>
            <a:pPr algn="ctr"/>
            <a:r>
              <a:rPr lang="en-US" sz="600" dirty="0"/>
              <a:t>Payment</a:t>
            </a:r>
          </a:p>
        </p:txBody>
      </p:sp>
      <p:sp>
        <p:nvSpPr>
          <p:cNvPr id="52" name="TextBox 51">
            <a:extLst>
              <a:ext uri="{FF2B5EF4-FFF2-40B4-BE49-F238E27FC236}">
                <a16:creationId xmlns:a16="http://schemas.microsoft.com/office/drawing/2014/main" id="{43008066-2443-4438-B439-BE7584A18669}"/>
              </a:ext>
            </a:extLst>
          </p:cNvPr>
          <p:cNvSpPr txBox="1"/>
          <p:nvPr/>
        </p:nvSpPr>
        <p:spPr>
          <a:xfrm>
            <a:off x="2714337" y="2498661"/>
            <a:ext cx="375864" cy="246221"/>
          </a:xfrm>
          <a:prstGeom prst="rect">
            <a:avLst/>
          </a:prstGeom>
          <a:noFill/>
        </p:spPr>
        <p:txBody>
          <a:bodyPr wrap="square" rtlCol="0">
            <a:spAutoFit/>
          </a:bodyPr>
          <a:lstStyle/>
          <a:p>
            <a:pPr algn="ctr"/>
            <a:r>
              <a:rPr lang="en-US" sz="500" dirty="0"/>
              <a:t>Total cost</a:t>
            </a:r>
            <a:endParaRPr lang="en-IN" sz="500" dirty="0"/>
          </a:p>
        </p:txBody>
      </p:sp>
      <p:cxnSp>
        <p:nvCxnSpPr>
          <p:cNvPr id="53" name="Elbow Connector 211">
            <a:extLst>
              <a:ext uri="{FF2B5EF4-FFF2-40B4-BE49-F238E27FC236}">
                <a16:creationId xmlns:a16="http://schemas.microsoft.com/office/drawing/2014/main" id="{026525A2-EC0B-4B8E-99AE-77CA20189C86}"/>
              </a:ext>
            </a:extLst>
          </p:cNvPr>
          <p:cNvCxnSpPr>
            <a:stCxn id="5" idx="5"/>
            <a:endCxn id="52" idx="0"/>
          </p:cNvCxnSpPr>
          <p:nvPr/>
        </p:nvCxnSpPr>
        <p:spPr>
          <a:xfrm rot="5400000">
            <a:off x="2457885" y="2051568"/>
            <a:ext cx="891478" cy="270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4" name="Elbow Connector 217">
            <a:extLst>
              <a:ext uri="{FF2B5EF4-FFF2-40B4-BE49-F238E27FC236}">
                <a16:creationId xmlns:a16="http://schemas.microsoft.com/office/drawing/2014/main" id="{6CA37A10-661B-4397-873F-15F7CD67B29A}"/>
              </a:ext>
            </a:extLst>
          </p:cNvPr>
          <p:cNvCxnSpPr>
            <a:stCxn id="52" idx="2"/>
            <a:endCxn id="51" idx="0"/>
          </p:cNvCxnSpPr>
          <p:nvPr/>
        </p:nvCxnSpPr>
        <p:spPr>
          <a:xfrm rot="5400000">
            <a:off x="2414899" y="3067594"/>
            <a:ext cx="810083" cy="1646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56BF5F3-AC7D-489A-858D-95B2AF3CFED6}"/>
              </a:ext>
            </a:extLst>
          </p:cNvPr>
          <p:cNvSpPr txBox="1"/>
          <p:nvPr/>
        </p:nvSpPr>
        <p:spPr>
          <a:xfrm>
            <a:off x="1936098" y="3149923"/>
            <a:ext cx="672034" cy="169277"/>
          </a:xfrm>
          <a:prstGeom prst="rect">
            <a:avLst/>
          </a:prstGeom>
          <a:noFill/>
        </p:spPr>
        <p:txBody>
          <a:bodyPr wrap="square" rtlCol="0">
            <a:spAutoFit/>
          </a:bodyPr>
          <a:lstStyle/>
          <a:p>
            <a:pPr algn="ctr"/>
            <a:r>
              <a:rPr lang="en-US" sz="500" dirty="0"/>
              <a:t>Payment Confirm</a:t>
            </a:r>
            <a:endParaRPr lang="en-IN" sz="500" dirty="0"/>
          </a:p>
        </p:txBody>
      </p:sp>
      <p:cxnSp>
        <p:nvCxnSpPr>
          <p:cNvPr id="56" name="Elbow Connector 221">
            <a:extLst>
              <a:ext uri="{FF2B5EF4-FFF2-40B4-BE49-F238E27FC236}">
                <a16:creationId xmlns:a16="http://schemas.microsoft.com/office/drawing/2014/main" id="{E50AF223-26B5-4BE7-9C96-D06622CC4C9B}"/>
              </a:ext>
            </a:extLst>
          </p:cNvPr>
          <p:cNvCxnSpPr>
            <a:stCxn id="51" idx="1"/>
            <a:endCxn id="55" idx="2"/>
          </p:cNvCxnSpPr>
          <p:nvPr/>
        </p:nvCxnSpPr>
        <p:spPr>
          <a:xfrm rot="16200000" flipV="1">
            <a:off x="2223652" y="3367664"/>
            <a:ext cx="313103" cy="216176"/>
          </a:xfrm>
          <a:prstGeom prst="bentConnector3">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66CBBD4-BC16-4A5E-AAA3-B669B0E1E018}"/>
              </a:ext>
            </a:extLst>
          </p:cNvPr>
          <p:cNvSpPr txBox="1"/>
          <p:nvPr/>
        </p:nvSpPr>
        <p:spPr>
          <a:xfrm>
            <a:off x="563383" y="3319200"/>
            <a:ext cx="411529" cy="169277"/>
          </a:xfrm>
          <a:prstGeom prst="rect">
            <a:avLst/>
          </a:prstGeom>
          <a:noFill/>
        </p:spPr>
        <p:txBody>
          <a:bodyPr wrap="square" rtlCol="0">
            <a:spAutoFit/>
          </a:bodyPr>
          <a:lstStyle/>
          <a:p>
            <a:pPr algn="ctr"/>
            <a:r>
              <a:rPr lang="en-US" sz="500" dirty="0"/>
              <a:t>Payment </a:t>
            </a:r>
            <a:endParaRPr lang="en-IN" sz="500" dirty="0"/>
          </a:p>
        </p:txBody>
      </p:sp>
      <p:cxnSp>
        <p:nvCxnSpPr>
          <p:cNvPr id="58" name="Elbow Connector 226">
            <a:extLst>
              <a:ext uri="{FF2B5EF4-FFF2-40B4-BE49-F238E27FC236}">
                <a16:creationId xmlns:a16="http://schemas.microsoft.com/office/drawing/2014/main" id="{F7528432-09BD-4635-80D3-CE3271B11E84}"/>
              </a:ext>
            </a:extLst>
          </p:cNvPr>
          <p:cNvCxnSpPr>
            <a:stCxn id="57" idx="3"/>
            <a:endCxn id="51" idx="2"/>
          </p:cNvCxnSpPr>
          <p:nvPr/>
        </p:nvCxnSpPr>
        <p:spPr>
          <a:xfrm>
            <a:off x="974912" y="3403839"/>
            <a:ext cx="1410108" cy="4151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228">
            <a:extLst>
              <a:ext uri="{FF2B5EF4-FFF2-40B4-BE49-F238E27FC236}">
                <a16:creationId xmlns:a16="http://schemas.microsoft.com/office/drawing/2014/main" id="{C4C2BB3B-9D00-48E5-9C3A-38820ADBD46F}"/>
              </a:ext>
            </a:extLst>
          </p:cNvPr>
          <p:cNvCxnSpPr>
            <a:endCxn id="57" idx="0"/>
          </p:cNvCxnSpPr>
          <p:nvPr/>
        </p:nvCxnSpPr>
        <p:spPr>
          <a:xfrm rot="5400000">
            <a:off x="-562992" y="1985049"/>
            <a:ext cx="2666292" cy="2011"/>
          </a:xfrm>
          <a:prstGeom prst="bentConnector3">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53128912-A0C2-4899-A74C-541B46ECC04C}"/>
              </a:ext>
            </a:extLst>
          </p:cNvPr>
          <p:cNvSpPr txBox="1"/>
          <p:nvPr/>
        </p:nvSpPr>
        <p:spPr>
          <a:xfrm>
            <a:off x="358682" y="3913782"/>
            <a:ext cx="471713" cy="169277"/>
          </a:xfrm>
          <a:prstGeom prst="rect">
            <a:avLst/>
          </a:prstGeom>
          <a:noFill/>
        </p:spPr>
        <p:txBody>
          <a:bodyPr wrap="square" rtlCol="0">
            <a:spAutoFit/>
          </a:bodyPr>
          <a:lstStyle/>
          <a:p>
            <a:pPr algn="ctr"/>
            <a:r>
              <a:rPr lang="en-US" sz="500" dirty="0"/>
              <a:t>Receipt</a:t>
            </a:r>
            <a:endParaRPr lang="en-IN" sz="500" dirty="0"/>
          </a:p>
        </p:txBody>
      </p:sp>
      <p:cxnSp>
        <p:nvCxnSpPr>
          <p:cNvPr id="61" name="Elbow Connector 233">
            <a:extLst>
              <a:ext uri="{FF2B5EF4-FFF2-40B4-BE49-F238E27FC236}">
                <a16:creationId xmlns:a16="http://schemas.microsoft.com/office/drawing/2014/main" id="{BAF0738D-A977-46F0-A9ED-90D2F2213F5D}"/>
              </a:ext>
            </a:extLst>
          </p:cNvPr>
          <p:cNvCxnSpPr>
            <a:stCxn id="51" idx="3"/>
            <a:endCxn id="60" idx="3"/>
          </p:cNvCxnSpPr>
          <p:nvPr/>
        </p:nvCxnSpPr>
        <p:spPr>
          <a:xfrm rot="5400000" flipH="1">
            <a:off x="1655693" y="3173123"/>
            <a:ext cx="7300" cy="1657896"/>
          </a:xfrm>
          <a:prstGeom prst="bentConnector4">
            <a:avLst>
              <a:gd name="adj1" fmla="val -3131507"/>
              <a:gd name="adj2" fmla="val 53114"/>
            </a:avLst>
          </a:prstGeom>
        </p:spPr>
        <p:style>
          <a:lnRef idx="2">
            <a:schemeClr val="dk1"/>
          </a:lnRef>
          <a:fillRef idx="0">
            <a:schemeClr val="dk1"/>
          </a:fillRef>
          <a:effectRef idx="1">
            <a:schemeClr val="dk1"/>
          </a:effectRef>
          <a:fontRef idx="minor">
            <a:schemeClr val="tx1"/>
          </a:fontRef>
        </p:style>
      </p:cxnSp>
      <p:cxnSp>
        <p:nvCxnSpPr>
          <p:cNvPr id="62" name="Elbow Connector 236">
            <a:extLst>
              <a:ext uri="{FF2B5EF4-FFF2-40B4-BE49-F238E27FC236}">
                <a16:creationId xmlns:a16="http://schemas.microsoft.com/office/drawing/2014/main" id="{C667AE72-ABD0-44A5-B3AF-A4CC1EF89B7A}"/>
              </a:ext>
            </a:extLst>
          </p:cNvPr>
          <p:cNvCxnSpPr>
            <a:stCxn id="60" idx="0"/>
          </p:cNvCxnSpPr>
          <p:nvPr/>
        </p:nvCxnSpPr>
        <p:spPr>
          <a:xfrm rot="16200000" flipV="1">
            <a:off x="-1044852" y="2274390"/>
            <a:ext cx="3278782" cy="1"/>
          </a:xfrm>
          <a:prstGeom prst="bentConnector3">
            <a:avLst>
              <a:gd name="adj1" fmla="val 44463"/>
            </a:avLst>
          </a:prstGeom>
          <a:ln>
            <a:tailEnd type="triangle"/>
          </a:ln>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16233AD6-7A1C-4691-939A-5B4B8F4993A6}"/>
              </a:ext>
            </a:extLst>
          </p:cNvPr>
          <p:cNvSpPr/>
          <p:nvPr/>
        </p:nvSpPr>
        <p:spPr>
          <a:xfrm>
            <a:off x="3322792" y="4567978"/>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7.</a:t>
            </a:r>
          </a:p>
          <a:p>
            <a:pPr algn="ctr"/>
            <a:r>
              <a:rPr lang="en-US" sz="600" dirty="0"/>
              <a:t>Login</a:t>
            </a:r>
          </a:p>
        </p:txBody>
      </p:sp>
      <p:sp>
        <p:nvSpPr>
          <p:cNvPr id="64" name="TextBox 63">
            <a:extLst>
              <a:ext uri="{FF2B5EF4-FFF2-40B4-BE49-F238E27FC236}">
                <a16:creationId xmlns:a16="http://schemas.microsoft.com/office/drawing/2014/main" id="{EDACEABC-F753-455B-BBD8-3AD1DD96D9EF}"/>
              </a:ext>
            </a:extLst>
          </p:cNvPr>
          <p:cNvSpPr txBox="1"/>
          <p:nvPr/>
        </p:nvSpPr>
        <p:spPr>
          <a:xfrm>
            <a:off x="909838" y="4747386"/>
            <a:ext cx="688277" cy="169277"/>
          </a:xfrm>
          <a:prstGeom prst="rect">
            <a:avLst/>
          </a:prstGeom>
          <a:noFill/>
        </p:spPr>
        <p:txBody>
          <a:bodyPr wrap="square" rtlCol="0">
            <a:spAutoFit/>
          </a:bodyPr>
          <a:lstStyle/>
          <a:p>
            <a:pPr algn="ctr"/>
            <a:r>
              <a:rPr lang="en-US" sz="500" dirty="0"/>
              <a:t>Customer Details</a:t>
            </a:r>
            <a:endParaRPr lang="en-IN" sz="500" dirty="0"/>
          </a:p>
        </p:txBody>
      </p:sp>
      <p:cxnSp>
        <p:nvCxnSpPr>
          <p:cNvPr id="65" name="Elbow Connector 250">
            <a:extLst>
              <a:ext uri="{FF2B5EF4-FFF2-40B4-BE49-F238E27FC236}">
                <a16:creationId xmlns:a16="http://schemas.microsoft.com/office/drawing/2014/main" id="{5CFFB8A4-4CD0-4927-A41E-4EA2410F95F5}"/>
              </a:ext>
            </a:extLst>
          </p:cNvPr>
          <p:cNvCxnSpPr>
            <a:stCxn id="64" idx="1"/>
            <a:endCxn id="3" idx="1"/>
          </p:cNvCxnSpPr>
          <p:nvPr/>
        </p:nvCxnSpPr>
        <p:spPr>
          <a:xfrm rot="10800000">
            <a:off x="563384" y="503939"/>
            <a:ext cx="346455" cy="4328086"/>
          </a:xfrm>
          <a:prstGeom prst="bentConnector3">
            <a:avLst>
              <a:gd name="adj1" fmla="val 165983"/>
            </a:avLst>
          </a:prstGeom>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EC2EFB0-F16A-472C-BBF4-E3D78B1478A9}"/>
              </a:ext>
            </a:extLst>
          </p:cNvPr>
          <p:cNvCxnSpPr>
            <a:stCxn id="64" idx="3"/>
            <a:endCxn id="63" idx="2"/>
          </p:cNvCxnSpPr>
          <p:nvPr/>
        </p:nvCxnSpPr>
        <p:spPr>
          <a:xfrm>
            <a:off x="1598115" y="4832025"/>
            <a:ext cx="17246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6E0A654-FF75-40D9-ABD3-51AC49FA5717}"/>
              </a:ext>
            </a:extLst>
          </p:cNvPr>
          <p:cNvCxnSpPr>
            <a:stCxn id="55" idx="0"/>
            <a:endCxn id="6" idx="4"/>
          </p:cNvCxnSpPr>
          <p:nvPr/>
        </p:nvCxnSpPr>
        <p:spPr>
          <a:xfrm flipV="1">
            <a:off x="2272115" y="2831965"/>
            <a:ext cx="9967" cy="31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B52AC1E3-47C1-40A9-95BE-729171189732}"/>
              </a:ext>
            </a:extLst>
          </p:cNvPr>
          <p:cNvCxnSpPr>
            <a:stCxn id="44" idx="0"/>
            <a:endCxn id="43" idx="2"/>
          </p:cNvCxnSpPr>
          <p:nvPr/>
        </p:nvCxnSpPr>
        <p:spPr>
          <a:xfrm flipV="1">
            <a:off x="1703603" y="1867580"/>
            <a:ext cx="0" cy="191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07D41B4-0A5D-438E-B277-A74239B68A6F}"/>
              </a:ext>
            </a:extLst>
          </p:cNvPr>
          <p:cNvCxnSpPr>
            <a:stCxn id="46" idx="2"/>
            <a:endCxn id="6" idx="0"/>
          </p:cNvCxnSpPr>
          <p:nvPr/>
        </p:nvCxnSpPr>
        <p:spPr>
          <a:xfrm>
            <a:off x="2272116" y="2027984"/>
            <a:ext cx="9966" cy="275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123A4A9-0F98-4A89-B998-59E644C9BEA6}"/>
              </a:ext>
            </a:extLst>
          </p:cNvPr>
          <p:cNvCxnSpPr>
            <a:stCxn id="7" idx="3"/>
            <a:endCxn id="4" idx="0"/>
          </p:cNvCxnSpPr>
          <p:nvPr/>
        </p:nvCxnSpPr>
        <p:spPr>
          <a:xfrm>
            <a:off x="2007548" y="170506"/>
            <a:ext cx="723341" cy="75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F642F50-4DB3-42E2-85DE-5E55A535321E}"/>
              </a:ext>
            </a:extLst>
          </p:cNvPr>
          <p:cNvCxnSpPr>
            <a:stCxn id="9" idx="3"/>
            <a:endCxn id="4" idx="3"/>
          </p:cNvCxnSpPr>
          <p:nvPr/>
        </p:nvCxnSpPr>
        <p:spPr>
          <a:xfrm flipV="1">
            <a:off x="1943312" y="687224"/>
            <a:ext cx="533505" cy="56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817EC57-B290-4A44-8178-1DB6C910AD7C}"/>
              </a:ext>
            </a:extLst>
          </p:cNvPr>
          <p:cNvSpPr txBox="1"/>
          <p:nvPr/>
        </p:nvSpPr>
        <p:spPr>
          <a:xfrm>
            <a:off x="38465" y="4980946"/>
            <a:ext cx="341476" cy="174812"/>
          </a:xfrm>
          <a:prstGeom prst="rect">
            <a:avLst/>
          </a:prstGeom>
          <a:noFill/>
        </p:spPr>
        <p:txBody>
          <a:bodyPr wrap="square" rtlCol="0">
            <a:spAutoFit/>
          </a:bodyPr>
          <a:lstStyle/>
          <a:p>
            <a:pPr algn="ctr"/>
            <a:r>
              <a:rPr lang="en-US" sz="500" dirty="0"/>
              <a:t>Error</a:t>
            </a:r>
            <a:endParaRPr lang="en-IN" sz="500" dirty="0"/>
          </a:p>
        </p:txBody>
      </p:sp>
      <p:cxnSp>
        <p:nvCxnSpPr>
          <p:cNvPr id="73" name="Elbow Connector 268">
            <a:extLst>
              <a:ext uri="{FF2B5EF4-FFF2-40B4-BE49-F238E27FC236}">
                <a16:creationId xmlns:a16="http://schemas.microsoft.com/office/drawing/2014/main" id="{B9D623C6-10D8-4934-BE55-2CC836F0A0BC}"/>
              </a:ext>
            </a:extLst>
          </p:cNvPr>
          <p:cNvCxnSpPr>
            <a:stCxn id="72" idx="3"/>
            <a:endCxn id="63" idx="3"/>
          </p:cNvCxnSpPr>
          <p:nvPr/>
        </p:nvCxnSpPr>
        <p:spPr>
          <a:xfrm flipV="1">
            <a:off x="379941" y="5018734"/>
            <a:ext cx="3039306" cy="49618"/>
          </a:xfrm>
          <a:prstGeom prst="bentConnector4">
            <a:avLst>
              <a:gd name="adj1" fmla="val 48413"/>
              <a:gd name="adj2" fmla="val 5145"/>
            </a:avLst>
          </a:prstGeom>
        </p:spPr>
        <p:style>
          <a:lnRef idx="2">
            <a:schemeClr val="dk1"/>
          </a:lnRef>
          <a:fillRef idx="0">
            <a:schemeClr val="dk1"/>
          </a:fillRef>
          <a:effectRef idx="1">
            <a:schemeClr val="dk1"/>
          </a:effectRef>
          <a:fontRef idx="minor">
            <a:schemeClr val="tx1"/>
          </a:fontRef>
        </p:style>
      </p:cxnSp>
      <p:cxnSp>
        <p:nvCxnSpPr>
          <p:cNvPr id="74" name="Elbow Connector 278">
            <a:extLst>
              <a:ext uri="{FF2B5EF4-FFF2-40B4-BE49-F238E27FC236}">
                <a16:creationId xmlns:a16="http://schemas.microsoft.com/office/drawing/2014/main" id="{EFE0E2D0-8D98-4241-8FB4-E35AC98F2B0A}"/>
              </a:ext>
            </a:extLst>
          </p:cNvPr>
          <p:cNvCxnSpPr>
            <a:stCxn id="72" idx="0"/>
          </p:cNvCxnSpPr>
          <p:nvPr/>
        </p:nvCxnSpPr>
        <p:spPr>
          <a:xfrm rot="5400000" flipH="1" flipV="1">
            <a:off x="-1923341" y="2494222"/>
            <a:ext cx="4619269" cy="354180"/>
          </a:xfrm>
          <a:prstGeom prst="bentConnector3">
            <a:avLst>
              <a:gd name="adj1" fmla="val 10007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D60E32F-D5A3-4F30-A9EA-E3B60744B636}"/>
              </a:ext>
            </a:extLst>
          </p:cNvPr>
          <p:cNvCxnSpPr/>
          <p:nvPr/>
        </p:nvCxnSpPr>
        <p:spPr>
          <a:xfrm>
            <a:off x="3854763" y="5223268"/>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660FE14-441D-4ED5-BF02-4E7227444310}"/>
              </a:ext>
            </a:extLst>
          </p:cNvPr>
          <p:cNvCxnSpPr/>
          <p:nvPr/>
        </p:nvCxnSpPr>
        <p:spPr>
          <a:xfrm>
            <a:off x="3854763" y="5395666"/>
            <a:ext cx="563997" cy="0"/>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47FAD8FA-B831-47F5-B664-5D3C33EFB37B}"/>
              </a:ext>
            </a:extLst>
          </p:cNvPr>
          <p:cNvSpPr txBox="1"/>
          <p:nvPr/>
        </p:nvSpPr>
        <p:spPr>
          <a:xfrm>
            <a:off x="3817082" y="5223268"/>
            <a:ext cx="638208" cy="169277"/>
          </a:xfrm>
          <a:prstGeom prst="rect">
            <a:avLst/>
          </a:prstGeom>
          <a:noFill/>
        </p:spPr>
        <p:txBody>
          <a:bodyPr wrap="square" rtlCol="0">
            <a:spAutoFit/>
          </a:bodyPr>
          <a:lstStyle/>
          <a:p>
            <a:pPr algn="ctr"/>
            <a:r>
              <a:rPr lang="en-US" sz="500" dirty="0"/>
              <a:t>Customer</a:t>
            </a:r>
            <a:endParaRPr lang="en-IN" sz="500" dirty="0"/>
          </a:p>
        </p:txBody>
      </p:sp>
      <p:cxnSp>
        <p:nvCxnSpPr>
          <p:cNvPr id="78" name="Elbow Connector 290">
            <a:extLst>
              <a:ext uri="{FF2B5EF4-FFF2-40B4-BE49-F238E27FC236}">
                <a16:creationId xmlns:a16="http://schemas.microsoft.com/office/drawing/2014/main" id="{9721CFB5-B7DA-4331-A38E-036C7BBB041D}"/>
              </a:ext>
            </a:extLst>
          </p:cNvPr>
          <p:cNvCxnSpPr>
            <a:stCxn id="77" idx="0"/>
            <a:endCxn id="63" idx="5"/>
          </p:cNvCxnSpPr>
          <p:nvPr/>
        </p:nvCxnSpPr>
        <p:spPr>
          <a:xfrm rot="16200000" flipV="1">
            <a:off x="3908311" y="4995393"/>
            <a:ext cx="204534" cy="25121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0B6E1357-B79C-420A-A1A2-4396B8927211}"/>
              </a:ext>
            </a:extLst>
          </p:cNvPr>
          <p:cNvSpPr/>
          <p:nvPr/>
        </p:nvSpPr>
        <p:spPr>
          <a:xfrm>
            <a:off x="1606781" y="529008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6.</a:t>
            </a:r>
          </a:p>
          <a:p>
            <a:pPr algn="ctr"/>
            <a:r>
              <a:rPr lang="en-US" sz="600" dirty="0"/>
              <a:t>Update Profile</a:t>
            </a:r>
          </a:p>
        </p:txBody>
      </p:sp>
      <p:sp>
        <p:nvSpPr>
          <p:cNvPr id="80" name="TextBox 79">
            <a:extLst>
              <a:ext uri="{FF2B5EF4-FFF2-40B4-BE49-F238E27FC236}">
                <a16:creationId xmlns:a16="http://schemas.microsoft.com/office/drawing/2014/main" id="{33ABE609-8036-4951-9543-7208F6A4018A}"/>
              </a:ext>
            </a:extLst>
          </p:cNvPr>
          <p:cNvSpPr txBox="1"/>
          <p:nvPr/>
        </p:nvSpPr>
        <p:spPr>
          <a:xfrm>
            <a:off x="254874" y="5392546"/>
            <a:ext cx="385335" cy="323165"/>
          </a:xfrm>
          <a:prstGeom prst="rect">
            <a:avLst/>
          </a:prstGeom>
          <a:noFill/>
        </p:spPr>
        <p:txBody>
          <a:bodyPr wrap="square" rtlCol="0">
            <a:spAutoFit/>
          </a:bodyPr>
          <a:lstStyle/>
          <a:p>
            <a:pPr algn="ctr"/>
            <a:r>
              <a:rPr lang="en-US" sz="500" dirty="0"/>
              <a:t>Update Profile Details</a:t>
            </a:r>
            <a:endParaRPr lang="en-IN" sz="500" dirty="0"/>
          </a:p>
        </p:txBody>
      </p:sp>
      <p:cxnSp>
        <p:nvCxnSpPr>
          <p:cNvPr id="81" name="Straight Arrow Connector 80">
            <a:extLst>
              <a:ext uri="{FF2B5EF4-FFF2-40B4-BE49-F238E27FC236}">
                <a16:creationId xmlns:a16="http://schemas.microsoft.com/office/drawing/2014/main" id="{A6A55EF5-6BE2-4EB5-966F-8BECEF0CF5E8}"/>
              </a:ext>
            </a:extLst>
          </p:cNvPr>
          <p:cNvCxnSpPr>
            <a:stCxn id="80" idx="3"/>
            <a:endCxn id="79" idx="2"/>
          </p:cNvCxnSpPr>
          <p:nvPr/>
        </p:nvCxnSpPr>
        <p:spPr>
          <a:xfrm>
            <a:off x="640209" y="5554129"/>
            <a:ext cx="9665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300">
            <a:extLst>
              <a:ext uri="{FF2B5EF4-FFF2-40B4-BE49-F238E27FC236}">
                <a16:creationId xmlns:a16="http://schemas.microsoft.com/office/drawing/2014/main" id="{571D91BF-DD7C-4E17-874E-ED0B90558959}"/>
              </a:ext>
            </a:extLst>
          </p:cNvPr>
          <p:cNvCxnSpPr>
            <a:cxnSpLocks/>
          </p:cNvCxnSpPr>
          <p:nvPr/>
        </p:nvCxnSpPr>
        <p:spPr>
          <a:xfrm rot="10800000" flipH="1">
            <a:off x="306568" y="374533"/>
            <a:ext cx="481737" cy="5192452"/>
          </a:xfrm>
          <a:prstGeom prst="bentConnector4">
            <a:avLst>
              <a:gd name="adj1" fmla="val -47453"/>
              <a:gd name="adj2" fmla="val 102703"/>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46A20395-9CAC-4408-8791-272A39AD8532}"/>
              </a:ext>
            </a:extLst>
          </p:cNvPr>
          <p:cNvSpPr txBox="1"/>
          <p:nvPr/>
        </p:nvSpPr>
        <p:spPr>
          <a:xfrm>
            <a:off x="2869618" y="5392545"/>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84" name="Straight Connector 83">
            <a:extLst>
              <a:ext uri="{FF2B5EF4-FFF2-40B4-BE49-F238E27FC236}">
                <a16:creationId xmlns:a16="http://schemas.microsoft.com/office/drawing/2014/main" id="{455F0E13-61D7-416A-8B55-41A35B5949FC}"/>
              </a:ext>
            </a:extLst>
          </p:cNvPr>
          <p:cNvCxnSpPr>
            <a:stCxn id="79" idx="6"/>
            <a:endCxn id="83" idx="1"/>
          </p:cNvCxnSpPr>
          <p:nvPr/>
        </p:nvCxnSpPr>
        <p:spPr>
          <a:xfrm flipV="1">
            <a:off x="2265414" y="5554128"/>
            <a:ext cx="604204" cy="1"/>
          </a:xfrm>
          <a:prstGeom prst="line">
            <a:avLst/>
          </a:prstGeom>
        </p:spPr>
        <p:style>
          <a:lnRef idx="2">
            <a:schemeClr val="dk1"/>
          </a:lnRef>
          <a:fillRef idx="0">
            <a:schemeClr val="dk1"/>
          </a:fillRef>
          <a:effectRef idx="1">
            <a:schemeClr val="dk1"/>
          </a:effectRef>
          <a:fontRef idx="minor">
            <a:schemeClr val="tx1"/>
          </a:fontRef>
        </p:style>
      </p:cxnSp>
      <p:cxnSp>
        <p:nvCxnSpPr>
          <p:cNvPr id="85" name="Elbow Connector 307">
            <a:extLst>
              <a:ext uri="{FF2B5EF4-FFF2-40B4-BE49-F238E27FC236}">
                <a16:creationId xmlns:a16="http://schemas.microsoft.com/office/drawing/2014/main" id="{8BCA1B63-EEA4-4C94-B43A-23BEB8130693}"/>
              </a:ext>
            </a:extLst>
          </p:cNvPr>
          <p:cNvCxnSpPr>
            <a:stCxn id="83" idx="3"/>
            <a:endCxn id="77" idx="2"/>
          </p:cNvCxnSpPr>
          <p:nvPr/>
        </p:nvCxnSpPr>
        <p:spPr>
          <a:xfrm flipV="1">
            <a:off x="3345759" y="5392545"/>
            <a:ext cx="790427" cy="1615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DD217D2B-7FDC-42A4-A279-0CACEFA7E410}"/>
              </a:ext>
            </a:extLst>
          </p:cNvPr>
          <p:cNvSpPr/>
          <p:nvPr/>
        </p:nvSpPr>
        <p:spPr>
          <a:xfrm>
            <a:off x="4371327" y="2283394"/>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Service Provider</a:t>
            </a:r>
            <a:endParaRPr lang="en-IN" sz="900" dirty="0">
              <a:solidFill>
                <a:schemeClr val="tx1"/>
              </a:solidFill>
            </a:endParaRPr>
          </a:p>
        </p:txBody>
      </p:sp>
      <p:sp>
        <p:nvSpPr>
          <p:cNvPr id="87" name="TextBox 86">
            <a:extLst>
              <a:ext uri="{FF2B5EF4-FFF2-40B4-BE49-F238E27FC236}">
                <a16:creationId xmlns:a16="http://schemas.microsoft.com/office/drawing/2014/main" id="{B3778B46-7B92-4833-9D6E-1B3688E3A6BF}"/>
              </a:ext>
            </a:extLst>
          </p:cNvPr>
          <p:cNvSpPr txBox="1"/>
          <p:nvPr/>
        </p:nvSpPr>
        <p:spPr>
          <a:xfrm>
            <a:off x="3371977" y="4045467"/>
            <a:ext cx="571500" cy="323165"/>
          </a:xfrm>
          <a:prstGeom prst="rect">
            <a:avLst/>
          </a:prstGeom>
          <a:noFill/>
        </p:spPr>
        <p:txBody>
          <a:bodyPr wrap="square" rtlCol="0">
            <a:spAutoFit/>
          </a:bodyPr>
          <a:lstStyle/>
          <a:p>
            <a:pPr algn="ctr"/>
            <a:r>
              <a:rPr lang="en-US" sz="500" dirty="0"/>
              <a:t>Service Provider Details</a:t>
            </a:r>
            <a:endParaRPr lang="en-IN" sz="500" dirty="0"/>
          </a:p>
        </p:txBody>
      </p:sp>
      <p:cxnSp>
        <p:nvCxnSpPr>
          <p:cNvPr id="88" name="Straight Arrow Connector 87">
            <a:extLst>
              <a:ext uri="{FF2B5EF4-FFF2-40B4-BE49-F238E27FC236}">
                <a16:creationId xmlns:a16="http://schemas.microsoft.com/office/drawing/2014/main" id="{0F49C9E4-631A-4701-A94B-FBE8ACCBD5FA}"/>
              </a:ext>
            </a:extLst>
          </p:cNvPr>
          <p:cNvCxnSpPr>
            <a:stCxn id="87" idx="2"/>
            <a:endCxn id="63" idx="0"/>
          </p:cNvCxnSpPr>
          <p:nvPr/>
        </p:nvCxnSpPr>
        <p:spPr>
          <a:xfrm flipH="1">
            <a:off x="3652109" y="4368632"/>
            <a:ext cx="5618" cy="199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47BCD3B0-3DA9-40BD-B5E3-520D3FB3457B}"/>
              </a:ext>
            </a:extLst>
          </p:cNvPr>
          <p:cNvSpPr txBox="1"/>
          <p:nvPr/>
        </p:nvSpPr>
        <p:spPr>
          <a:xfrm>
            <a:off x="4695025" y="4083059"/>
            <a:ext cx="571500" cy="169277"/>
          </a:xfrm>
          <a:prstGeom prst="rect">
            <a:avLst/>
          </a:prstGeom>
          <a:noFill/>
        </p:spPr>
        <p:txBody>
          <a:bodyPr wrap="square" rtlCol="0">
            <a:spAutoFit/>
          </a:bodyPr>
          <a:lstStyle/>
          <a:p>
            <a:pPr algn="ctr"/>
            <a:r>
              <a:rPr lang="en-US" sz="500" dirty="0"/>
              <a:t>Error</a:t>
            </a:r>
            <a:endParaRPr lang="en-IN" sz="500" dirty="0"/>
          </a:p>
        </p:txBody>
      </p:sp>
      <p:cxnSp>
        <p:nvCxnSpPr>
          <p:cNvPr id="90" name="Elbow Connector 336">
            <a:extLst>
              <a:ext uri="{FF2B5EF4-FFF2-40B4-BE49-F238E27FC236}">
                <a16:creationId xmlns:a16="http://schemas.microsoft.com/office/drawing/2014/main" id="{613ABF0B-F1DD-483A-B30F-EEF12E115DFE}"/>
              </a:ext>
            </a:extLst>
          </p:cNvPr>
          <p:cNvCxnSpPr>
            <a:stCxn id="63" idx="7"/>
            <a:endCxn id="89" idx="2"/>
          </p:cNvCxnSpPr>
          <p:nvPr/>
        </p:nvCxnSpPr>
        <p:spPr>
          <a:xfrm rot="5400000" flipH="1" flipV="1">
            <a:off x="4236382" y="3900924"/>
            <a:ext cx="392980" cy="10958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53B7AAB-E350-45A2-B48D-77D7C3ED1D31}"/>
              </a:ext>
            </a:extLst>
          </p:cNvPr>
          <p:cNvSpPr/>
          <p:nvPr/>
        </p:nvSpPr>
        <p:spPr>
          <a:xfrm>
            <a:off x="5591270" y="273949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8.</a:t>
            </a:r>
          </a:p>
          <a:p>
            <a:pPr algn="ctr"/>
            <a:r>
              <a:rPr lang="en-US" sz="600" dirty="0"/>
              <a:t>Update Profile</a:t>
            </a:r>
          </a:p>
        </p:txBody>
      </p:sp>
      <p:sp>
        <p:nvSpPr>
          <p:cNvPr id="92" name="TextBox 91">
            <a:extLst>
              <a:ext uri="{FF2B5EF4-FFF2-40B4-BE49-F238E27FC236}">
                <a16:creationId xmlns:a16="http://schemas.microsoft.com/office/drawing/2014/main" id="{6C71074E-453F-4225-AB7D-F935C39D3D48}"/>
              </a:ext>
            </a:extLst>
          </p:cNvPr>
          <p:cNvSpPr txBox="1"/>
          <p:nvPr/>
        </p:nvSpPr>
        <p:spPr>
          <a:xfrm>
            <a:off x="4899329" y="2831013"/>
            <a:ext cx="547694" cy="246221"/>
          </a:xfrm>
          <a:prstGeom prst="rect">
            <a:avLst/>
          </a:prstGeom>
          <a:noFill/>
        </p:spPr>
        <p:txBody>
          <a:bodyPr wrap="square" rtlCol="0">
            <a:spAutoFit/>
          </a:bodyPr>
          <a:lstStyle/>
          <a:p>
            <a:pPr algn="ctr"/>
            <a:r>
              <a:rPr lang="en-US" sz="500" dirty="0"/>
              <a:t>Update Profile Details</a:t>
            </a:r>
            <a:endParaRPr lang="en-IN" sz="500" dirty="0"/>
          </a:p>
        </p:txBody>
      </p:sp>
      <p:cxnSp>
        <p:nvCxnSpPr>
          <p:cNvPr id="93" name="Elbow Connector 357">
            <a:extLst>
              <a:ext uri="{FF2B5EF4-FFF2-40B4-BE49-F238E27FC236}">
                <a16:creationId xmlns:a16="http://schemas.microsoft.com/office/drawing/2014/main" id="{E1330176-3F10-497A-9DEC-42F6FDC49666}"/>
              </a:ext>
            </a:extLst>
          </p:cNvPr>
          <p:cNvCxnSpPr>
            <a:endCxn id="91" idx="3"/>
          </p:cNvCxnSpPr>
          <p:nvPr/>
        </p:nvCxnSpPr>
        <p:spPr>
          <a:xfrm>
            <a:off x="5187643" y="3049809"/>
            <a:ext cx="500082" cy="140439"/>
          </a:xfrm>
          <a:prstGeom prst="bentConnector4">
            <a:avLst>
              <a:gd name="adj1" fmla="val 1366"/>
              <a:gd name="adj2" fmla="val 234050"/>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53183AB4-6D1A-4116-809D-D689BEB40B33}"/>
              </a:ext>
            </a:extLst>
          </p:cNvPr>
          <p:cNvSpPr txBox="1"/>
          <p:nvPr/>
        </p:nvSpPr>
        <p:spPr>
          <a:xfrm>
            <a:off x="5508107" y="2264350"/>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95" name="Elbow Connector 362">
            <a:extLst>
              <a:ext uri="{FF2B5EF4-FFF2-40B4-BE49-F238E27FC236}">
                <a16:creationId xmlns:a16="http://schemas.microsoft.com/office/drawing/2014/main" id="{8E43D304-D6E9-426E-A52D-811C20D161FA}"/>
              </a:ext>
            </a:extLst>
          </p:cNvPr>
          <p:cNvCxnSpPr>
            <a:stCxn id="91" idx="1"/>
            <a:endCxn id="94" idx="2"/>
          </p:cNvCxnSpPr>
          <p:nvPr/>
        </p:nvCxnSpPr>
        <p:spPr>
          <a:xfrm rot="5400000" flipH="1" flipV="1">
            <a:off x="5602294" y="2672947"/>
            <a:ext cx="229315" cy="584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6" name="Elbow Connector 364">
            <a:extLst>
              <a:ext uri="{FF2B5EF4-FFF2-40B4-BE49-F238E27FC236}">
                <a16:creationId xmlns:a16="http://schemas.microsoft.com/office/drawing/2014/main" id="{6DC5BC87-E1B6-4A49-A6E8-784252CAD123}"/>
              </a:ext>
            </a:extLst>
          </p:cNvPr>
          <p:cNvCxnSpPr>
            <a:stCxn id="94" idx="0"/>
            <a:endCxn id="16" idx="2"/>
          </p:cNvCxnSpPr>
          <p:nvPr/>
        </p:nvCxnSpPr>
        <p:spPr>
          <a:xfrm rot="5400000" flipH="1" flipV="1">
            <a:off x="5670214" y="2185846"/>
            <a:ext cx="154468" cy="25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3A8F3D9-382D-4B1D-902E-DCFEE7D9908A}"/>
              </a:ext>
            </a:extLst>
          </p:cNvPr>
          <p:cNvSpPr txBox="1"/>
          <p:nvPr/>
        </p:nvSpPr>
        <p:spPr>
          <a:xfrm>
            <a:off x="913366" y="2882641"/>
            <a:ext cx="508938" cy="246221"/>
          </a:xfrm>
          <a:prstGeom prst="rect">
            <a:avLst/>
          </a:prstGeom>
          <a:noFill/>
        </p:spPr>
        <p:txBody>
          <a:bodyPr wrap="square" rtlCol="0">
            <a:spAutoFit/>
          </a:bodyPr>
          <a:lstStyle/>
          <a:p>
            <a:pPr algn="ctr"/>
            <a:r>
              <a:rPr lang="en-US" sz="500" dirty="0"/>
              <a:t>Acceptance Order</a:t>
            </a:r>
            <a:endParaRPr lang="en-IN" sz="500" dirty="0"/>
          </a:p>
        </p:txBody>
      </p:sp>
      <p:cxnSp>
        <p:nvCxnSpPr>
          <p:cNvPr id="98" name="Elbow Connector 370">
            <a:extLst>
              <a:ext uri="{FF2B5EF4-FFF2-40B4-BE49-F238E27FC236}">
                <a16:creationId xmlns:a16="http://schemas.microsoft.com/office/drawing/2014/main" id="{5799BB59-A62F-46AB-83FC-66F0C4DC752D}"/>
              </a:ext>
            </a:extLst>
          </p:cNvPr>
          <p:cNvCxnSpPr>
            <a:stCxn id="97" idx="3"/>
            <a:endCxn id="6" idx="3"/>
          </p:cNvCxnSpPr>
          <p:nvPr/>
        </p:nvCxnSpPr>
        <p:spPr>
          <a:xfrm flipV="1">
            <a:off x="1422304" y="2754627"/>
            <a:ext cx="660654" cy="251125"/>
          </a:xfrm>
          <a:prstGeom prst="bentConnector2">
            <a:avLst/>
          </a:prstGeom>
        </p:spPr>
        <p:style>
          <a:lnRef idx="2">
            <a:schemeClr val="dk1"/>
          </a:lnRef>
          <a:fillRef idx="0">
            <a:schemeClr val="dk1"/>
          </a:fillRef>
          <a:effectRef idx="1">
            <a:schemeClr val="dk1"/>
          </a:effectRef>
          <a:fontRef idx="minor">
            <a:schemeClr val="tx1"/>
          </a:fontRef>
        </p:style>
      </p:cxnSp>
      <p:cxnSp>
        <p:nvCxnSpPr>
          <p:cNvPr id="99" name="Elbow Connector 375">
            <a:extLst>
              <a:ext uri="{FF2B5EF4-FFF2-40B4-BE49-F238E27FC236}">
                <a16:creationId xmlns:a16="http://schemas.microsoft.com/office/drawing/2014/main" id="{25758854-523E-478B-A070-CD9336841C23}"/>
              </a:ext>
            </a:extLst>
          </p:cNvPr>
          <p:cNvCxnSpPr>
            <a:stCxn id="97" idx="0"/>
            <a:endCxn id="3" idx="2"/>
          </p:cNvCxnSpPr>
          <p:nvPr/>
        </p:nvCxnSpPr>
        <p:spPr>
          <a:xfrm rot="16200000" flipV="1">
            <a:off x="-80656" y="1634150"/>
            <a:ext cx="2236440" cy="260542"/>
          </a:xfrm>
          <a:prstGeom prst="bentConnector3">
            <a:avLst>
              <a:gd name="adj1" fmla="val 3402"/>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FF554322-3C2C-4AE9-B739-C7701D436B3C}"/>
              </a:ext>
            </a:extLst>
          </p:cNvPr>
          <p:cNvCxnSpPr>
            <a:stCxn id="92" idx="0"/>
          </p:cNvCxnSpPr>
          <p:nvPr/>
        </p:nvCxnSpPr>
        <p:spPr>
          <a:xfrm flipV="1">
            <a:off x="5173176" y="2587515"/>
            <a:ext cx="0" cy="243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2B73C5-1DC6-48DD-AA9B-F824D52CBC71}"/>
              </a:ext>
            </a:extLst>
          </p:cNvPr>
          <p:cNvCxnSpPr>
            <a:stCxn id="89" idx="0"/>
          </p:cNvCxnSpPr>
          <p:nvPr/>
        </p:nvCxnSpPr>
        <p:spPr>
          <a:xfrm flipV="1">
            <a:off x="4980775" y="2584394"/>
            <a:ext cx="0" cy="1498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428">
            <a:extLst>
              <a:ext uri="{FF2B5EF4-FFF2-40B4-BE49-F238E27FC236}">
                <a16:creationId xmlns:a16="http://schemas.microsoft.com/office/drawing/2014/main" id="{786CFEA4-8DA5-4863-B313-2A662B1FD78F}"/>
              </a:ext>
            </a:extLst>
          </p:cNvPr>
          <p:cNvCxnSpPr>
            <a:endCxn id="86" idx="2"/>
          </p:cNvCxnSpPr>
          <p:nvPr/>
        </p:nvCxnSpPr>
        <p:spPr>
          <a:xfrm rot="5400000" flipH="1" flipV="1">
            <a:off x="3520955" y="2864046"/>
            <a:ext cx="1639135" cy="1046880"/>
          </a:xfrm>
          <a:prstGeom prst="bentConnector3">
            <a:avLst>
              <a:gd name="adj1" fmla="val 367"/>
            </a:avLst>
          </a:prstGeom>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DCCF4E81-BDFA-4F5D-971D-D270A8AF56C4}"/>
              </a:ext>
            </a:extLst>
          </p:cNvPr>
          <p:cNvSpPr txBox="1"/>
          <p:nvPr/>
        </p:nvSpPr>
        <p:spPr>
          <a:xfrm>
            <a:off x="3243372" y="2284900"/>
            <a:ext cx="591941" cy="254837"/>
          </a:xfrm>
          <a:prstGeom prst="rect">
            <a:avLst/>
          </a:prstGeom>
          <a:noFill/>
        </p:spPr>
        <p:txBody>
          <a:bodyPr wrap="square" rtlCol="0">
            <a:spAutoFit/>
          </a:bodyPr>
          <a:lstStyle/>
          <a:p>
            <a:pPr algn="ctr"/>
            <a:r>
              <a:rPr lang="en-US" sz="500" dirty="0"/>
              <a:t>Order Acceptance</a:t>
            </a:r>
            <a:endParaRPr lang="en-IN" sz="500" dirty="0"/>
          </a:p>
        </p:txBody>
      </p:sp>
      <p:cxnSp>
        <p:nvCxnSpPr>
          <p:cNvPr id="104" name="Straight Connector 103">
            <a:extLst>
              <a:ext uri="{FF2B5EF4-FFF2-40B4-BE49-F238E27FC236}">
                <a16:creationId xmlns:a16="http://schemas.microsoft.com/office/drawing/2014/main" id="{9DFD490E-8789-492E-A8E4-7153D39866B3}"/>
              </a:ext>
            </a:extLst>
          </p:cNvPr>
          <p:cNvCxnSpPr>
            <a:endCxn id="86" idx="1"/>
          </p:cNvCxnSpPr>
          <p:nvPr/>
        </p:nvCxnSpPr>
        <p:spPr>
          <a:xfrm>
            <a:off x="3668491" y="2404849"/>
            <a:ext cx="702836" cy="208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510017A-3E87-490C-A318-6A76EBB35537}"/>
              </a:ext>
            </a:extLst>
          </p:cNvPr>
          <p:cNvCxnSpPr>
            <a:endCxn id="6" idx="7"/>
          </p:cNvCxnSpPr>
          <p:nvPr/>
        </p:nvCxnSpPr>
        <p:spPr>
          <a:xfrm flipH="1" flipV="1">
            <a:off x="2481206" y="2381209"/>
            <a:ext cx="938041" cy="23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E52A2B7-4946-4A22-9950-C3F142DC53FF}"/>
              </a:ext>
            </a:extLst>
          </p:cNvPr>
          <p:cNvSpPr txBox="1"/>
          <p:nvPr/>
        </p:nvSpPr>
        <p:spPr>
          <a:xfrm>
            <a:off x="3313357" y="2584394"/>
            <a:ext cx="502710" cy="323165"/>
          </a:xfrm>
          <a:prstGeom prst="rect">
            <a:avLst/>
          </a:prstGeom>
          <a:noFill/>
        </p:spPr>
        <p:txBody>
          <a:bodyPr wrap="square" rtlCol="0">
            <a:spAutoFit/>
          </a:bodyPr>
          <a:lstStyle/>
          <a:p>
            <a:pPr algn="ctr"/>
            <a:r>
              <a:rPr lang="en-US" sz="500" dirty="0"/>
              <a:t>Pending / Complete Services</a:t>
            </a:r>
            <a:endParaRPr lang="en-IN" sz="500" dirty="0"/>
          </a:p>
        </p:txBody>
      </p:sp>
      <p:cxnSp>
        <p:nvCxnSpPr>
          <p:cNvPr id="107" name="Elbow Connector 453">
            <a:extLst>
              <a:ext uri="{FF2B5EF4-FFF2-40B4-BE49-F238E27FC236}">
                <a16:creationId xmlns:a16="http://schemas.microsoft.com/office/drawing/2014/main" id="{63B5C392-128A-4D12-A90F-A044F1B44628}"/>
              </a:ext>
            </a:extLst>
          </p:cNvPr>
          <p:cNvCxnSpPr>
            <a:stCxn id="6" idx="5"/>
            <a:endCxn id="106" idx="1"/>
          </p:cNvCxnSpPr>
          <p:nvPr/>
        </p:nvCxnSpPr>
        <p:spPr>
          <a:xfrm rot="5400000" flipH="1" flipV="1">
            <a:off x="2892956" y="2334226"/>
            <a:ext cx="8650" cy="832151"/>
          </a:xfrm>
          <a:prstGeom prst="bentConnector4">
            <a:avLst>
              <a:gd name="adj1" fmla="val -1476844"/>
              <a:gd name="adj2" fmla="val 65460"/>
            </a:avLst>
          </a:prstGeom>
        </p:spPr>
        <p:style>
          <a:lnRef idx="2">
            <a:schemeClr val="accent1"/>
          </a:lnRef>
          <a:fillRef idx="0">
            <a:schemeClr val="accent1"/>
          </a:fillRef>
          <a:effectRef idx="1">
            <a:schemeClr val="accent1"/>
          </a:effectRef>
          <a:fontRef idx="minor">
            <a:schemeClr val="tx1"/>
          </a:fontRef>
        </p:style>
      </p:cxnSp>
      <p:cxnSp>
        <p:nvCxnSpPr>
          <p:cNvPr id="108" name="Elbow Connector 459">
            <a:extLst>
              <a:ext uri="{FF2B5EF4-FFF2-40B4-BE49-F238E27FC236}">
                <a16:creationId xmlns:a16="http://schemas.microsoft.com/office/drawing/2014/main" id="{B7D4BEA3-A165-42B4-ACB2-512729071CBE}"/>
              </a:ext>
            </a:extLst>
          </p:cNvPr>
          <p:cNvCxnSpPr>
            <a:stCxn id="106" idx="3"/>
          </p:cNvCxnSpPr>
          <p:nvPr/>
        </p:nvCxnSpPr>
        <p:spPr>
          <a:xfrm flipV="1">
            <a:off x="3816067" y="2550993"/>
            <a:ext cx="555260" cy="19498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Elbow Connector 470">
            <a:extLst>
              <a:ext uri="{FF2B5EF4-FFF2-40B4-BE49-F238E27FC236}">
                <a16:creationId xmlns:a16="http://schemas.microsoft.com/office/drawing/2014/main" id="{75E2E24F-F45E-45F7-B3AD-E17F9DCE8BAC}"/>
              </a:ext>
            </a:extLst>
          </p:cNvPr>
          <p:cNvCxnSpPr>
            <a:stCxn id="16" idx="3"/>
            <a:endCxn id="63" idx="6"/>
          </p:cNvCxnSpPr>
          <p:nvPr/>
        </p:nvCxnSpPr>
        <p:spPr>
          <a:xfrm flipH="1">
            <a:off x="3981425" y="2025244"/>
            <a:ext cx="2086397" cy="2806781"/>
          </a:xfrm>
          <a:prstGeom prst="bentConnector3">
            <a:avLst>
              <a:gd name="adj1" fmla="val -10957"/>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CC44E1E1-5EF9-46F4-B038-81BA02CE07DB}"/>
              </a:ext>
            </a:extLst>
          </p:cNvPr>
          <p:cNvSpPr txBox="1"/>
          <p:nvPr/>
        </p:nvSpPr>
        <p:spPr>
          <a:xfrm>
            <a:off x="3371977" y="3428634"/>
            <a:ext cx="482786" cy="246221"/>
          </a:xfrm>
          <a:prstGeom prst="rect">
            <a:avLst/>
          </a:prstGeom>
          <a:noFill/>
        </p:spPr>
        <p:txBody>
          <a:bodyPr wrap="square" rtlCol="0">
            <a:spAutoFit/>
          </a:bodyPr>
          <a:lstStyle/>
          <a:p>
            <a:pPr algn="ctr"/>
            <a:r>
              <a:rPr lang="en-US" sz="500" dirty="0"/>
              <a:t>Get Payment</a:t>
            </a:r>
            <a:endParaRPr lang="en-IN" sz="500" dirty="0"/>
          </a:p>
        </p:txBody>
      </p:sp>
      <p:cxnSp>
        <p:nvCxnSpPr>
          <p:cNvPr id="111" name="Elbow Connector 480">
            <a:extLst>
              <a:ext uri="{FF2B5EF4-FFF2-40B4-BE49-F238E27FC236}">
                <a16:creationId xmlns:a16="http://schemas.microsoft.com/office/drawing/2014/main" id="{92CFBE51-1BF3-47CE-AFC0-8E33C5024BEC}"/>
              </a:ext>
            </a:extLst>
          </p:cNvPr>
          <p:cNvCxnSpPr>
            <a:stCxn id="51" idx="7"/>
            <a:endCxn id="110" idx="1"/>
          </p:cNvCxnSpPr>
          <p:nvPr/>
        </p:nvCxnSpPr>
        <p:spPr>
          <a:xfrm rot="5400000" flipH="1" flipV="1">
            <a:off x="3139174" y="3399501"/>
            <a:ext cx="80558" cy="38504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2" name="Elbow Connector 484">
            <a:extLst>
              <a:ext uri="{FF2B5EF4-FFF2-40B4-BE49-F238E27FC236}">
                <a16:creationId xmlns:a16="http://schemas.microsoft.com/office/drawing/2014/main" id="{F030C061-B68D-4DBA-A4BB-6F1F29C48F74}"/>
              </a:ext>
            </a:extLst>
          </p:cNvPr>
          <p:cNvCxnSpPr>
            <a:stCxn id="110" idx="0"/>
          </p:cNvCxnSpPr>
          <p:nvPr/>
        </p:nvCxnSpPr>
        <p:spPr>
          <a:xfrm rot="5400000" flipH="1" flipV="1">
            <a:off x="3603972" y="2577316"/>
            <a:ext cx="860716" cy="8419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354006E4-5760-4735-B484-0520BDFB1A8E}"/>
              </a:ext>
            </a:extLst>
          </p:cNvPr>
          <p:cNvSpPr txBox="1"/>
          <p:nvPr/>
        </p:nvSpPr>
        <p:spPr>
          <a:xfrm>
            <a:off x="3554378" y="3727443"/>
            <a:ext cx="386324" cy="169277"/>
          </a:xfrm>
          <a:prstGeom prst="rect">
            <a:avLst/>
          </a:prstGeom>
          <a:noFill/>
        </p:spPr>
        <p:txBody>
          <a:bodyPr wrap="square" rtlCol="0">
            <a:spAutoFit/>
          </a:bodyPr>
          <a:lstStyle/>
          <a:p>
            <a:pPr algn="ctr"/>
            <a:r>
              <a:rPr lang="en-US" sz="500" dirty="0"/>
              <a:t>Receipt</a:t>
            </a:r>
            <a:endParaRPr lang="en-IN" sz="500" dirty="0"/>
          </a:p>
        </p:txBody>
      </p:sp>
      <p:cxnSp>
        <p:nvCxnSpPr>
          <p:cNvPr id="114" name="Straight Connector 113">
            <a:extLst>
              <a:ext uri="{FF2B5EF4-FFF2-40B4-BE49-F238E27FC236}">
                <a16:creationId xmlns:a16="http://schemas.microsoft.com/office/drawing/2014/main" id="{9FF2BD09-A571-4C5A-A22D-A14C7BF64CA0}"/>
              </a:ext>
            </a:extLst>
          </p:cNvPr>
          <p:cNvCxnSpPr>
            <a:stCxn id="51" idx="6"/>
            <a:endCxn id="113" idx="1"/>
          </p:cNvCxnSpPr>
          <p:nvPr/>
        </p:nvCxnSpPr>
        <p:spPr>
          <a:xfrm flipV="1">
            <a:off x="3090201" y="3812082"/>
            <a:ext cx="464177" cy="6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Elbow Connector 498">
            <a:extLst>
              <a:ext uri="{FF2B5EF4-FFF2-40B4-BE49-F238E27FC236}">
                <a16:creationId xmlns:a16="http://schemas.microsoft.com/office/drawing/2014/main" id="{5FFAD245-EABF-4651-976C-C8572D602B2F}"/>
              </a:ext>
            </a:extLst>
          </p:cNvPr>
          <p:cNvCxnSpPr>
            <a:stCxn id="113" idx="3"/>
          </p:cNvCxnSpPr>
          <p:nvPr/>
        </p:nvCxnSpPr>
        <p:spPr>
          <a:xfrm flipV="1">
            <a:off x="3940702" y="2571947"/>
            <a:ext cx="624679" cy="12401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5532D00A-2327-41A6-AA1C-D7A9214B32B5}"/>
              </a:ext>
            </a:extLst>
          </p:cNvPr>
          <p:cNvSpPr/>
          <p:nvPr/>
        </p:nvSpPr>
        <p:spPr>
          <a:xfrm>
            <a:off x="6249903" y="341960"/>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Admin</a:t>
            </a:r>
            <a:endParaRPr lang="en-IN" sz="900" dirty="0">
              <a:solidFill>
                <a:schemeClr val="tx1"/>
              </a:solidFill>
            </a:endParaRPr>
          </a:p>
        </p:txBody>
      </p:sp>
      <p:cxnSp>
        <p:nvCxnSpPr>
          <p:cNvPr id="117" name="Straight Connector 116">
            <a:extLst>
              <a:ext uri="{FF2B5EF4-FFF2-40B4-BE49-F238E27FC236}">
                <a16:creationId xmlns:a16="http://schemas.microsoft.com/office/drawing/2014/main" id="{7EA25089-C979-445A-89DE-D455DA39DD87}"/>
              </a:ext>
            </a:extLst>
          </p:cNvPr>
          <p:cNvCxnSpPr/>
          <p:nvPr/>
        </p:nvCxnSpPr>
        <p:spPr>
          <a:xfrm>
            <a:off x="4603062" y="676331"/>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6C6B0E53-3CF3-477A-B6B1-F2E56BAF73D4}"/>
              </a:ext>
            </a:extLst>
          </p:cNvPr>
          <p:cNvCxnSpPr/>
          <p:nvPr/>
        </p:nvCxnSpPr>
        <p:spPr>
          <a:xfrm>
            <a:off x="4603062" y="848729"/>
            <a:ext cx="563997"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a:extLst>
              <a:ext uri="{FF2B5EF4-FFF2-40B4-BE49-F238E27FC236}">
                <a16:creationId xmlns:a16="http://schemas.microsoft.com/office/drawing/2014/main" id="{4D78E229-A1F4-4A3D-8D49-924819F19AEA}"/>
              </a:ext>
            </a:extLst>
          </p:cNvPr>
          <p:cNvSpPr txBox="1"/>
          <p:nvPr/>
        </p:nvSpPr>
        <p:spPr>
          <a:xfrm>
            <a:off x="4565381" y="676331"/>
            <a:ext cx="638208" cy="169277"/>
          </a:xfrm>
          <a:prstGeom prst="rect">
            <a:avLst/>
          </a:prstGeom>
          <a:noFill/>
        </p:spPr>
        <p:txBody>
          <a:bodyPr wrap="square" rtlCol="0">
            <a:spAutoFit/>
          </a:bodyPr>
          <a:lstStyle/>
          <a:p>
            <a:pPr algn="ctr"/>
            <a:r>
              <a:rPr lang="en-US" sz="500" dirty="0"/>
              <a:t>Service</a:t>
            </a:r>
            <a:endParaRPr lang="en-IN" sz="500" dirty="0"/>
          </a:p>
        </p:txBody>
      </p:sp>
      <p:cxnSp>
        <p:nvCxnSpPr>
          <p:cNvPr id="120" name="Elbow Connector 547">
            <a:extLst>
              <a:ext uri="{FF2B5EF4-FFF2-40B4-BE49-F238E27FC236}">
                <a16:creationId xmlns:a16="http://schemas.microsoft.com/office/drawing/2014/main" id="{8DCFD540-5328-43E3-9533-EFDDDCBC81A8}"/>
              </a:ext>
            </a:extLst>
          </p:cNvPr>
          <p:cNvCxnSpPr>
            <a:stCxn id="119" idx="0"/>
            <a:endCxn id="4" idx="7"/>
          </p:cNvCxnSpPr>
          <p:nvPr/>
        </p:nvCxnSpPr>
        <p:spPr>
          <a:xfrm rot="16200000" flipV="1">
            <a:off x="3757427" y="-450727"/>
            <a:ext cx="354593" cy="1899524"/>
          </a:xfrm>
          <a:prstGeom prst="bentConnector3">
            <a:avLst>
              <a:gd name="adj1" fmla="val 185815"/>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96505B16-15DF-42B7-BB3F-437C4DD40D97}"/>
              </a:ext>
            </a:extLst>
          </p:cNvPr>
          <p:cNvSpPr/>
          <p:nvPr/>
        </p:nvSpPr>
        <p:spPr>
          <a:xfrm>
            <a:off x="5549507" y="757478"/>
            <a:ext cx="567216" cy="514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9.</a:t>
            </a:r>
          </a:p>
          <a:p>
            <a:pPr algn="ctr"/>
            <a:r>
              <a:rPr lang="en-US" sz="500" dirty="0"/>
              <a:t>Add / Update Service</a:t>
            </a:r>
            <a:endParaRPr lang="en-IN" sz="500" dirty="0"/>
          </a:p>
        </p:txBody>
      </p:sp>
      <p:sp>
        <p:nvSpPr>
          <p:cNvPr id="122" name="TextBox 121">
            <a:extLst>
              <a:ext uri="{FF2B5EF4-FFF2-40B4-BE49-F238E27FC236}">
                <a16:creationId xmlns:a16="http://schemas.microsoft.com/office/drawing/2014/main" id="{42DDB4F3-B261-48A6-9789-0F7B3453A55A}"/>
              </a:ext>
            </a:extLst>
          </p:cNvPr>
          <p:cNvSpPr txBox="1"/>
          <p:nvPr/>
        </p:nvSpPr>
        <p:spPr>
          <a:xfrm>
            <a:off x="6313020" y="898400"/>
            <a:ext cx="410135" cy="246221"/>
          </a:xfrm>
          <a:prstGeom prst="rect">
            <a:avLst/>
          </a:prstGeom>
          <a:noFill/>
        </p:spPr>
        <p:txBody>
          <a:bodyPr wrap="square" rtlCol="0">
            <a:spAutoFit/>
          </a:bodyPr>
          <a:lstStyle/>
          <a:p>
            <a:pPr algn="ctr"/>
            <a:r>
              <a:rPr lang="en-US" sz="500" dirty="0"/>
              <a:t>Service Details</a:t>
            </a:r>
            <a:endParaRPr lang="en-IN" sz="500" dirty="0"/>
          </a:p>
        </p:txBody>
      </p:sp>
      <p:cxnSp>
        <p:nvCxnSpPr>
          <p:cNvPr id="123" name="Straight Arrow Connector 122">
            <a:extLst>
              <a:ext uri="{FF2B5EF4-FFF2-40B4-BE49-F238E27FC236}">
                <a16:creationId xmlns:a16="http://schemas.microsoft.com/office/drawing/2014/main" id="{945A11EE-5412-40AD-AB44-DAB7458535CE}"/>
              </a:ext>
            </a:extLst>
          </p:cNvPr>
          <p:cNvCxnSpPr>
            <a:stCxn id="122" idx="1"/>
            <a:endCxn id="121" idx="6"/>
          </p:cNvCxnSpPr>
          <p:nvPr/>
        </p:nvCxnSpPr>
        <p:spPr>
          <a:xfrm flipH="1" flipV="1">
            <a:off x="6116723" y="1014884"/>
            <a:ext cx="196297" cy="66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F2330432-FAA8-41B5-8E6C-E22C61D5A616}"/>
              </a:ext>
            </a:extLst>
          </p:cNvPr>
          <p:cNvSpPr txBox="1"/>
          <p:nvPr/>
        </p:nvSpPr>
        <p:spPr>
          <a:xfrm>
            <a:off x="4688698" y="1052590"/>
            <a:ext cx="398940" cy="323165"/>
          </a:xfrm>
          <a:prstGeom prst="rect">
            <a:avLst/>
          </a:prstGeom>
          <a:noFill/>
        </p:spPr>
        <p:txBody>
          <a:bodyPr wrap="square" rtlCol="0">
            <a:spAutoFit/>
          </a:bodyPr>
          <a:lstStyle/>
          <a:p>
            <a:pPr algn="ctr"/>
            <a:r>
              <a:rPr lang="en-US" sz="500" dirty="0"/>
              <a:t>Upload Service Details</a:t>
            </a:r>
            <a:endParaRPr lang="en-IN" sz="500" dirty="0"/>
          </a:p>
        </p:txBody>
      </p:sp>
      <p:cxnSp>
        <p:nvCxnSpPr>
          <p:cNvPr id="125" name="Straight Connector 124">
            <a:extLst>
              <a:ext uri="{FF2B5EF4-FFF2-40B4-BE49-F238E27FC236}">
                <a16:creationId xmlns:a16="http://schemas.microsoft.com/office/drawing/2014/main" id="{EAD9B490-43C3-4ECC-8B07-930866A320DC}"/>
              </a:ext>
            </a:extLst>
          </p:cNvPr>
          <p:cNvCxnSpPr>
            <a:stCxn id="121" idx="3"/>
            <a:endCxn id="124" idx="3"/>
          </p:cNvCxnSpPr>
          <p:nvPr/>
        </p:nvCxnSpPr>
        <p:spPr>
          <a:xfrm flipH="1">
            <a:off x="5087638" y="1196897"/>
            <a:ext cx="544936" cy="172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Arrow Connector 125">
            <a:extLst>
              <a:ext uri="{FF2B5EF4-FFF2-40B4-BE49-F238E27FC236}">
                <a16:creationId xmlns:a16="http://schemas.microsoft.com/office/drawing/2014/main" id="{B1B4F112-0BF7-4978-8740-32DDB5B7C432}"/>
              </a:ext>
            </a:extLst>
          </p:cNvPr>
          <p:cNvCxnSpPr>
            <a:stCxn id="124" idx="0"/>
            <a:endCxn id="119" idx="2"/>
          </p:cNvCxnSpPr>
          <p:nvPr/>
        </p:nvCxnSpPr>
        <p:spPr>
          <a:xfrm flipH="1" flipV="1">
            <a:off x="4884485" y="845608"/>
            <a:ext cx="3683" cy="206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7" name="TextBox 126">
            <a:extLst>
              <a:ext uri="{FF2B5EF4-FFF2-40B4-BE49-F238E27FC236}">
                <a16:creationId xmlns:a16="http://schemas.microsoft.com/office/drawing/2014/main" id="{62EE074A-0E55-4129-80C7-B085621C6752}"/>
              </a:ext>
            </a:extLst>
          </p:cNvPr>
          <p:cNvSpPr txBox="1"/>
          <p:nvPr/>
        </p:nvSpPr>
        <p:spPr>
          <a:xfrm>
            <a:off x="6537470" y="3913782"/>
            <a:ext cx="611842" cy="169277"/>
          </a:xfrm>
          <a:prstGeom prst="rect">
            <a:avLst/>
          </a:prstGeom>
          <a:noFill/>
        </p:spPr>
        <p:txBody>
          <a:bodyPr wrap="square" rtlCol="0">
            <a:spAutoFit/>
          </a:bodyPr>
          <a:lstStyle/>
          <a:p>
            <a:pPr algn="ctr"/>
            <a:r>
              <a:rPr lang="en-US" sz="500" dirty="0"/>
              <a:t>Payment History</a:t>
            </a:r>
            <a:endParaRPr lang="en-IN" sz="500" dirty="0"/>
          </a:p>
        </p:txBody>
      </p:sp>
      <p:cxnSp>
        <p:nvCxnSpPr>
          <p:cNvPr id="128" name="Straight Connector 127">
            <a:extLst>
              <a:ext uri="{FF2B5EF4-FFF2-40B4-BE49-F238E27FC236}">
                <a16:creationId xmlns:a16="http://schemas.microsoft.com/office/drawing/2014/main" id="{93CD6C3A-8BFF-4FD6-BFD6-6F6F493CF1AC}"/>
              </a:ext>
            </a:extLst>
          </p:cNvPr>
          <p:cNvCxnSpPr>
            <a:stCxn id="51" idx="5"/>
            <a:endCxn id="127" idx="1"/>
          </p:cNvCxnSpPr>
          <p:nvPr/>
        </p:nvCxnSpPr>
        <p:spPr>
          <a:xfrm flipV="1">
            <a:off x="2986930" y="3998421"/>
            <a:ext cx="3550540" cy="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a:extLst>
              <a:ext uri="{FF2B5EF4-FFF2-40B4-BE49-F238E27FC236}">
                <a16:creationId xmlns:a16="http://schemas.microsoft.com/office/drawing/2014/main" id="{A67CE4FA-1C3F-40B3-8443-B6E03F7A610F}"/>
              </a:ext>
            </a:extLst>
          </p:cNvPr>
          <p:cNvCxnSpPr>
            <a:stCxn id="127" idx="0"/>
          </p:cNvCxnSpPr>
          <p:nvPr/>
        </p:nvCxnSpPr>
        <p:spPr>
          <a:xfrm flipV="1">
            <a:off x="6843391" y="619184"/>
            <a:ext cx="0" cy="32945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0" name="TextBox 129">
            <a:extLst>
              <a:ext uri="{FF2B5EF4-FFF2-40B4-BE49-F238E27FC236}">
                <a16:creationId xmlns:a16="http://schemas.microsoft.com/office/drawing/2014/main" id="{ECE523BB-DB3C-4FB6-BFA5-0E76E2032E7B}"/>
              </a:ext>
            </a:extLst>
          </p:cNvPr>
          <p:cNvSpPr txBox="1"/>
          <p:nvPr/>
        </p:nvSpPr>
        <p:spPr>
          <a:xfrm>
            <a:off x="4710878" y="1546512"/>
            <a:ext cx="398940" cy="246221"/>
          </a:xfrm>
          <a:prstGeom prst="rect">
            <a:avLst/>
          </a:prstGeom>
          <a:noFill/>
        </p:spPr>
        <p:txBody>
          <a:bodyPr wrap="square" rtlCol="0">
            <a:spAutoFit/>
          </a:bodyPr>
          <a:lstStyle/>
          <a:p>
            <a:pPr algn="ctr"/>
            <a:r>
              <a:rPr lang="en-US" sz="500" dirty="0"/>
              <a:t>Order History</a:t>
            </a:r>
            <a:endParaRPr lang="en-IN" sz="500" dirty="0"/>
          </a:p>
        </p:txBody>
      </p:sp>
      <p:sp>
        <p:nvSpPr>
          <p:cNvPr id="131" name="Freeform 612">
            <a:extLst>
              <a:ext uri="{FF2B5EF4-FFF2-40B4-BE49-F238E27FC236}">
                <a16:creationId xmlns:a16="http://schemas.microsoft.com/office/drawing/2014/main" id="{F9AAA7E1-673B-4FB7-98CC-FBE827679346}"/>
              </a:ext>
            </a:extLst>
          </p:cNvPr>
          <p:cNvSpPr/>
          <p:nvPr/>
        </p:nvSpPr>
        <p:spPr>
          <a:xfrm>
            <a:off x="2380129" y="1667435"/>
            <a:ext cx="2366683" cy="658906"/>
          </a:xfrm>
          <a:custGeom>
            <a:avLst/>
            <a:gdLst>
              <a:gd name="connsiteX0" fmla="*/ 0 w 2366683"/>
              <a:gd name="connsiteY0" fmla="*/ 658906 h 658906"/>
              <a:gd name="connsiteX1" fmla="*/ 2366683 w 2366683"/>
              <a:gd name="connsiteY1" fmla="*/ 0 h 658906"/>
              <a:gd name="connsiteX2" fmla="*/ 2366683 w 2366683"/>
              <a:gd name="connsiteY2" fmla="*/ 0 h 658906"/>
            </a:gdLst>
            <a:ahLst/>
            <a:cxnLst>
              <a:cxn ang="0">
                <a:pos x="connsiteX0" y="connsiteY0"/>
              </a:cxn>
              <a:cxn ang="0">
                <a:pos x="connsiteX1" y="connsiteY1"/>
              </a:cxn>
              <a:cxn ang="0">
                <a:pos x="connsiteX2" y="connsiteY2"/>
              </a:cxn>
            </a:cxnLst>
            <a:rect l="l" t="t" r="r" b="b"/>
            <a:pathLst>
              <a:path w="2366683" h="658906">
                <a:moveTo>
                  <a:pt x="0" y="658906"/>
                </a:moveTo>
                <a:lnTo>
                  <a:pt x="2366683" y="0"/>
                </a:lnTo>
                <a:lnTo>
                  <a:pt x="2366683"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2" name="Elbow Connector 614">
            <a:extLst>
              <a:ext uri="{FF2B5EF4-FFF2-40B4-BE49-F238E27FC236}">
                <a16:creationId xmlns:a16="http://schemas.microsoft.com/office/drawing/2014/main" id="{265ECDC0-95EB-46D4-989E-146DFABEA9AF}"/>
              </a:ext>
            </a:extLst>
          </p:cNvPr>
          <p:cNvCxnSpPr>
            <a:stCxn id="130" idx="3"/>
            <a:endCxn id="116" idx="2"/>
          </p:cNvCxnSpPr>
          <p:nvPr/>
        </p:nvCxnSpPr>
        <p:spPr>
          <a:xfrm flipV="1">
            <a:off x="5109818" y="626484"/>
            <a:ext cx="1632720" cy="104313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3" name="Straight Connector 132">
            <a:extLst>
              <a:ext uri="{FF2B5EF4-FFF2-40B4-BE49-F238E27FC236}">
                <a16:creationId xmlns:a16="http://schemas.microsoft.com/office/drawing/2014/main" id="{6F1E7346-0B20-4FD6-978E-DDD8D4BDAAD6}"/>
              </a:ext>
            </a:extLst>
          </p:cNvPr>
          <p:cNvCxnSpPr>
            <a:stCxn id="122" idx="0"/>
          </p:cNvCxnSpPr>
          <p:nvPr/>
        </p:nvCxnSpPr>
        <p:spPr>
          <a:xfrm flipH="1" flipV="1">
            <a:off x="6518087" y="634999"/>
            <a:ext cx="1" cy="263401"/>
          </a:xfrm>
          <a:prstGeom prst="line">
            <a:avLst/>
          </a:prstGeom>
        </p:spPr>
        <p:style>
          <a:lnRef idx="2">
            <a:schemeClr val="accent2"/>
          </a:lnRef>
          <a:fillRef idx="0">
            <a:schemeClr val="accent2"/>
          </a:fillRef>
          <a:effectRef idx="1">
            <a:schemeClr val="accent2"/>
          </a:effectRef>
          <a:fontRef idx="minor">
            <a:schemeClr val="tx1"/>
          </a:fontRef>
        </p:style>
      </p:cxnSp>
      <p:sp>
        <p:nvSpPr>
          <p:cNvPr id="134" name="TextBox 133">
            <a:extLst>
              <a:ext uri="{FF2B5EF4-FFF2-40B4-BE49-F238E27FC236}">
                <a16:creationId xmlns:a16="http://schemas.microsoft.com/office/drawing/2014/main" id="{A3FDCE46-10E5-433E-9452-8BF10D26ECA6}"/>
              </a:ext>
            </a:extLst>
          </p:cNvPr>
          <p:cNvSpPr txBox="1"/>
          <p:nvPr/>
        </p:nvSpPr>
        <p:spPr>
          <a:xfrm>
            <a:off x="6811225" y="4841260"/>
            <a:ext cx="555672" cy="175105"/>
          </a:xfrm>
          <a:prstGeom prst="rect">
            <a:avLst/>
          </a:prstGeom>
          <a:noFill/>
        </p:spPr>
        <p:txBody>
          <a:bodyPr wrap="square" rtlCol="0">
            <a:spAutoFit/>
          </a:bodyPr>
          <a:lstStyle/>
          <a:p>
            <a:pPr algn="ctr"/>
            <a:r>
              <a:rPr lang="en-US" sz="500" dirty="0"/>
              <a:t>Admin Details</a:t>
            </a:r>
            <a:endParaRPr lang="en-IN" sz="500" dirty="0"/>
          </a:p>
        </p:txBody>
      </p:sp>
      <p:sp>
        <p:nvSpPr>
          <p:cNvPr id="135" name="Freeform 623">
            <a:extLst>
              <a:ext uri="{FF2B5EF4-FFF2-40B4-BE49-F238E27FC236}">
                <a16:creationId xmlns:a16="http://schemas.microsoft.com/office/drawing/2014/main" id="{BC6F548B-D5D7-419F-B837-2F8B407B8B54}"/>
              </a:ext>
            </a:extLst>
          </p:cNvPr>
          <p:cNvSpPr/>
          <p:nvPr/>
        </p:nvSpPr>
        <p:spPr>
          <a:xfrm>
            <a:off x="3973606" y="4901453"/>
            <a:ext cx="2869785" cy="45719"/>
          </a:xfrm>
          <a:custGeom>
            <a:avLst/>
            <a:gdLst>
              <a:gd name="connsiteX0" fmla="*/ 3106270 w 3106270"/>
              <a:gd name="connsiteY0" fmla="*/ 20171 h 20171"/>
              <a:gd name="connsiteX1" fmla="*/ 0 w 3106270"/>
              <a:gd name="connsiteY1" fmla="*/ 0 h 20171"/>
              <a:gd name="connsiteX2" fmla="*/ 0 w 3106270"/>
              <a:gd name="connsiteY2" fmla="*/ 0 h 20171"/>
            </a:gdLst>
            <a:ahLst/>
            <a:cxnLst>
              <a:cxn ang="0">
                <a:pos x="connsiteX0" y="connsiteY0"/>
              </a:cxn>
              <a:cxn ang="0">
                <a:pos x="connsiteX1" y="connsiteY1"/>
              </a:cxn>
              <a:cxn ang="0">
                <a:pos x="connsiteX2" y="connsiteY2"/>
              </a:cxn>
            </a:cxnLst>
            <a:rect l="l" t="t" r="r" b="b"/>
            <a:pathLst>
              <a:path w="3106270" h="20171">
                <a:moveTo>
                  <a:pt x="3106270" y="20171"/>
                </a:moveTo>
                <a:lnTo>
                  <a:pt x="0" y="0"/>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DA87E239-B7DE-4340-A88F-266452987297}"/>
              </a:ext>
            </a:extLst>
          </p:cNvPr>
          <p:cNvCxnSpPr>
            <a:endCxn id="134" idx="0"/>
          </p:cNvCxnSpPr>
          <p:nvPr/>
        </p:nvCxnSpPr>
        <p:spPr>
          <a:xfrm>
            <a:off x="7039689" y="632631"/>
            <a:ext cx="49372" cy="4208629"/>
          </a:xfrm>
          <a:prstGeom prst="line">
            <a:avLst/>
          </a:prstGeom>
        </p:spPr>
        <p:style>
          <a:lnRef idx="2">
            <a:schemeClr val="accent2"/>
          </a:lnRef>
          <a:fillRef idx="0">
            <a:schemeClr val="accent2"/>
          </a:fillRef>
          <a:effectRef idx="1">
            <a:schemeClr val="accent2"/>
          </a:effectRef>
          <a:fontRef idx="minor">
            <a:schemeClr val="tx1"/>
          </a:fontRef>
        </p:style>
      </p:cxnSp>
      <p:sp>
        <p:nvSpPr>
          <p:cNvPr id="137" name="TextBox 136">
            <a:extLst>
              <a:ext uri="{FF2B5EF4-FFF2-40B4-BE49-F238E27FC236}">
                <a16:creationId xmlns:a16="http://schemas.microsoft.com/office/drawing/2014/main" id="{DDB22BB5-8D93-4268-9B25-0AC488DE66C8}"/>
              </a:ext>
            </a:extLst>
          </p:cNvPr>
          <p:cNvSpPr txBox="1"/>
          <p:nvPr/>
        </p:nvSpPr>
        <p:spPr>
          <a:xfrm>
            <a:off x="7240738" y="4975412"/>
            <a:ext cx="331946" cy="169277"/>
          </a:xfrm>
          <a:prstGeom prst="rect">
            <a:avLst/>
          </a:prstGeom>
          <a:noFill/>
        </p:spPr>
        <p:txBody>
          <a:bodyPr wrap="square" rtlCol="0">
            <a:spAutoFit/>
          </a:bodyPr>
          <a:lstStyle/>
          <a:p>
            <a:pPr algn="ctr"/>
            <a:r>
              <a:rPr lang="en-US" sz="500" dirty="0"/>
              <a:t>Error</a:t>
            </a:r>
            <a:endParaRPr lang="en-IN" sz="500" dirty="0"/>
          </a:p>
        </p:txBody>
      </p:sp>
      <p:sp>
        <p:nvSpPr>
          <p:cNvPr id="138" name="Freeform 628">
            <a:extLst>
              <a:ext uri="{FF2B5EF4-FFF2-40B4-BE49-F238E27FC236}">
                <a16:creationId xmlns:a16="http://schemas.microsoft.com/office/drawing/2014/main" id="{920D4913-F10D-4DD9-BFF9-FF4581CA589C}"/>
              </a:ext>
            </a:extLst>
          </p:cNvPr>
          <p:cNvSpPr/>
          <p:nvPr/>
        </p:nvSpPr>
        <p:spPr>
          <a:xfrm>
            <a:off x="3919818" y="4975412"/>
            <a:ext cx="3315355" cy="84637"/>
          </a:xfrm>
          <a:custGeom>
            <a:avLst/>
            <a:gdLst>
              <a:gd name="connsiteX0" fmla="*/ 3509682 w 3509682"/>
              <a:gd name="connsiteY0" fmla="*/ 100853 h 100853"/>
              <a:gd name="connsiteX1" fmla="*/ 0 w 3509682"/>
              <a:gd name="connsiteY1" fmla="*/ 0 h 100853"/>
              <a:gd name="connsiteX2" fmla="*/ 0 w 3509682"/>
              <a:gd name="connsiteY2" fmla="*/ 0 h 100853"/>
            </a:gdLst>
            <a:ahLst/>
            <a:cxnLst>
              <a:cxn ang="0">
                <a:pos x="connsiteX0" y="connsiteY0"/>
              </a:cxn>
              <a:cxn ang="0">
                <a:pos x="connsiteX1" y="connsiteY1"/>
              </a:cxn>
              <a:cxn ang="0">
                <a:pos x="connsiteX2" y="connsiteY2"/>
              </a:cxn>
            </a:cxnLst>
            <a:rect l="l" t="t" r="r" b="b"/>
            <a:pathLst>
              <a:path w="3509682" h="100853">
                <a:moveTo>
                  <a:pt x="3509682" y="100853"/>
                </a:moveTo>
                <a:lnTo>
                  <a:pt x="0" y="0"/>
                </a:lnTo>
                <a:lnTo>
                  <a:pt x="0"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A2F7E16F-A3C7-4963-8CBF-18B6FBFDDCB9}"/>
              </a:ext>
            </a:extLst>
          </p:cNvPr>
          <p:cNvCxnSpPr>
            <a:stCxn id="137" idx="0"/>
          </p:cNvCxnSpPr>
          <p:nvPr/>
        </p:nvCxnSpPr>
        <p:spPr>
          <a:xfrm flipH="1" flipV="1">
            <a:off x="7233293" y="619184"/>
            <a:ext cx="173418" cy="43562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0" name="Title 632">
            <a:extLst>
              <a:ext uri="{FF2B5EF4-FFF2-40B4-BE49-F238E27FC236}">
                <a16:creationId xmlns:a16="http://schemas.microsoft.com/office/drawing/2014/main" id="{48FCBFF4-7068-4EA6-84C8-35360B202F9B}"/>
              </a:ext>
            </a:extLst>
          </p:cNvPr>
          <p:cNvSpPr txBox="1">
            <a:spLocks/>
          </p:cNvSpPr>
          <p:nvPr/>
        </p:nvSpPr>
        <p:spPr>
          <a:xfrm>
            <a:off x="8015323" y="172850"/>
            <a:ext cx="4384505" cy="4205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r>
            <a:br>
              <a:rPr lang="en-US"/>
            </a:br>
            <a:endParaRPr lang="en-IN" dirty="0"/>
          </a:p>
        </p:txBody>
      </p:sp>
      <p:sp>
        <p:nvSpPr>
          <p:cNvPr id="141" name="Rectangle 140">
            <a:extLst>
              <a:ext uri="{FF2B5EF4-FFF2-40B4-BE49-F238E27FC236}">
                <a16:creationId xmlns:a16="http://schemas.microsoft.com/office/drawing/2014/main" id="{BBDA43B2-AC70-4EE1-BE5D-92ABBA117D5D}"/>
              </a:ext>
            </a:extLst>
          </p:cNvPr>
          <p:cNvSpPr/>
          <p:nvPr/>
        </p:nvSpPr>
        <p:spPr>
          <a:xfrm>
            <a:off x="8011023" y="246044"/>
            <a:ext cx="3971305" cy="2831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2" name="Oval 141">
            <a:extLst>
              <a:ext uri="{FF2B5EF4-FFF2-40B4-BE49-F238E27FC236}">
                <a16:creationId xmlns:a16="http://schemas.microsoft.com/office/drawing/2014/main" id="{34B98F2E-8706-4915-BF52-A107E9346CC8}"/>
              </a:ext>
            </a:extLst>
          </p:cNvPr>
          <p:cNvSpPr/>
          <p:nvPr/>
        </p:nvSpPr>
        <p:spPr>
          <a:xfrm>
            <a:off x="9997568" y="448376"/>
            <a:ext cx="529490" cy="3775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1.1</a:t>
            </a:r>
          </a:p>
          <a:p>
            <a:pPr algn="ctr"/>
            <a:r>
              <a:rPr lang="en-US" sz="500" dirty="0"/>
              <a:t>Add Service</a:t>
            </a:r>
            <a:endParaRPr lang="en-IN" sz="500" dirty="0"/>
          </a:p>
        </p:txBody>
      </p:sp>
      <p:cxnSp>
        <p:nvCxnSpPr>
          <p:cNvPr id="143" name="Straight Arrow Connector 142">
            <a:extLst>
              <a:ext uri="{FF2B5EF4-FFF2-40B4-BE49-F238E27FC236}">
                <a16:creationId xmlns:a16="http://schemas.microsoft.com/office/drawing/2014/main" id="{B780D32E-FFB0-4CA4-A2FF-49144BEC3FB8}"/>
              </a:ext>
            </a:extLst>
          </p:cNvPr>
          <p:cNvCxnSpPr>
            <a:stCxn id="144" idx="3"/>
            <a:endCxn id="142" idx="2"/>
          </p:cNvCxnSpPr>
          <p:nvPr/>
        </p:nvCxnSpPr>
        <p:spPr>
          <a:xfrm flipV="1">
            <a:off x="9323988" y="637172"/>
            <a:ext cx="673580" cy="15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F9CF27CE-F80F-423A-9957-29FFA54CE886}"/>
              </a:ext>
            </a:extLst>
          </p:cNvPr>
          <p:cNvSpPr txBox="1"/>
          <p:nvPr/>
        </p:nvSpPr>
        <p:spPr>
          <a:xfrm>
            <a:off x="8960552" y="545270"/>
            <a:ext cx="363436" cy="215444"/>
          </a:xfrm>
          <a:prstGeom prst="rect">
            <a:avLst/>
          </a:prstGeom>
          <a:noFill/>
        </p:spPr>
        <p:txBody>
          <a:bodyPr wrap="square" rtlCol="0">
            <a:spAutoFit/>
          </a:bodyPr>
          <a:lstStyle/>
          <a:p>
            <a:pPr algn="ctr"/>
            <a:r>
              <a:rPr lang="en-US" sz="400" dirty="0"/>
              <a:t>Service Name</a:t>
            </a:r>
            <a:endParaRPr lang="en-IN" sz="400" dirty="0"/>
          </a:p>
        </p:txBody>
      </p:sp>
      <p:cxnSp>
        <p:nvCxnSpPr>
          <p:cNvPr id="145" name="Straight Connector 144">
            <a:extLst>
              <a:ext uri="{FF2B5EF4-FFF2-40B4-BE49-F238E27FC236}">
                <a16:creationId xmlns:a16="http://schemas.microsoft.com/office/drawing/2014/main" id="{45540855-AD3E-414E-BDFA-FB122B888457}"/>
              </a:ext>
            </a:extLst>
          </p:cNvPr>
          <p:cNvCxnSpPr>
            <a:stCxn id="144" idx="1"/>
          </p:cNvCxnSpPr>
          <p:nvPr/>
        </p:nvCxnSpPr>
        <p:spPr>
          <a:xfrm flipH="1" flipV="1">
            <a:off x="7772108" y="652908"/>
            <a:ext cx="1188444" cy="84"/>
          </a:xfrm>
          <a:prstGeom prst="line">
            <a:avLst/>
          </a:prstGeom>
        </p:spPr>
        <p:style>
          <a:lnRef idx="2">
            <a:schemeClr val="dk1"/>
          </a:lnRef>
          <a:fillRef idx="0">
            <a:schemeClr val="dk1"/>
          </a:fillRef>
          <a:effectRef idx="1">
            <a:schemeClr val="dk1"/>
          </a:effectRef>
          <a:fontRef idx="minor">
            <a:schemeClr val="tx1"/>
          </a:fontRef>
        </p:style>
      </p:cxnSp>
      <p:sp>
        <p:nvSpPr>
          <p:cNvPr id="146" name="Freeform 657">
            <a:extLst>
              <a:ext uri="{FF2B5EF4-FFF2-40B4-BE49-F238E27FC236}">
                <a16:creationId xmlns:a16="http://schemas.microsoft.com/office/drawing/2014/main" id="{3C9F7497-7F6E-4E6F-93CC-99C4D4B3B152}"/>
              </a:ext>
            </a:extLst>
          </p:cNvPr>
          <p:cNvSpPr/>
          <p:nvPr/>
        </p:nvSpPr>
        <p:spPr>
          <a:xfrm>
            <a:off x="3084394" y="517915"/>
            <a:ext cx="2670412" cy="1424616"/>
          </a:xfrm>
          <a:custGeom>
            <a:avLst/>
            <a:gdLst>
              <a:gd name="connsiteX0" fmla="*/ 2670412 w 2670412"/>
              <a:gd name="connsiteY0" fmla="*/ 1424616 h 1424616"/>
              <a:gd name="connsiteX1" fmla="*/ 2079009 w 2670412"/>
              <a:gd name="connsiteY1" fmla="*/ 942395 h 1424616"/>
              <a:gd name="connsiteX2" fmla="*/ 1428466 w 2670412"/>
              <a:gd name="connsiteY2" fmla="*/ 910551 h 1424616"/>
              <a:gd name="connsiteX3" fmla="*/ 1132764 w 2670412"/>
              <a:gd name="connsiteY3" fmla="*/ 91685 h 1424616"/>
              <a:gd name="connsiteX4" fmla="*/ 0 w 2670412"/>
              <a:gd name="connsiteY4" fmla="*/ 55291 h 14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12" h="1424616">
                <a:moveTo>
                  <a:pt x="2670412" y="1424616"/>
                </a:moveTo>
                <a:cubicBezTo>
                  <a:pt x="2478206" y="1226344"/>
                  <a:pt x="2286000" y="1028073"/>
                  <a:pt x="2079009" y="942395"/>
                </a:cubicBezTo>
                <a:cubicBezTo>
                  <a:pt x="1872018" y="856717"/>
                  <a:pt x="1586173" y="1052336"/>
                  <a:pt x="1428466" y="910551"/>
                </a:cubicBezTo>
                <a:cubicBezTo>
                  <a:pt x="1270758" y="768766"/>
                  <a:pt x="1370842" y="234228"/>
                  <a:pt x="1132764" y="91685"/>
                </a:cubicBezTo>
                <a:cubicBezTo>
                  <a:pt x="894686" y="-50858"/>
                  <a:pt x="447343" y="2216"/>
                  <a:pt x="0" y="55291"/>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47" name="Elbow Connector 659">
            <a:extLst>
              <a:ext uri="{FF2B5EF4-FFF2-40B4-BE49-F238E27FC236}">
                <a16:creationId xmlns:a16="http://schemas.microsoft.com/office/drawing/2014/main" id="{BA25B273-F315-4EC4-80EB-B340260F6468}"/>
              </a:ext>
            </a:extLst>
          </p:cNvPr>
          <p:cNvCxnSpPr>
            <a:stCxn id="148" idx="3"/>
            <a:endCxn id="142" idx="1"/>
          </p:cNvCxnSpPr>
          <p:nvPr/>
        </p:nvCxnSpPr>
        <p:spPr>
          <a:xfrm>
            <a:off x="9278799" y="466026"/>
            <a:ext cx="796311" cy="37647"/>
          </a:xfrm>
          <a:prstGeom prst="bentConnector4">
            <a:avLst>
              <a:gd name="adj1" fmla="val 45131"/>
              <a:gd name="adj2" fmla="val -199392"/>
            </a:avLst>
          </a:prstGeom>
          <a:ln>
            <a:tailEnd type="triangle"/>
          </a:ln>
        </p:spPr>
        <p:style>
          <a:lnRef idx="2">
            <a:schemeClr val="dk1"/>
          </a:lnRef>
          <a:fillRef idx="0">
            <a:schemeClr val="dk1"/>
          </a:fillRef>
          <a:effectRef idx="1">
            <a:schemeClr val="dk1"/>
          </a:effectRef>
          <a:fontRef idx="minor">
            <a:schemeClr val="tx1"/>
          </a:fontRef>
        </p:style>
      </p:cxnSp>
      <p:sp>
        <p:nvSpPr>
          <p:cNvPr id="148" name="TextBox 147">
            <a:extLst>
              <a:ext uri="{FF2B5EF4-FFF2-40B4-BE49-F238E27FC236}">
                <a16:creationId xmlns:a16="http://schemas.microsoft.com/office/drawing/2014/main" id="{CD41FB5E-35AB-4057-BCDB-86685E075F95}"/>
              </a:ext>
            </a:extLst>
          </p:cNvPr>
          <p:cNvSpPr txBox="1"/>
          <p:nvPr/>
        </p:nvSpPr>
        <p:spPr>
          <a:xfrm>
            <a:off x="8915363" y="358304"/>
            <a:ext cx="363436" cy="215444"/>
          </a:xfrm>
          <a:prstGeom prst="rect">
            <a:avLst/>
          </a:prstGeom>
          <a:noFill/>
        </p:spPr>
        <p:txBody>
          <a:bodyPr wrap="square" rtlCol="0">
            <a:spAutoFit/>
          </a:bodyPr>
          <a:lstStyle/>
          <a:p>
            <a:pPr algn="ctr"/>
            <a:r>
              <a:rPr lang="en-US" sz="400" dirty="0"/>
              <a:t>City Name</a:t>
            </a:r>
            <a:endParaRPr lang="en-IN" sz="400" dirty="0"/>
          </a:p>
        </p:txBody>
      </p:sp>
      <p:cxnSp>
        <p:nvCxnSpPr>
          <p:cNvPr id="149" name="Straight Connector 148">
            <a:extLst>
              <a:ext uri="{FF2B5EF4-FFF2-40B4-BE49-F238E27FC236}">
                <a16:creationId xmlns:a16="http://schemas.microsoft.com/office/drawing/2014/main" id="{60C7A358-167D-40CC-9E29-67F1714FEECA}"/>
              </a:ext>
            </a:extLst>
          </p:cNvPr>
          <p:cNvCxnSpPr>
            <a:stCxn id="148" idx="1"/>
          </p:cNvCxnSpPr>
          <p:nvPr/>
        </p:nvCxnSpPr>
        <p:spPr>
          <a:xfrm flipH="1">
            <a:off x="7715535" y="466026"/>
            <a:ext cx="1199828"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46B74056-448A-4DC0-BC5D-17D9CC8AC9A7}"/>
              </a:ext>
            </a:extLst>
          </p:cNvPr>
          <p:cNvSpPr txBox="1"/>
          <p:nvPr/>
        </p:nvSpPr>
        <p:spPr>
          <a:xfrm>
            <a:off x="11017298" y="399332"/>
            <a:ext cx="505275" cy="276999"/>
          </a:xfrm>
          <a:prstGeom prst="rect">
            <a:avLst/>
          </a:prstGeom>
          <a:noFill/>
        </p:spPr>
        <p:txBody>
          <a:bodyPr wrap="square" rtlCol="0">
            <a:spAutoFit/>
          </a:bodyPr>
          <a:lstStyle/>
          <a:p>
            <a:pPr algn="ctr"/>
            <a:r>
              <a:rPr lang="en-US" sz="400" dirty="0"/>
              <a:t>Available Service Provider</a:t>
            </a:r>
            <a:endParaRPr lang="en-IN" sz="400" dirty="0"/>
          </a:p>
        </p:txBody>
      </p:sp>
      <p:cxnSp>
        <p:nvCxnSpPr>
          <p:cNvPr id="151" name="Straight Arrow Connector 150">
            <a:extLst>
              <a:ext uri="{FF2B5EF4-FFF2-40B4-BE49-F238E27FC236}">
                <a16:creationId xmlns:a16="http://schemas.microsoft.com/office/drawing/2014/main" id="{F07C64D0-B2F3-44DD-BA7E-67B508EA1ED9}"/>
              </a:ext>
            </a:extLst>
          </p:cNvPr>
          <p:cNvCxnSpPr>
            <a:endCxn id="142" idx="6"/>
          </p:cNvCxnSpPr>
          <p:nvPr/>
        </p:nvCxnSpPr>
        <p:spPr>
          <a:xfrm flipH="1">
            <a:off x="10527058" y="517915"/>
            <a:ext cx="610918" cy="11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E7512FB1-307A-47A9-9C3B-EC4CD2B92CC7}"/>
              </a:ext>
            </a:extLst>
          </p:cNvPr>
          <p:cNvCxnSpPr/>
          <p:nvPr/>
        </p:nvCxnSpPr>
        <p:spPr>
          <a:xfrm flipV="1">
            <a:off x="11386935" y="463650"/>
            <a:ext cx="749950" cy="8579"/>
          </a:xfrm>
          <a:prstGeom prst="line">
            <a:avLst/>
          </a:prstGeom>
        </p:spPr>
        <p:style>
          <a:lnRef idx="2">
            <a:schemeClr val="dk1"/>
          </a:lnRef>
          <a:fillRef idx="0">
            <a:schemeClr val="dk1"/>
          </a:fillRef>
          <a:effectRef idx="1">
            <a:schemeClr val="dk1"/>
          </a:effectRef>
          <a:fontRef idx="minor">
            <a:schemeClr val="tx1"/>
          </a:fontRef>
        </p:style>
      </p:cxnSp>
      <p:sp>
        <p:nvSpPr>
          <p:cNvPr id="153" name="TextBox 152">
            <a:extLst>
              <a:ext uri="{FF2B5EF4-FFF2-40B4-BE49-F238E27FC236}">
                <a16:creationId xmlns:a16="http://schemas.microsoft.com/office/drawing/2014/main" id="{8B63903F-368D-4C68-996D-354DF69257EC}"/>
              </a:ext>
            </a:extLst>
          </p:cNvPr>
          <p:cNvSpPr txBox="1"/>
          <p:nvPr/>
        </p:nvSpPr>
        <p:spPr>
          <a:xfrm>
            <a:off x="10082886" y="1075672"/>
            <a:ext cx="358526" cy="276999"/>
          </a:xfrm>
          <a:prstGeom prst="rect">
            <a:avLst/>
          </a:prstGeom>
          <a:noFill/>
        </p:spPr>
        <p:txBody>
          <a:bodyPr wrap="square" rtlCol="0">
            <a:spAutoFit/>
          </a:bodyPr>
          <a:lstStyle/>
          <a:p>
            <a:pPr algn="ctr"/>
            <a:r>
              <a:rPr lang="en-US" sz="400" dirty="0"/>
              <a:t>Service Provider Name</a:t>
            </a:r>
            <a:endParaRPr lang="en-IN" sz="400" dirty="0"/>
          </a:p>
        </p:txBody>
      </p:sp>
      <p:cxnSp>
        <p:nvCxnSpPr>
          <p:cNvPr id="154" name="Straight Connector 153">
            <a:extLst>
              <a:ext uri="{FF2B5EF4-FFF2-40B4-BE49-F238E27FC236}">
                <a16:creationId xmlns:a16="http://schemas.microsoft.com/office/drawing/2014/main" id="{DED4003B-BB16-4C87-A674-8DC8857E7C94}"/>
              </a:ext>
            </a:extLst>
          </p:cNvPr>
          <p:cNvCxnSpPr>
            <a:endCxn id="153" idx="0"/>
          </p:cNvCxnSpPr>
          <p:nvPr/>
        </p:nvCxnSpPr>
        <p:spPr>
          <a:xfrm flipH="1">
            <a:off x="10262149" y="843232"/>
            <a:ext cx="968" cy="23244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47F4105A-2E31-46A3-9017-9985FD3315A5}"/>
              </a:ext>
            </a:extLst>
          </p:cNvPr>
          <p:cNvCxnSpPr/>
          <p:nvPr/>
        </p:nvCxnSpPr>
        <p:spPr>
          <a:xfrm>
            <a:off x="10263116" y="1352671"/>
            <a:ext cx="0" cy="301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Oval 155">
            <a:extLst>
              <a:ext uri="{FF2B5EF4-FFF2-40B4-BE49-F238E27FC236}">
                <a16:creationId xmlns:a16="http://schemas.microsoft.com/office/drawing/2014/main" id="{30C9878A-C57E-41E7-BFE2-B52FC7B88CBF}"/>
              </a:ext>
            </a:extLst>
          </p:cNvPr>
          <p:cNvSpPr/>
          <p:nvPr/>
        </p:nvSpPr>
        <p:spPr>
          <a:xfrm>
            <a:off x="9996943" y="1673179"/>
            <a:ext cx="529490" cy="456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1.2</a:t>
            </a:r>
          </a:p>
          <a:p>
            <a:pPr algn="ctr"/>
            <a:r>
              <a:rPr lang="en-US" sz="400" dirty="0"/>
              <a:t>Choose Service Provider</a:t>
            </a:r>
            <a:endParaRPr lang="en-IN" sz="400" dirty="0"/>
          </a:p>
        </p:txBody>
      </p:sp>
      <p:cxnSp>
        <p:nvCxnSpPr>
          <p:cNvPr id="157" name="Straight Arrow Connector 156">
            <a:extLst>
              <a:ext uri="{FF2B5EF4-FFF2-40B4-BE49-F238E27FC236}">
                <a16:creationId xmlns:a16="http://schemas.microsoft.com/office/drawing/2014/main" id="{D2C58B11-6EA6-4CB5-B9A4-7DFC2751443F}"/>
              </a:ext>
            </a:extLst>
          </p:cNvPr>
          <p:cNvCxnSpPr/>
          <p:nvPr/>
        </p:nvCxnSpPr>
        <p:spPr>
          <a:xfrm flipV="1">
            <a:off x="9331824" y="1902992"/>
            <a:ext cx="668017" cy="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7DECD287-CE54-4201-A80B-094454A84750}"/>
              </a:ext>
            </a:extLst>
          </p:cNvPr>
          <p:cNvCxnSpPr/>
          <p:nvPr/>
        </p:nvCxnSpPr>
        <p:spPr>
          <a:xfrm flipH="1" flipV="1">
            <a:off x="8724911" y="1917267"/>
            <a:ext cx="5107" cy="643"/>
          </a:xfrm>
          <a:prstGeom prst="line">
            <a:avLst/>
          </a:prstGeom>
        </p:spPr>
        <p:style>
          <a:lnRef idx="2">
            <a:schemeClr val="dk1"/>
          </a:lnRef>
          <a:fillRef idx="0">
            <a:schemeClr val="dk1"/>
          </a:fillRef>
          <a:effectRef idx="1">
            <a:schemeClr val="dk1"/>
          </a:effectRef>
          <a:fontRef idx="minor">
            <a:schemeClr val="tx1"/>
          </a:fontRef>
        </p:style>
      </p:cxnSp>
      <p:sp>
        <p:nvSpPr>
          <p:cNvPr id="159" name="TextBox 158">
            <a:extLst>
              <a:ext uri="{FF2B5EF4-FFF2-40B4-BE49-F238E27FC236}">
                <a16:creationId xmlns:a16="http://schemas.microsoft.com/office/drawing/2014/main" id="{BAB1E111-31F2-4DCB-AE5F-80EC1ABC77DA}"/>
              </a:ext>
            </a:extLst>
          </p:cNvPr>
          <p:cNvSpPr txBox="1"/>
          <p:nvPr/>
        </p:nvSpPr>
        <p:spPr>
          <a:xfrm>
            <a:off x="8705808" y="1832166"/>
            <a:ext cx="654358" cy="153888"/>
          </a:xfrm>
          <a:prstGeom prst="rect">
            <a:avLst/>
          </a:prstGeom>
          <a:noFill/>
        </p:spPr>
        <p:txBody>
          <a:bodyPr wrap="square" rtlCol="0">
            <a:spAutoFit/>
          </a:bodyPr>
          <a:lstStyle/>
          <a:p>
            <a:pPr algn="ctr"/>
            <a:r>
              <a:rPr lang="en-US" sz="400" dirty="0"/>
              <a:t>Service Provider Name</a:t>
            </a:r>
            <a:endParaRPr lang="en-IN" sz="400" dirty="0"/>
          </a:p>
        </p:txBody>
      </p:sp>
      <p:sp>
        <p:nvSpPr>
          <p:cNvPr id="160" name="TextBox 159">
            <a:extLst>
              <a:ext uri="{FF2B5EF4-FFF2-40B4-BE49-F238E27FC236}">
                <a16:creationId xmlns:a16="http://schemas.microsoft.com/office/drawing/2014/main" id="{2B756B3E-9546-444F-BA70-32079C673C72}"/>
              </a:ext>
            </a:extLst>
          </p:cNvPr>
          <p:cNvSpPr txBox="1"/>
          <p:nvPr/>
        </p:nvSpPr>
        <p:spPr>
          <a:xfrm>
            <a:off x="9996944" y="2412318"/>
            <a:ext cx="513758" cy="153888"/>
          </a:xfrm>
          <a:prstGeom prst="rect">
            <a:avLst/>
          </a:prstGeom>
          <a:noFill/>
        </p:spPr>
        <p:txBody>
          <a:bodyPr wrap="square" rtlCol="0">
            <a:spAutoFit/>
          </a:bodyPr>
          <a:lstStyle/>
          <a:p>
            <a:pPr algn="ctr"/>
            <a:r>
              <a:rPr lang="en-US" sz="400" dirty="0"/>
              <a:t>Service Details</a:t>
            </a:r>
            <a:endParaRPr lang="en-IN" sz="400" dirty="0"/>
          </a:p>
        </p:txBody>
      </p:sp>
      <p:cxnSp>
        <p:nvCxnSpPr>
          <p:cNvPr id="161" name="Straight Connector 160">
            <a:extLst>
              <a:ext uri="{FF2B5EF4-FFF2-40B4-BE49-F238E27FC236}">
                <a16:creationId xmlns:a16="http://schemas.microsoft.com/office/drawing/2014/main" id="{F55543B6-5424-4D60-BDCB-C8B18B32B7D7}"/>
              </a:ext>
            </a:extLst>
          </p:cNvPr>
          <p:cNvCxnSpPr>
            <a:stCxn id="156" idx="4"/>
            <a:endCxn id="160" idx="0"/>
          </p:cNvCxnSpPr>
          <p:nvPr/>
        </p:nvCxnSpPr>
        <p:spPr>
          <a:xfrm flipH="1">
            <a:off x="10253823" y="2129657"/>
            <a:ext cx="7865" cy="282661"/>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6A567176-D5A1-491D-B32A-40F24C9AA4E3}"/>
              </a:ext>
            </a:extLst>
          </p:cNvPr>
          <p:cNvCxnSpPr>
            <a:stCxn id="160" idx="2"/>
          </p:cNvCxnSpPr>
          <p:nvPr/>
        </p:nvCxnSpPr>
        <p:spPr>
          <a:xfrm>
            <a:off x="10253823" y="2566206"/>
            <a:ext cx="0" cy="624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3" name="Rectangle 162">
            <a:extLst>
              <a:ext uri="{FF2B5EF4-FFF2-40B4-BE49-F238E27FC236}">
                <a16:creationId xmlns:a16="http://schemas.microsoft.com/office/drawing/2014/main" id="{857B4691-7B0E-4B92-87E9-7E455945FB5E}"/>
              </a:ext>
            </a:extLst>
          </p:cNvPr>
          <p:cNvSpPr/>
          <p:nvPr/>
        </p:nvSpPr>
        <p:spPr>
          <a:xfrm>
            <a:off x="7993771" y="3673788"/>
            <a:ext cx="3992724" cy="261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4" name="Oval 163">
            <a:extLst>
              <a:ext uri="{FF2B5EF4-FFF2-40B4-BE49-F238E27FC236}">
                <a16:creationId xmlns:a16="http://schemas.microsoft.com/office/drawing/2014/main" id="{EC1E42A2-041B-4A89-8E7B-7ED742962D26}"/>
              </a:ext>
            </a:extLst>
          </p:cNvPr>
          <p:cNvSpPr/>
          <p:nvPr/>
        </p:nvSpPr>
        <p:spPr>
          <a:xfrm>
            <a:off x="9764091" y="413149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7.1</a:t>
            </a:r>
          </a:p>
          <a:p>
            <a:pPr algn="ctr"/>
            <a:r>
              <a:rPr lang="en-US" sz="400" dirty="0"/>
              <a:t>Check Credential</a:t>
            </a:r>
            <a:endParaRPr lang="en-IN" sz="400" dirty="0"/>
          </a:p>
        </p:txBody>
      </p:sp>
      <p:cxnSp>
        <p:nvCxnSpPr>
          <p:cNvPr id="165" name="Straight Arrow Connector 164">
            <a:extLst>
              <a:ext uri="{FF2B5EF4-FFF2-40B4-BE49-F238E27FC236}">
                <a16:creationId xmlns:a16="http://schemas.microsoft.com/office/drawing/2014/main" id="{D864E232-6D9D-453E-B91D-8F28B1DBA4CD}"/>
              </a:ext>
            </a:extLst>
          </p:cNvPr>
          <p:cNvCxnSpPr>
            <a:endCxn id="164" idx="1"/>
          </p:cNvCxnSpPr>
          <p:nvPr/>
        </p:nvCxnSpPr>
        <p:spPr>
          <a:xfrm>
            <a:off x="9333242" y="3689177"/>
            <a:ext cx="520789" cy="531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42591F46-F429-41CB-ABB9-07DA40570C4F}"/>
              </a:ext>
            </a:extLst>
          </p:cNvPr>
          <p:cNvCxnSpPr>
            <a:endCxn id="164" idx="0"/>
          </p:cNvCxnSpPr>
          <p:nvPr/>
        </p:nvCxnSpPr>
        <p:spPr>
          <a:xfrm>
            <a:off x="9691303" y="3519900"/>
            <a:ext cx="379863" cy="611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284138F-7505-480F-853E-A07DB8E58CD6}"/>
              </a:ext>
            </a:extLst>
          </p:cNvPr>
          <p:cNvCxnSpPr/>
          <p:nvPr/>
        </p:nvCxnSpPr>
        <p:spPr>
          <a:xfrm>
            <a:off x="10159876" y="3424761"/>
            <a:ext cx="18197" cy="7067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TextBox 167">
            <a:extLst>
              <a:ext uri="{FF2B5EF4-FFF2-40B4-BE49-F238E27FC236}">
                <a16:creationId xmlns:a16="http://schemas.microsoft.com/office/drawing/2014/main" id="{FCCD0686-39F9-4342-A48B-826686A4FEE9}"/>
              </a:ext>
            </a:extLst>
          </p:cNvPr>
          <p:cNvSpPr txBox="1"/>
          <p:nvPr/>
        </p:nvSpPr>
        <p:spPr>
          <a:xfrm>
            <a:off x="8818078" y="3604538"/>
            <a:ext cx="595930" cy="153888"/>
          </a:xfrm>
          <a:prstGeom prst="rect">
            <a:avLst/>
          </a:prstGeom>
          <a:noFill/>
        </p:spPr>
        <p:txBody>
          <a:bodyPr wrap="square" rtlCol="0">
            <a:spAutoFit/>
          </a:bodyPr>
          <a:lstStyle/>
          <a:p>
            <a:pPr algn="ctr"/>
            <a:r>
              <a:rPr lang="en-US" sz="400" dirty="0"/>
              <a:t>Customer Details</a:t>
            </a:r>
            <a:endParaRPr lang="en-IN" sz="400" dirty="0"/>
          </a:p>
        </p:txBody>
      </p:sp>
      <p:sp>
        <p:nvSpPr>
          <p:cNvPr id="169" name="TextBox 168">
            <a:extLst>
              <a:ext uri="{FF2B5EF4-FFF2-40B4-BE49-F238E27FC236}">
                <a16:creationId xmlns:a16="http://schemas.microsoft.com/office/drawing/2014/main" id="{D4B79692-3313-4DB3-A721-C7FAF6DF03AD}"/>
              </a:ext>
            </a:extLst>
          </p:cNvPr>
          <p:cNvSpPr txBox="1"/>
          <p:nvPr/>
        </p:nvSpPr>
        <p:spPr>
          <a:xfrm>
            <a:off x="9073146" y="3431511"/>
            <a:ext cx="708725" cy="153888"/>
          </a:xfrm>
          <a:prstGeom prst="rect">
            <a:avLst/>
          </a:prstGeom>
          <a:noFill/>
        </p:spPr>
        <p:txBody>
          <a:bodyPr wrap="square" rtlCol="0">
            <a:spAutoFit/>
          </a:bodyPr>
          <a:lstStyle/>
          <a:p>
            <a:pPr algn="ctr"/>
            <a:r>
              <a:rPr lang="en-US" sz="400" dirty="0"/>
              <a:t>Service Provider Details</a:t>
            </a:r>
            <a:endParaRPr lang="en-IN" sz="400" dirty="0"/>
          </a:p>
        </p:txBody>
      </p:sp>
      <p:sp>
        <p:nvSpPr>
          <p:cNvPr id="170" name="TextBox 169">
            <a:extLst>
              <a:ext uri="{FF2B5EF4-FFF2-40B4-BE49-F238E27FC236}">
                <a16:creationId xmlns:a16="http://schemas.microsoft.com/office/drawing/2014/main" id="{3BF3E49D-1BFB-4997-8233-728BD40AD97F}"/>
              </a:ext>
            </a:extLst>
          </p:cNvPr>
          <p:cNvSpPr txBox="1"/>
          <p:nvPr/>
        </p:nvSpPr>
        <p:spPr>
          <a:xfrm>
            <a:off x="9790112" y="3317118"/>
            <a:ext cx="500419" cy="153888"/>
          </a:xfrm>
          <a:prstGeom prst="rect">
            <a:avLst/>
          </a:prstGeom>
          <a:noFill/>
        </p:spPr>
        <p:txBody>
          <a:bodyPr wrap="square" rtlCol="0">
            <a:spAutoFit/>
          </a:bodyPr>
          <a:lstStyle/>
          <a:p>
            <a:pPr algn="ctr"/>
            <a:r>
              <a:rPr lang="en-US" sz="400" dirty="0"/>
              <a:t>Admin Details</a:t>
            </a:r>
            <a:endParaRPr lang="en-IN" sz="400" dirty="0"/>
          </a:p>
        </p:txBody>
      </p:sp>
      <p:cxnSp>
        <p:nvCxnSpPr>
          <p:cNvPr id="171" name="Elbow Connector 712">
            <a:extLst>
              <a:ext uri="{FF2B5EF4-FFF2-40B4-BE49-F238E27FC236}">
                <a16:creationId xmlns:a16="http://schemas.microsoft.com/office/drawing/2014/main" id="{C03DC104-F14D-4ED6-8522-2FA51162C728}"/>
              </a:ext>
            </a:extLst>
          </p:cNvPr>
          <p:cNvCxnSpPr>
            <a:stCxn id="164" idx="7"/>
          </p:cNvCxnSpPr>
          <p:nvPr/>
        </p:nvCxnSpPr>
        <p:spPr>
          <a:xfrm rot="5400000" flipH="1" flipV="1">
            <a:off x="10083898" y="3635915"/>
            <a:ext cx="789043" cy="38023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2" name="Elbow Connector 715">
            <a:extLst>
              <a:ext uri="{FF2B5EF4-FFF2-40B4-BE49-F238E27FC236}">
                <a16:creationId xmlns:a16="http://schemas.microsoft.com/office/drawing/2014/main" id="{D4B768C5-B978-439B-8F5B-381F74EB75F7}"/>
              </a:ext>
            </a:extLst>
          </p:cNvPr>
          <p:cNvCxnSpPr/>
          <p:nvPr/>
        </p:nvCxnSpPr>
        <p:spPr>
          <a:xfrm rot="5400000" flipH="1" flipV="1">
            <a:off x="10260921" y="3694214"/>
            <a:ext cx="714429" cy="53507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3" name="Elbow Connector 724">
            <a:extLst>
              <a:ext uri="{FF2B5EF4-FFF2-40B4-BE49-F238E27FC236}">
                <a16:creationId xmlns:a16="http://schemas.microsoft.com/office/drawing/2014/main" id="{25A5A48E-721E-4ABD-8C7B-354AD6DF1276}"/>
              </a:ext>
            </a:extLst>
          </p:cNvPr>
          <p:cNvCxnSpPr/>
          <p:nvPr/>
        </p:nvCxnSpPr>
        <p:spPr>
          <a:xfrm rot="5400000" flipH="1" flipV="1">
            <a:off x="10271100" y="3548869"/>
            <a:ext cx="1045756" cy="797540"/>
          </a:xfrm>
          <a:prstGeom prst="bentConnector3">
            <a:avLst>
              <a:gd name="adj1" fmla="val -462"/>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45873623-1B08-4656-A49B-2B70122DCE31}"/>
              </a:ext>
            </a:extLst>
          </p:cNvPr>
          <p:cNvSpPr txBox="1"/>
          <p:nvPr/>
        </p:nvSpPr>
        <p:spPr>
          <a:xfrm>
            <a:off x="10465329" y="335001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5" name="TextBox 174">
            <a:extLst>
              <a:ext uri="{FF2B5EF4-FFF2-40B4-BE49-F238E27FC236}">
                <a16:creationId xmlns:a16="http://schemas.microsoft.com/office/drawing/2014/main" id="{02740C91-9220-4515-8B17-53AAD7E08C91}"/>
              </a:ext>
            </a:extLst>
          </p:cNvPr>
          <p:cNvSpPr txBox="1"/>
          <p:nvPr/>
        </p:nvSpPr>
        <p:spPr>
          <a:xfrm>
            <a:off x="10681527" y="3506716"/>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6" name="TextBox 175">
            <a:extLst>
              <a:ext uri="{FF2B5EF4-FFF2-40B4-BE49-F238E27FC236}">
                <a16:creationId xmlns:a16="http://schemas.microsoft.com/office/drawing/2014/main" id="{7CFB23AA-467F-4B21-AD93-CA1785F1ABA5}"/>
              </a:ext>
            </a:extLst>
          </p:cNvPr>
          <p:cNvSpPr txBox="1"/>
          <p:nvPr/>
        </p:nvSpPr>
        <p:spPr>
          <a:xfrm>
            <a:off x="10983533" y="332693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7" name="Oval 176">
            <a:extLst>
              <a:ext uri="{FF2B5EF4-FFF2-40B4-BE49-F238E27FC236}">
                <a16:creationId xmlns:a16="http://schemas.microsoft.com/office/drawing/2014/main" id="{F868E354-A1C3-413A-9EA0-FD1C888388AD}"/>
              </a:ext>
            </a:extLst>
          </p:cNvPr>
          <p:cNvSpPr/>
          <p:nvPr/>
        </p:nvSpPr>
        <p:spPr>
          <a:xfrm>
            <a:off x="9761845" y="546787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7.2</a:t>
            </a:r>
          </a:p>
          <a:p>
            <a:pPr algn="ctr"/>
            <a:r>
              <a:rPr lang="en-US" sz="400" dirty="0"/>
              <a:t>Check</a:t>
            </a:r>
          </a:p>
          <a:p>
            <a:pPr algn="ctr"/>
            <a:r>
              <a:rPr lang="en-US" sz="400" dirty="0"/>
              <a:t>Email</a:t>
            </a:r>
            <a:endParaRPr lang="en-IN" sz="400" dirty="0"/>
          </a:p>
        </p:txBody>
      </p:sp>
      <p:sp>
        <p:nvSpPr>
          <p:cNvPr id="178" name="TextBox 177">
            <a:extLst>
              <a:ext uri="{FF2B5EF4-FFF2-40B4-BE49-F238E27FC236}">
                <a16:creationId xmlns:a16="http://schemas.microsoft.com/office/drawing/2014/main" id="{4415D3B0-2065-4493-963C-49119FD1BCF9}"/>
              </a:ext>
            </a:extLst>
          </p:cNvPr>
          <p:cNvSpPr txBox="1"/>
          <p:nvPr/>
        </p:nvSpPr>
        <p:spPr>
          <a:xfrm>
            <a:off x="9892144" y="5069671"/>
            <a:ext cx="353552" cy="153888"/>
          </a:xfrm>
          <a:prstGeom prst="rect">
            <a:avLst/>
          </a:prstGeom>
          <a:noFill/>
        </p:spPr>
        <p:txBody>
          <a:bodyPr wrap="square" rtlCol="0">
            <a:spAutoFit/>
          </a:bodyPr>
          <a:lstStyle/>
          <a:p>
            <a:pPr algn="ctr"/>
            <a:r>
              <a:rPr lang="en-US" sz="400" dirty="0"/>
              <a:t>Details</a:t>
            </a:r>
            <a:endParaRPr lang="en-IN" sz="400" dirty="0"/>
          </a:p>
        </p:txBody>
      </p:sp>
      <p:cxnSp>
        <p:nvCxnSpPr>
          <p:cNvPr id="179" name="Straight Connector 178">
            <a:extLst>
              <a:ext uri="{FF2B5EF4-FFF2-40B4-BE49-F238E27FC236}">
                <a16:creationId xmlns:a16="http://schemas.microsoft.com/office/drawing/2014/main" id="{A09751C5-88A6-47DA-8456-69D2024B4B49}"/>
              </a:ext>
            </a:extLst>
          </p:cNvPr>
          <p:cNvCxnSpPr>
            <a:stCxn id="164" idx="4"/>
            <a:endCxn id="178" idx="0"/>
          </p:cNvCxnSpPr>
          <p:nvPr/>
        </p:nvCxnSpPr>
        <p:spPr>
          <a:xfrm flipH="1">
            <a:off x="10068920" y="4739629"/>
            <a:ext cx="2246" cy="330042"/>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Arrow Connector 179">
            <a:extLst>
              <a:ext uri="{FF2B5EF4-FFF2-40B4-BE49-F238E27FC236}">
                <a16:creationId xmlns:a16="http://schemas.microsoft.com/office/drawing/2014/main" id="{45360C5A-CD01-4777-9C26-D415E223294B}"/>
              </a:ext>
            </a:extLst>
          </p:cNvPr>
          <p:cNvCxnSpPr>
            <a:stCxn id="178" idx="2"/>
            <a:endCxn id="177" idx="0"/>
          </p:cNvCxnSpPr>
          <p:nvPr/>
        </p:nvCxnSpPr>
        <p:spPr>
          <a:xfrm>
            <a:off x="10068920" y="5223559"/>
            <a:ext cx="0" cy="244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2E2CF190-D0F8-47E1-803A-F8E0E1F28992}"/>
              </a:ext>
            </a:extLst>
          </p:cNvPr>
          <p:cNvSpPr txBox="1"/>
          <p:nvPr/>
        </p:nvSpPr>
        <p:spPr>
          <a:xfrm>
            <a:off x="9506449" y="4942531"/>
            <a:ext cx="385695" cy="276999"/>
          </a:xfrm>
          <a:prstGeom prst="rect">
            <a:avLst/>
          </a:prstGeom>
          <a:noFill/>
        </p:spPr>
        <p:txBody>
          <a:bodyPr wrap="square" rtlCol="0">
            <a:spAutoFit/>
          </a:bodyPr>
          <a:lstStyle/>
          <a:p>
            <a:r>
              <a:rPr lang="en-US" sz="400" dirty="0"/>
              <a:t>Error If Email Not Match</a:t>
            </a:r>
            <a:endParaRPr lang="en-IN" sz="400" dirty="0"/>
          </a:p>
        </p:txBody>
      </p:sp>
      <p:cxnSp>
        <p:nvCxnSpPr>
          <p:cNvPr id="182" name="Elbow Connector 12">
            <a:extLst>
              <a:ext uri="{FF2B5EF4-FFF2-40B4-BE49-F238E27FC236}">
                <a16:creationId xmlns:a16="http://schemas.microsoft.com/office/drawing/2014/main" id="{64D021D0-56C7-48E8-8993-180B7B5E6ABF}"/>
              </a:ext>
            </a:extLst>
          </p:cNvPr>
          <p:cNvCxnSpPr>
            <a:stCxn id="177" idx="1"/>
            <a:endCxn id="181" idx="2"/>
          </p:cNvCxnSpPr>
          <p:nvPr/>
        </p:nvCxnSpPr>
        <p:spPr>
          <a:xfrm rot="16200000" flipV="1">
            <a:off x="9606839" y="5311988"/>
            <a:ext cx="337404" cy="152488"/>
          </a:xfrm>
          <a:prstGeom prst="bentConnector3">
            <a:avLst/>
          </a:prstGeom>
        </p:spPr>
        <p:style>
          <a:lnRef idx="2">
            <a:schemeClr val="dk1"/>
          </a:lnRef>
          <a:fillRef idx="0">
            <a:schemeClr val="dk1"/>
          </a:fillRef>
          <a:effectRef idx="1">
            <a:schemeClr val="dk1"/>
          </a:effectRef>
          <a:fontRef idx="minor">
            <a:schemeClr val="tx1"/>
          </a:fontRef>
        </p:style>
      </p:cxnSp>
      <p:cxnSp>
        <p:nvCxnSpPr>
          <p:cNvPr id="183" name="Elbow Connector 14">
            <a:extLst>
              <a:ext uri="{FF2B5EF4-FFF2-40B4-BE49-F238E27FC236}">
                <a16:creationId xmlns:a16="http://schemas.microsoft.com/office/drawing/2014/main" id="{E15BBD5F-929F-4EC0-AEAC-F91836156E9F}"/>
              </a:ext>
            </a:extLst>
          </p:cNvPr>
          <p:cNvCxnSpPr>
            <a:stCxn id="181" idx="0"/>
            <a:endCxn id="164" idx="3"/>
          </p:cNvCxnSpPr>
          <p:nvPr/>
        </p:nvCxnSpPr>
        <p:spPr>
          <a:xfrm rot="5400000" flipH="1" flipV="1">
            <a:off x="9630684" y="4719184"/>
            <a:ext cx="291961" cy="154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4" name="Oval 183">
            <a:extLst>
              <a:ext uri="{FF2B5EF4-FFF2-40B4-BE49-F238E27FC236}">
                <a16:creationId xmlns:a16="http://schemas.microsoft.com/office/drawing/2014/main" id="{3BD80E5B-1506-48AC-B9B1-279F52D4F85F}"/>
              </a:ext>
            </a:extLst>
          </p:cNvPr>
          <p:cNvSpPr/>
          <p:nvPr/>
        </p:nvSpPr>
        <p:spPr>
          <a:xfrm>
            <a:off x="8472011" y="4812769"/>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7.3</a:t>
            </a:r>
          </a:p>
          <a:p>
            <a:pPr algn="ctr"/>
            <a:r>
              <a:rPr lang="en-US" sz="400" dirty="0"/>
              <a:t>Check</a:t>
            </a:r>
          </a:p>
          <a:p>
            <a:pPr algn="ctr"/>
            <a:r>
              <a:rPr lang="en-US" sz="400" dirty="0"/>
              <a:t>Password</a:t>
            </a:r>
            <a:endParaRPr lang="en-IN" sz="400" dirty="0"/>
          </a:p>
        </p:txBody>
      </p:sp>
      <p:sp>
        <p:nvSpPr>
          <p:cNvPr id="185" name="TextBox 184">
            <a:extLst>
              <a:ext uri="{FF2B5EF4-FFF2-40B4-BE49-F238E27FC236}">
                <a16:creationId xmlns:a16="http://schemas.microsoft.com/office/drawing/2014/main" id="{0C9A63C9-90ED-4B19-B3CA-FEFAF02ED835}"/>
              </a:ext>
            </a:extLst>
          </p:cNvPr>
          <p:cNvSpPr txBox="1"/>
          <p:nvPr/>
        </p:nvSpPr>
        <p:spPr>
          <a:xfrm>
            <a:off x="8565458" y="5663507"/>
            <a:ext cx="438840" cy="215444"/>
          </a:xfrm>
          <a:prstGeom prst="rect">
            <a:avLst/>
          </a:prstGeom>
          <a:noFill/>
        </p:spPr>
        <p:txBody>
          <a:bodyPr wrap="square" rtlCol="0">
            <a:spAutoFit/>
          </a:bodyPr>
          <a:lstStyle/>
          <a:p>
            <a:pPr algn="ctr"/>
            <a:r>
              <a:rPr lang="en-US" sz="400" dirty="0"/>
              <a:t>Receive password</a:t>
            </a:r>
            <a:endParaRPr lang="en-IN" sz="400" dirty="0"/>
          </a:p>
        </p:txBody>
      </p:sp>
      <p:cxnSp>
        <p:nvCxnSpPr>
          <p:cNvPr id="186" name="Straight Connector 185">
            <a:extLst>
              <a:ext uri="{FF2B5EF4-FFF2-40B4-BE49-F238E27FC236}">
                <a16:creationId xmlns:a16="http://schemas.microsoft.com/office/drawing/2014/main" id="{214DBB79-4D33-4BE6-9636-78BC4A3827F7}"/>
              </a:ext>
            </a:extLst>
          </p:cNvPr>
          <p:cNvCxnSpPr>
            <a:stCxn id="185" idx="3"/>
            <a:endCxn id="177" idx="2"/>
          </p:cNvCxnSpPr>
          <p:nvPr/>
        </p:nvCxnSpPr>
        <p:spPr>
          <a:xfrm>
            <a:off x="9004298" y="5771229"/>
            <a:ext cx="757547" cy="713"/>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Arrow Connector 186">
            <a:extLst>
              <a:ext uri="{FF2B5EF4-FFF2-40B4-BE49-F238E27FC236}">
                <a16:creationId xmlns:a16="http://schemas.microsoft.com/office/drawing/2014/main" id="{952B0FE4-3AE6-4FE3-9EC9-7D6A7915F227}"/>
              </a:ext>
            </a:extLst>
          </p:cNvPr>
          <p:cNvCxnSpPr>
            <a:stCxn id="185" idx="0"/>
            <a:endCxn id="184" idx="4"/>
          </p:cNvCxnSpPr>
          <p:nvPr/>
        </p:nvCxnSpPr>
        <p:spPr>
          <a:xfrm flipH="1" flipV="1">
            <a:off x="8779086" y="5420903"/>
            <a:ext cx="5792" cy="242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TextBox 187">
            <a:extLst>
              <a:ext uri="{FF2B5EF4-FFF2-40B4-BE49-F238E27FC236}">
                <a16:creationId xmlns:a16="http://schemas.microsoft.com/office/drawing/2014/main" id="{40131F69-1EAD-4B0B-8DA0-F67429D715E1}"/>
              </a:ext>
            </a:extLst>
          </p:cNvPr>
          <p:cNvSpPr txBox="1"/>
          <p:nvPr/>
        </p:nvSpPr>
        <p:spPr>
          <a:xfrm>
            <a:off x="9072489" y="4568399"/>
            <a:ext cx="411920" cy="153888"/>
          </a:xfrm>
          <a:prstGeom prst="rect">
            <a:avLst/>
          </a:prstGeom>
          <a:noFill/>
        </p:spPr>
        <p:txBody>
          <a:bodyPr wrap="square" rtlCol="0">
            <a:spAutoFit/>
          </a:bodyPr>
          <a:lstStyle/>
          <a:p>
            <a:pPr algn="ctr"/>
            <a:r>
              <a:rPr lang="en-US" sz="400" dirty="0"/>
              <a:t>Password</a:t>
            </a:r>
            <a:endParaRPr lang="en-IN" sz="400" dirty="0"/>
          </a:p>
        </p:txBody>
      </p:sp>
      <p:cxnSp>
        <p:nvCxnSpPr>
          <p:cNvPr id="189" name="Elbow Connector 35">
            <a:extLst>
              <a:ext uri="{FF2B5EF4-FFF2-40B4-BE49-F238E27FC236}">
                <a16:creationId xmlns:a16="http://schemas.microsoft.com/office/drawing/2014/main" id="{144D2346-118C-4E7B-A462-A3914BF763F3}"/>
              </a:ext>
            </a:extLst>
          </p:cNvPr>
          <p:cNvCxnSpPr>
            <a:endCxn id="188" idx="3"/>
          </p:cNvCxnSpPr>
          <p:nvPr/>
        </p:nvCxnSpPr>
        <p:spPr>
          <a:xfrm rot="10800000" flipV="1">
            <a:off x="9484410" y="4539843"/>
            <a:ext cx="305705" cy="1055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0" name="Elbow Connector 40">
            <a:extLst>
              <a:ext uri="{FF2B5EF4-FFF2-40B4-BE49-F238E27FC236}">
                <a16:creationId xmlns:a16="http://schemas.microsoft.com/office/drawing/2014/main" id="{0DEABBB4-B9D4-471E-93C2-03AD5C640924}"/>
              </a:ext>
            </a:extLst>
          </p:cNvPr>
          <p:cNvCxnSpPr>
            <a:stCxn id="188" idx="1"/>
            <a:endCxn id="184" idx="7"/>
          </p:cNvCxnSpPr>
          <p:nvPr/>
        </p:nvCxnSpPr>
        <p:spPr>
          <a:xfrm rot="10800000" flipV="1">
            <a:off x="8996221" y="4645342"/>
            <a:ext cx="76268" cy="256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1" name="TextBox 190">
            <a:extLst>
              <a:ext uri="{FF2B5EF4-FFF2-40B4-BE49-F238E27FC236}">
                <a16:creationId xmlns:a16="http://schemas.microsoft.com/office/drawing/2014/main" id="{49E18674-ED89-4CD1-8280-9A4A141E569C}"/>
              </a:ext>
            </a:extLst>
          </p:cNvPr>
          <p:cNvSpPr txBox="1"/>
          <p:nvPr/>
        </p:nvSpPr>
        <p:spPr>
          <a:xfrm>
            <a:off x="8366838" y="4272603"/>
            <a:ext cx="385695" cy="338554"/>
          </a:xfrm>
          <a:prstGeom prst="rect">
            <a:avLst/>
          </a:prstGeom>
          <a:noFill/>
        </p:spPr>
        <p:txBody>
          <a:bodyPr wrap="square" rtlCol="0">
            <a:spAutoFit/>
          </a:bodyPr>
          <a:lstStyle/>
          <a:p>
            <a:r>
              <a:rPr lang="en-US" sz="400" dirty="0"/>
              <a:t>Error If Password Not Match</a:t>
            </a:r>
            <a:endParaRPr lang="en-IN" sz="400" dirty="0"/>
          </a:p>
        </p:txBody>
      </p:sp>
      <p:cxnSp>
        <p:nvCxnSpPr>
          <p:cNvPr id="192" name="Straight Connector 191">
            <a:extLst>
              <a:ext uri="{FF2B5EF4-FFF2-40B4-BE49-F238E27FC236}">
                <a16:creationId xmlns:a16="http://schemas.microsoft.com/office/drawing/2014/main" id="{52C31B88-BF0E-4020-839A-E8F01FBA22EC}"/>
              </a:ext>
            </a:extLst>
          </p:cNvPr>
          <p:cNvCxnSpPr>
            <a:stCxn id="184" idx="1"/>
            <a:endCxn id="191" idx="2"/>
          </p:cNvCxnSpPr>
          <p:nvPr/>
        </p:nvCxnSpPr>
        <p:spPr>
          <a:xfrm flipH="1" flipV="1">
            <a:off x="8559686" y="4611157"/>
            <a:ext cx="2265" cy="290671"/>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Arrow Connector 192">
            <a:extLst>
              <a:ext uri="{FF2B5EF4-FFF2-40B4-BE49-F238E27FC236}">
                <a16:creationId xmlns:a16="http://schemas.microsoft.com/office/drawing/2014/main" id="{BCA446B3-3A5A-47ED-82A0-8DEE7CB647AE}"/>
              </a:ext>
            </a:extLst>
          </p:cNvPr>
          <p:cNvCxnSpPr>
            <a:stCxn id="191" idx="3"/>
            <a:endCxn id="164" idx="2"/>
          </p:cNvCxnSpPr>
          <p:nvPr/>
        </p:nvCxnSpPr>
        <p:spPr>
          <a:xfrm flipV="1">
            <a:off x="8752533" y="4435562"/>
            <a:ext cx="1011558" cy="6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4" name="Oval 193">
            <a:extLst>
              <a:ext uri="{FF2B5EF4-FFF2-40B4-BE49-F238E27FC236}">
                <a16:creationId xmlns:a16="http://schemas.microsoft.com/office/drawing/2014/main" id="{549E1C8E-C92B-40F8-BC2D-B7AE269C43CE}"/>
              </a:ext>
            </a:extLst>
          </p:cNvPr>
          <p:cNvSpPr/>
          <p:nvPr/>
        </p:nvSpPr>
        <p:spPr>
          <a:xfrm>
            <a:off x="11215912" y="4979802"/>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7.4</a:t>
            </a:r>
          </a:p>
          <a:p>
            <a:pPr algn="ctr"/>
            <a:r>
              <a:rPr lang="en-US" sz="400" dirty="0"/>
              <a:t>Register New Account</a:t>
            </a:r>
          </a:p>
        </p:txBody>
      </p:sp>
      <p:cxnSp>
        <p:nvCxnSpPr>
          <p:cNvPr id="195" name="Straight Arrow Connector 194">
            <a:extLst>
              <a:ext uri="{FF2B5EF4-FFF2-40B4-BE49-F238E27FC236}">
                <a16:creationId xmlns:a16="http://schemas.microsoft.com/office/drawing/2014/main" id="{80D85B8D-E7DF-4250-AAB9-384C2BD13F05}"/>
              </a:ext>
            </a:extLst>
          </p:cNvPr>
          <p:cNvCxnSpPr>
            <a:stCxn id="178" idx="0"/>
            <a:endCxn id="194" idx="1"/>
          </p:cNvCxnSpPr>
          <p:nvPr/>
        </p:nvCxnSpPr>
        <p:spPr>
          <a:xfrm flipV="1">
            <a:off x="10068920" y="5068861"/>
            <a:ext cx="1236932" cy="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6" name="TextBox 195">
            <a:extLst>
              <a:ext uri="{FF2B5EF4-FFF2-40B4-BE49-F238E27FC236}">
                <a16:creationId xmlns:a16="http://schemas.microsoft.com/office/drawing/2014/main" id="{74B884F3-5D94-48D8-B31F-F35871BE6828}"/>
              </a:ext>
            </a:extLst>
          </p:cNvPr>
          <p:cNvSpPr txBox="1"/>
          <p:nvPr/>
        </p:nvSpPr>
        <p:spPr>
          <a:xfrm>
            <a:off x="10773654" y="4750357"/>
            <a:ext cx="292949" cy="153888"/>
          </a:xfrm>
          <a:prstGeom prst="rect">
            <a:avLst/>
          </a:prstGeom>
          <a:noFill/>
        </p:spPr>
        <p:txBody>
          <a:bodyPr wrap="square" rtlCol="0">
            <a:spAutoFit/>
          </a:bodyPr>
          <a:lstStyle/>
          <a:p>
            <a:pPr algn="ctr"/>
            <a:r>
              <a:rPr lang="en-US" sz="400" dirty="0"/>
              <a:t>Error</a:t>
            </a:r>
            <a:endParaRPr lang="en-IN" sz="400" dirty="0"/>
          </a:p>
        </p:txBody>
      </p:sp>
      <p:cxnSp>
        <p:nvCxnSpPr>
          <p:cNvPr id="197" name="Elbow Connector 455">
            <a:extLst>
              <a:ext uri="{FF2B5EF4-FFF2-40B4-BE49-F238E27FC236}">
                <a16:creationId xmlns:a16="http://schemas.microsoft.com/office/drawing/2014/main" id="{2B5DD350-E873-4ABA-8A21-FA9F4A84D83D}"/>
              </a:ext>
            </a:extLst>
          </p:cNvPr>
          <p:cNvCxnSpPr>
            <a:stCxn id="194" idx="0"/>
            <a:endCxn id="196" idx="3"/>
          </p:cNvCxnSpPr>
          <p:nvPr/>
        </p:nvCxnSpPr>
        <p:spPr>
          <a:xfrm rot="16200000" flipV="1">
            <a:off x="11218545" y="4675360"/>
            <a:ext cx="152501" cy="456384"/>
          </a:xfrm>
          <a:prstGeom prst="bentConnector2">
            <a:avLst/>
          </a:prstGeom>
        </p:spPr>
        <p:style>
          <a:lnRef idx="2">
            <a:schemeClr val="dk1"/>
          </a:lnRef>
          <a:fillRef idx="0">
            <a:schemeClr val="dk1"/>
          </a:fillRef>
          <a:effectRef idx="1">
            <a:schemeClr val="dk1"/>
          </a:effectRef>
          <a:fontRef idx="minor">
            <a:schemeClr val="tx1"/>
          </a:fontRef>
        </p:style>
      </p:cxnSp>
      <p:cxnSp>
        <p:nvCxnSpPr>
          <p:cNvPr id="198" name="Elbow Connector 457">
            <a:extLst>
              <a:ext uri="{FF2B5EF4-FFF2-40B4-BE49-F238E27FC236}">
                <a16:creationId xmlns:a16="http://schemas.microsoft.com/office/drawing/2014/main" id="{D715F243-5E4F-4179-9AC9-FA7BE590FDD8}"/>
              </a:ext>
            </a:extLst>
          </p:cNvPr>
          <p:cNvCxnSpPr>
            <a:stCxn id="196" idx="1"/>
            <a:endCxn id="164" idx="5"/>
          </p:cNvCxnSpPr>
          <p:nvPr/>
        </p:nvCxnSpPr>
        <p:spPr>
          <a:xfrm rot="10800000">
            <a:off x="10288302" y="4650571"/>
            <a:ext cx="485353" cy="176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4806A99F-FE52-4EB6-951D-A9637C20B9D0}"/>
              </a:ext>
            </a:extLst>
          </p:cNvPr>
          <p:cNvSpPr txBox="1"/>
          <p:nvPr/>
        </p:nvSpPr>
        <p:spPr>
          <a:xfrm>
            <a:off x="10762984" y="5566985"/>
            <a:ext cx="314287" cy="153888"/>
          </a:xfrm>
          <a:prstGeom prst="rect">
            <a:avLst/>
          </a:prstGeom>
          <a:noFill/>
        </p:spPr>
        <p:txBody>
          <a:bodyPr wrap="square" rtlCol="0">
            <a:spAutoFit/>
          </a:bodyPr>
          <a:lstStyle/>
          <a:p>
            <a:pPr algn="ctr"/>
            <a:r>
              <a:rPr lang="en-US" sz="400" dirty="0"/>
              <a:t>Email</a:t>
            </a:r>
            <a:endParaRPr lang="en-IN" sz="400" dirty="0"/>
          </a:p>
        </p:txBody>
      </p:sp>
      <p:cxnSp>
        <p:nvCxnSpPr>
          <p:cNvPr id="200" name="Elbow Connector 463">
            <a:extLst>
              <a:ext uri="{FF2B5EF4-FFF2-40B4-BE49-F238E27FC236}">
                <a16:creationId xmlns:a16="http://schemas.microsoft.com/office/drawing/2014/main" id="{82398B4B-CE0C-4AE8-A8A5-9140FB0F706E}"/>
              </a:ext>
            </a:extLst>
          </p:cNvPr>
          <p:cNvCxnSpPr>
            <a:stCxn id="194" idx="3"/>
            <a:endCxn id="199" idx="3"/>
          </p:cNvCxnSpPr>
          <p:nvPr/>
        </p:nvCxnSpPr>
        <p:spPr>
          <a:xfrm rot="5400000">
            <a:off x="11119036" y="5457113"/>
            <a:ext cx="145052" cy="228581"/>
          </a:xfrm>
          <a:prstGeom prst="bentConnector2">
            <a:avLst/>
          </a:prstGeom>
        </p:spPr>
        <p:style>
          <a:lnRef idx="2">
            <a:schemeClr val="dk1"/>
          </a:lnRef>
          <a:fillRef idx="0">
            <a:schemeClr val="dk1"/>
          </a:fillRef>
          <a:effectRef idx="1">
            <a:schemeClr val="dk1"/>
          </a:effectRef>
          <a:fontRef idx="minor">
            <a:schemeClr val="tx1"/>
          </a:fontRef>
        </p:style>
      </p:cxnSp>
      <p:cxnSp>
        <p:nvCxnSpPr>
          <p:cNvPr id="201" name="Elbow Connector 469">
            <a:extLst>
              <a:ext uri="{FF2B5EF4-FFF2-40B4-BE49-F238E27FC236}">
                <a16:creationId xmlns:a16="http://schemas.microsoft.com/office/drawing/2014/main" id="{88E5CA0D-4C9B-42F1-BE3D-90769660BDB5}"/>
              </a:ext>
            </a:extLst>
          </p:cNvPr>
          <p:cNvCxnSpPr>
            <a:stCxn id="199" idx="0"/>
            <a:endCxn id="177" idx="7"/>
          </p:cNvCxnSpPr>
          <p:nvPr/>
        </p:nvCxnSpPr>
        <p:spPr>
          <a:xfrm rot="16200000" flipV="1">
            <a:off x="10598067" y="5244923"/>
            <a:ext cx="10051" cy="634073"/>
          </a:xfrm>
          <a:prstGeom prst="bentConnector3">
            <a:avLst>
              <a:gd name="adj1" fmla="val 1211014"/>
            </a:avLst>
          </a:prstGeom>
          <a:ln>
            <a:tailEnd type="triangle"/>
          </a:ln>
        </p:spPr>
        <p:style>
          <a:lnRef idx="2">
            <a:schemeClr val="dk1"/>
          </a:lnRef>
          <a:fillRef idx="0">
            <a:schemeClr val="dk1"/>
          </a:fillRef>
          <a:effectRef idx="1">
            <a:schemeClr val="dk1"/>
          </a:effectRef>
          <a:fontRef idx="minor">
            <a:schemeClr val="tx1"/>
          </a:fontRef>
        </p:style>
      </p:cxnSp>
      <p:sp>
        <p:nvSpPr>
          <p:cNvPr id="202" name="TextBox 201">
            <a:extLst>
              <a:ext uri="{FF2B5EF4-FFF2-40B4-BE49-F238E27FC236}">
                <a16:creationId xmlns:a16="http://schemas.microsoft.com/office/drawing/2014/main" id="{DB3877CB-89A9-4472-BFDB-E497B1F3048F}"/>
              </a:ext>
            </a:extLst>
          </p:cNvPr>
          <p:cNvSpPr txBox="1"/>
          <p:nvPr/>
        </p:nvSpPr>
        <p:spPr>
          <a:xfrm>
            <a:off x="10773654" y="5885333"/>
            <a:ext cx="532198" cy="215444"/>
          </a:xfrm>
          <a:prstGeom prst="rect">
            <a:avLst/>
          </a:prstGeom>
          <a:noFill/>
        </p:spPr>
        <p:txBody>
          <a:bodyPr wrap="square" rtlCol="0">
            <a:spAutoFit/>
          </a:bodyPr>
          <a:lstStyle/>
          <a:p>
            <a:pPr algn="ctr"/>
            <a:r>
              <a:rPr lang="en-US" sz="400" dirty="0"/>
              <a:t>Error If Email Already Exist</a:t>
            </a:r>
            <a:endParaRPr lang="en-IN" sz="400" dirty="0"/>
          </a:p>
        </p:txBody>
      </p:sp>
      <p:cxnSp>
        <p:nvCxnSpPr>
          <p:cNvPr id="203" name="Straight Connector 202">
            <a:extLst>
              <a:ext uri="{FF2B5EF4-FFF2-40B4-BE49-F238E27FC236}">
                <a16:creationId xmlns:a16="http://schemas.microsoft.com/office/drawing/2014/main" id="{5428D0E1-8FE7-4909-BCC4-A6C946DBD164}"/>
              </a:ext>
            </a:extLst>
          </p:cNvPr>
          <p:cNvCxnSpPr>
            <a:stCxn id="177" idx="5"/>
            <a:endCxn id="202" idx="1"/>
          </p:cNvCxnSpPr>
          <p:nvPr/>
        </p:nvCxnSpPr>
        <p:spPr>
          <a:xfrm>
            <a:off x="10286055" y="5986950"/>
            <a:ext cx="487599" cy="6105"/>
          </a:xfrm>
          <a:prstGeom prst="line">
            <a:avLst/>
          </a:prstGeom>
        </p:spPr>
        <p:style>
          <a:lnRef idx="2">
            <a:schemeClr val="dk1"/>
          </a:lnRef>
          <a:fillRef idx="0">
            <a:schemeClr val="dk1"/>
          </a:fillRef>
          <a:effectRef idx="1">
            <a:schemeClr val="dk1"/>
          </a:effectRef>
          <a:fontRef idx="minor">
            <a:schemeClr val="tx1"/>
          </a:fontRef>
        </p:style>
      </p:cxnSp>
      <p:cxnSp>
        <p:nvCxnSpPr>
          <p:cNvPr id="204" name="Elbow Connector 481">
            <a:extLst>
              <a:ext uri="{FF2B5EF4-FFF2-40B4-BE49-F238E27FC236}">
                <a16:creationId xmlns:a16="http://schemas.microsoft.com/office/drawing/2014/main" id="{2CC0A58E-BEEE-4087-929E-1D91A8E686F8}"/>
              </a:ext>
            </a:extLst>
          </p:cNvPr>
          <p:cNvCxnSpPr>
            <a:stCxn id="202" idx="3"/>
            <a:endCxn id="194" idx="4"/>
          </p:cNvCxnSpPr>
          <p:nvPr/>
        </p:nvCxnSpPr>
        <p:spPr>
          <a:xfrm flipV="1">
            <a:off x="11305852" y="5587936"/>
            <a:ext cx="217135" cy="40511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F4FB95FA-4FC5-4C8B-A7C3-90BB724C4DFE}"/>
              </a:ext>
            </a:extLst>
          </p:cNvPr>
          <p:cNvCxnSpPr/>
          <p:nvPr/>
        </p:nvCxnSpPr>
        <p:spPr>
          <a:xfrm>
            <a:off x="11392906"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0A5B30CE-539C-4F66-A572-90D58DB13923}"/>
              </a:ext>
            </a:extLst>
          </p:cNvPr>
          <p:cNvCxnSpPr/>
          <p:nvPr/>
        </p:nvCxnSpPr>
        <p:spPr>
          <a:xfrm flipV="1">
            <a:off x="11414419" y="6528092"/>
            <a:ext cx="466092" cy="1"/>
          </a:xfrm>
          <a:prstGeom prst="line">
            <a:avLst/>
          </a:prstGeom>
        </p:spPr>
        <p:style>
          <a:lnRef idx="2">
            <a:schemeClr val="dk1"/>
          </a:lnRef>
          <a:fillRef idx="0">
            <a:schemeClr val="dk1"/>
          </a:fillRef>
          <a:effectRef idx="1">
            <a:schemeClr val="dk1"/>
          </a:effectRef>
          <a:fontRef idx="minor">
            <a:schemeClr val="tx1"/>
          </a:fontRef>
        </p:style>
      </p:cxnSp>
      <p:sp>
        <p:nvSpPr>
          <p:cNvPr id="207" name="TextBox 206">
            <a:extLst>
              <a:ext uri="{FF2B5EF4-FFF2-40B4-BE49-F238E27FC236}">
                <a16:creationId xmlns:a16="http://schemas.microsoft.com/office/drawing/2014/main" id="{5B0DA2B7-B3A4-4E4C-810A-0B88A001E3F6}"/>
              </a:ext>
            </a:extLst>
          </p:cNvPr>
          <p:cNvSpPr txBox="1"/>
          <p:nvPr/>
        </p:nvSpPr>
        <p:spPr>
          <a:xfrm>
            <a:off x="11335251" y="6365880"/>
            <a:ext cx="638044" cy="169277"/>
          </a:xfrm>
          <a:prstGeom prst="rect">
            <a:avLst/>
          </a:prstGeom>
          <a:noFill/>
        </p:spPr>
        <p:txBody>
          <a:bodyPr wrap="square" rtlCol="0">
            <a:spAutoFit/>
          </a:bodyPr>
          <a:lstStyle/>
          <a:p>
            <a:r>
              <a:rPr lang="en-US" sz="500" dirty="0"/>
              <a:t>Service _Provider</a:t>
            </a:r>
            <a:endParaRPr lang="en-IN" sz="500" dirty="0"/>
          </a:p>
        </p:txBody>
      </p:sp>
      <p:cxnSp>
        <p:nvCxnSpPr>
          <p:cNvPr id="208" name="Straight Connector 207">
            <a:extLst>
              <a:ext uri="{FF2B5EF4-FFF2-40B4-BE49-F238E27FC236}">
                <a16:creationId xmlns:a16="http://schemas.microsoft.com/office/drawing/2014/main" id="{721FF901-3780-4E32-8FCF-B270F6801E5A}"/>
              </a:ext>
            </a:extLst>
          </p:cNvPr>
          <p:cNvCxnSpPr/>
          <p:nvPr/>
        </p:nvCxnSpPr>
        <p:spPr>
          <a:xfrm>
            <a:off x="10498837"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9315289A-4B4C-41F9-8432-F25B17BC4D55}"/>
              </a:ext>
            </a:extLst>
          </p:cNvPr>
          <p:cNvCxnSpPr/>
          <p:nvPr/>
        </p:nvCxnSpPr>
        <p:spPr>
          <a:xfrm>
            <a:off x="10498837" y="6537885"/>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778671D2-7A88-4AAE-BF25-356EABF49C25}"/>
              </a:ext>
            </a:extLst>
          </p:cNvPr>
          <p:cNvCxnSpPr/>
          <p:nvPr/>
        </p:nvCxnSpPr>
        <p:spPr>
          <a:xfrm>
            <a:off x="9383071"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E4E03BED-24A7-4CBB-886F-0CA40E3B4662}"/>
              </a:ext>
            </a:extLst>
          </p:cNvPr>
          <p:cNvCxnSpPr/>
          <p:nvPr/>
        </p:nvCxnSpPr>
        <p:spPr>
          <a:xfrm>
            <a:off x="9383071" y="6537885"/>
            <a:ext cx="487605" cy="0"/>
          </a:xfrm>
          <a:prstGeom prst="line">
            <a:avLst/>
          </a:prstGeom>
        </p:spPr>
        <p:style>
          <a:lnRef idx="2">
            <a:schemeClr val="dk1"/>
          </a:lnRef>
          <a:fillRef idx="0">
            <a:schemeClr val="dk1"/>
          </a:fillRef>
          <a:effectRef idx="1">
            <a:schemeClr val="dk1"/>
          </a:effectRef>
          <a:fontRef idx="minor">
            <a:schemeClr val="tx1"/>
          </a:fontRef>
        </p:style>
      </p:cxnSp>
      <p:sp>
        <p:nvSpPr>
          <p:cNvPr id="212" name="TextBox 211">
            <a:extLst>
              <a:ext uri="{FF2B5EF4-FFF2-40B4-BE49-F238E27FC236}">
                <a16:creationId xmlns:a16="http://schemas.microsoft.com/office/drawing/2014/main" id="{F2BE4511-E89A-4A7A-B0FF-2CC8E7A74C1A}"/>
              </a:ext>
            </a:extLst>
          </p:cNvPr>
          <p:cNvSpPr txBox="1"/>
          <p:nvPr/>
        </p:nvSpPr>
        <p:spPr>
          <a:xfrm>
            <a:off x="9453494" y="6381269"/>
            <a:ext cx="367376" cy="153888"/>
          </a:xfrm>
          <a:prstGeom prst="rect">
            <a:avLst/>
          </a:prstGeom>
          <a:noFill/>
        </p:spPr>
        <p:txBody>
          <a:bodyPr wrap="square" rtlCol="0">
            <a:spAutoFit/>
          </a:bodyPr>
          <a:lstStyle/>
          <a:p>
            <a:pPr algn="ctr"/>
            <a:r>
              <a:rPr lang="en-US" sz="400" dirty="0"/>
              <a:t>Admin</a:t>
            </a:r>
            <a:endParaRPr lang="en-IN" sz="400" dirty="0"/>
          </a:p>
        </p:txBody>
      </p:sp>
      <p:sp>
        <p:nvSpPr>
          <p:cNvPr id="213" name="TextBox 212">
            <a:extLst>
              <a:ext uri="{FF2B5EF4-FFF2-40B4-BE49-F238E27FC236}">
                <a16:creationId xmlns:a16="http://schemas.microsoft.com/office/drawing/2014/main" id="{83B6FD77-9E0E-485C-A54A-B663E3FB1266}"/>
              </a:ext>
            </a:extLst>
          </p:cNvPr>
          <p:cNvSpPr txBox="1"/>
          <p:nvPr/>
        </p:nvSpPr>
        <p:spPr>
          <a:xfrm>
            <a:off x="10536017" y="6378135"/>
            <a:ext cx="447516" cy="153888"/>
          </a:xfrm>
          <a:prstGeom prst="rect">
            <a:avLst/>
          </a:prstGeom>
          <a:noFill/>
        </p:spPr>
        <p:txBody>
          <a:bodyPr wrap="square" rtlCol="0">
            <a:spAutoFit/>
          </a:bodyPr>
          <a:lstStyle/>
          <a:p>
            <a:pPr algn="ctr"/>
            <a:r>
              <a:rPr lang="en-US" sz="400" dirty="0"/>
              <a:t>Customer</a:t>
            </a:r>
            <a:endParaRPr lang="en-IN" sz="400" dirty="0"/>
          </a:p>
        </p:txBody>
      </p:sp>
      <p:cxnSp>
        <p:nvCxnSpPr>
          <p:cNvPr id="214" name="Elbow Connector 502">
            <a:extLst>
              <a:ext uri="{FF2B5EF4-FFF2-40B4-BE49-F238E27FC236}">
                <a16:creationId xmlns:a16="http://schemas.microsoft.com/office/drawing/2014/main" id="{CCDB8C55-5896-419C-A654-5778A8433477}"/>
              </a:ext>
            </a:extLst>
          </p:cNvPr>
          <p:cNvCxnSpPr>
            <a:stCxn id="212" idx="0"/>
            <a:endCxn id="177" idx="3"/>
          </p:cNvCxnSpPr>
          <p:nvPr/>
        </p:nvCxnSpPr>
        <p:spPr>
          <a:xfrm rot="5400000" flipH="1" flipV="1">
            <a:off x="9547324" y="6076809"/>
            <a:ext cx="394319" cy="21460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5" name="Elbow Connector 504">
            <a:extLst>
              <a:ext uri="{FF2B5EF4-FFF2-40B4-BE49-F238E27FC236}">
                <a16:creationId xmlns:a16="http://schemas.microsoft.com/office/drawing/2014/main" id="{537AF488-075C-4464-950A-530EEBAE01CC}"/>
              </a:ext>
            </a:extLst>
          </p:cNvPr>
          <p:cNvCxnSpPr>
            <a:stCxn id="213" idx="0"/>
            <a:endCxn id="177" idx="4"/>
          </p:cNvCxnSpPr>
          <p:nvPr/>
        </p:nvCxnSpPr>
        <p:spPr>
          <a:xfrm rot="16200000" flipV="1">
            <a:off x="10263285" y="5881644"/>
            <a:ext cx="302126" cy="690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6" name="Elbow Connector 506">
            <a:extLst>
              <a:ext uri="{FF2B5EF4-FFF2-40B4-BE49-F238E27FC236}">
                <a16:creationId xmlns:a16="http://schemas.microsoft.com/office/drawing/2014/main" id="{B113AE6C-54ED-439F-8F37-747078395028}"/>
              </a:ext>
            </a:extLst>
          </p:cNvPr>
          <p:cNvCxnSpPr>
            <a:stCxn id="207" idx="0"/>
            <a:endCxn id="177" idx="5"/>
          </p:cNvCxnSpPr>
          <p:nvPr/>
        </p:nvCxnSpPr>
        <p:spPr>
          <a:xfrm rot="16200000" flipV="1">
            <a:off x="10780699" y="5492306"/>
            <a:ext cx="378930" cy="13682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Elbow Connector 73">
            <a:extLst>
              <a:ext uri="{FF2B5EF4-FFF2-40B4-BE49-F238E27FC236}">
                <a16:creationId xmlns:a16="http://schemas.microsoft.com/office/drawing/2014/main" id="{6C5B58BF-A18D-4A22-B203-CF76401E9BF4}"/>
              </a:ext>
            </a:extLst>
          </p:cNvPr>
          <p:cNvCxnSpPr>
            <a:stCxn id="194" idx="6"/>
          </p:cNvCxnSpPr>
          <p:nvPr/>
        </p:nvCxnSpPr>
        <p:spPr>
          <a:xfrm flipH="1">
            <a:off x="11791434" y="5283869"/>
            <a:ext cx="38628" cy="1081618"/>
          </a:xfrm>
          <a:prstGeom prst="bentConnector4">
            <a:avLst>
              <a:gd name="adj1" fmla="val -6503"/>
              <a:gd name="adj2" fmla="val 640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Elbow Connector 80">
            <a:extLst>
              <a:ext uri="{FF2B5EF4-FFF2-40B4-BE49-F238E27FC236}">
                <a16:creationId xmlns:a16="http://schemas.microsoft.com/office/drawing/2014/main" id="{3F617B72-6B21-40CB-8F36-191C57F2BF0E}"/>
              </a:ext>
            </a:extLst>
          </p:cNvPr>
          <p:cNvCxnSpPr>
            <a:stCxn id="194" idx="5"/>
          </p:cNvCxnSpPr>
          <p:nvPr/>
        </p:nvCxnSpPr>
        <p:spPr>
          <a:xfrm rot="5400000">
            <a:off x="10898893" y="5513836"/>
            <a:ext cx="856188" cy="826271"/>
          </a:xfrm>
          <a:prstGeom prst="bentConnector3">
            <a:avLst>
              <a:gd name="adj1" fmla="val 69365"/>
            </a:avLst>
          </a:prstGeom>
          <a:ln>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B0F425C5-F8AF-472C-A4A2-C0E25276E4AA}"/>
              </a:ext>
            </a:extLst>
          </p:cNvPr>
          <p:cNvCxnSpPr/>
          <p:nvPr/>
        </p:nvCxnSpPr>
        <p:spPr>
          <a:xfrm>
            <a:off x="7536264" y="0"/>
            <a:ext cx="0" cy="6621864"/>
          </a:xfrm>
          <a:prstGeom prst="line">
            <a:avLst/>
          </a:prstGeom>
        </p:spPr>
        <p:style>
          <a:lnRef idx="2">
            <a:schemeClr val="dk1"/>
          </a:lnRef>
          <a:fillRef idx="0">
            <a:schemeClr val="dk1"/>
          </a:fillRef>
          <a:effectRef idx="1">
            <a:schemeClr val="dk1"/>
          </a:effectRef>
          <a:fontRef idx="minor">
            <a:schemeClr val="tx1"/>
          </a:fontRef>
        </p:style>
      </p:cxnSp>
      <p:sp>
        <p:nvSpPr>
          <p:cNvPr id="220" name="TextBox 219">
            <a:extLst>
              <a:ext uri="{FF2B5EF4-FFF2-40B4-BE49-F238E27FC236}">
                <a16:creationId xmlns:a16="http://schemas.microsoft.com/office/drawing/2014/main" id="{D3EABEAE-3DF1-4F0C-ADC7-1C9282574611}"/>
              </a:ext>
            </a:extLst>
          </p:cNvPr>
          <p:cNvSpPr txBox="1"/>
          <p:nvPr/>
        </p:nvSpPr>
        <p:spPr>
          <a:xfrm>
            <a:off x="2996495" y="6299024"/>
            <a:ext cx="1713719" cy="276999"/>
          </a:xfrm>
          <a:prstGeom prst="rect">
            <a:avLst/>
          </a:prstGeom>
          <a:noFill/>
        </p:spPr>
        <p:txBody>
          <a:bodyPr wrap="square" rtlCol="0">
            <a:spAutoFit/>
          </a:bodyPr>
          <a:lstStyle/>
          <a:p>
            <a:pPr algn="ctr"/>
            <a:r>
              <a:rPr lang="en-US" sz="1200" b="1" i="1" u="sng" dirty="0"/>
              <a:t>Level 1</a:t>
            </a:r>
            <a:endParaRPr lang="en-IN" sz="1200" b="1" i="1" u="sng" dirty="0"/>
          </a:p>
        </p:txBody>
      </p:sp>
      <p:sp>
        <p:nvSpPr>
          <p:cNvPr id="221" name="TextBox 220">
            <a:extLst>
              <a:ext uri="{FF2B5EF4-FFF2-40B4-BE49-F238E27FC236}">
                <a16:creationId xmlns:a16="http://schemas.microsoft.com/office/drawing/2014/main" id="{C2584AB1-7685-4BE5-AA7F-C3E3E9D72888}"/>
              </a:ext>
            </a:extLst>
          </p:cNvPr>
          <p:cNvSpPr txBox="1"/>
          <p:nvPr/>
        </p:nvSpPr>
        <p:spPr>
          <a:xfrm>
            <a:off x="8996537" y="-27902"/>
            <a:ext cx="1933685" cy="276999"/>
          </a:xfrm>
          <a:prstGeom prst="rect">
            <a:avLst/>
          </a:prstGeom>
          <a:noFill/>
        </p:spPr>
        <p:txBody>
          <a:bodyPr wrap="square" rtlCol="0">
            <a:spAutoFit/>
          </a:bodyPr>
          <a:lstStyle/>
          <a:p>
            <a:pPr algn="ctr"/>
            <a:r>
              <a:rPr lang="en-US" sz="1200" b="1" i="1" u="sng" dirty="0"/>
              <a:t>Level 2</a:t>
            </a:r>
            <a:endParaRPr lang="en-IN" sz="1200" b="1" i="1" u="sng" dirty="0"/>
          </a:p>
        </p:txBody>
      </p:sp>
      <p:cxnSp>
        <p:nvCxnSpPr>
          <p:cNvPr id="222" name="Straight Connector 221">
            <a:extLst>
              <a:ext uri="{FF2B5EF4-FFF2-40B4-BE49-F238E27FC236}">
                <a16:creationId xmlns:a16="http://schemas.microsoft.com/office/drawing/2014/main" id="{95EB7695-20E7-4838-B91B-0E8BB6723A47}"/>
              </a:ext>
            </a:extLst>
          </p:cNvPr>
          <p:cNvCxnSpPr/>
          <p:nvPr/>
        </p:nvCxnSpPr>
        <p:spPr>
          <a:xfrm flipH="1">
            <a:off x="0" y="6621864"/>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23" name="TextBox 222">
            <a:extLst>
              <a:ext uri="{FF2B5EF4-FFF2-40B4-BE49-F238E27FC236}">
                <a16:creationId xmlns:a16="http://schemas.microsoft.com/office/drawing/2014/main" id="{0F3417DA-A143-4E96-A67A-EB987064D4D5}"/>
              </a:ext>
            </a:extLst>
          </p:cNvPr>
          <p:cNvSpPr txBox="1"/>
          <p:nvPr/>
        </p:nvSpPr>
        <p:spPr>
          <a:xfrm>
            <a:off x="0" y="6607366"/>
            <a:ext cx="12192000" cy="276999"/>
          </a:xfrm>
          <a:prstGeom prst="rect">
            <a:avLst/>
          </a:prstGeom>
          <a:noFill/>
        </p:spPr>
        <p:txBody>
          <a:bodyPr wrap="square" rtlCol="0">
            <a:spAutoFit/>
          </a:bodyPr>
          <a:lstStyle/>
          <a:p>
            <a:pPr algn="ctr"/>
            <a:r>
              <a:rPr lang="en-US" sz="1200" b="1" i="1" u="sng" dirty="0"/>
              <a:t>Data Flow Diagram</a:t>
            </a:r>
            <a:endParaRPr lang="en-IN" sz="1200" b="1" i="1" u="sng" dirty="0"/>
          </a:p>
        </p:txBody>
      </p:sp>
    </p:spTree>
    <p:extLst>
      <p:ext uri="{BB962C8B-B14F-4D97-AF65-F5344CB8AC3E}">
        <p14:creationId xmlns:p14="http://schemas.microsoft.com/office/powerpoint/2010/main" val="30597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A7724-9708-41D2-8CB3-6519B0AF9C64}"/>
              </a:ext>
            </a:extLst>
          </p:cNvPr>
          <p:cNvSpPr txBox="1"/>
          <p:nvPr/>
        </p:nvSpPr>
        <p:spPr>
          <a:xfrm>
            <a:off x="3048000" y="467591"/>
            <a:ext cx="6096000" cy="5929444"/>
          </a:xfrm>
          <a:prstGeom prst="rect">
            <a:avLst/>
          </a:prstGeom>
          <a:noFill/>
        </p:spPr>
        <p:txBody>
          <a:bodyPr wrap="square">
            <a:spAutoFit/>
          </a:bodyPr>
          <a:lstStyle/>
          <a:p>
            <a:pPr marR="67310" algn="ctr">
              <a:lnSpc>
                <a:spcPts val="2900"/>
              </a:lnSpc>
              <a:spcAft>
                <a:spcPts val="800"/>
              </a:spcAft>
            </a:pPr>
            <a:r>
              <a:rPr lang="en-IN" sz="3600" u="sng" dirty="0">
                <a:effectLst/>
                <a:latin typeface="Arial" panose="020B0604020202020204" pitchFamily="34" charset="0"/>
                <a:ea typeface="Calibri" panose="020F0502020204030204" pitchFamily="34" charset="0"/>
                <a:cs typeface="Times New Roman" panose="02020603050405020304" pitchFamily="18" charset="0"/>
              </a:rPr>
              <a:t>Contents</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650"/>
              </a:lnSpc>
              <a:spcBef>
                <a:spcPts val="5"/>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1.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ER Diagram                                                                              </a:t>
            </a:r>
            <a:r>
              <a:rPr lang="en-IN" sz="1800" b="1" spc="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2.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Relational Schema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3.     Data Dictionary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4.     Context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5.      DFD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6.      UI Description                                                      </a:t>
            </a:r>
            <a:r>
              <a:rPr lang="en-IN" sz="1800" b="1" spc="37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0FED7-00AC-44B9-8608-44FE8957715C}"/>
              </a:ext>
            </a:extLst>
          </p:cNvPr>
          <p:cNvSpPr txBox="1"/>
          <p:nvPr/>
        </p:nvSpPr>
        <p:spPr>
          <a:xfrm>
            <a:off x="397565" y="1242964"/>
            <a:ext cx="11330609" cy="2600520"/>
          </a:xfrm>
          <a:prstGeom prst="rect">
            <a:avLst/>
          </a:prstGeom>
          <a:noFill/>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Entity-Relationship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entity–relationship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ER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describes interrelated things of interest in a specific domain of knowledge. A basic ER model is composed of entity types (which classify the things of interest) and specifies relationships that can exist between </a:t>
            </a:r>
            <a:r>
              <a:rPr lang="en-IN" sz="1800" u="sng" dirty="0">
                <a:solidFill>
                  <a:srgbClr val="3366BB"/>
                </a:solidFill>
                <a:effectLst/>
                <a:latin typeface="Calibri" panose="020F0502020204030204" pitchFamily="34" charset="0"/>
                <a:ea typeface="Times New Roman" panose="02020603050405020304" pitchFamily="18" charset="0"/>
                <a:cs typeface="Calibri" panose="020F0502020204030204" pitchFamily="34" charset="0"/>
                <a:hlinkClick r:id="rId2" tooltip="wikt:entity"/>
              </a:rPr>
              <a:t>entities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(instances of those entity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3" tooltip="Software engineering"/>
              </a:rPr>
              <a:t>software engineering</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 ER model is commonly formed to represent things a business needs to remember in order to perform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4" tooltip="Business process"/>
              </a:rPr>
              <a:t>business processes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Consequently, the ER model becomes an abstract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5" tooltip="Data modeling"/>
              </a:rPr>
              <a:t>data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that defines a data or information structure which can be implemented in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6" tooltip="Database"/>
              </a:rPr>
              <a:t>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typically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7" tooltip="Relational database"/>
              </a:rPr>
              <a:t>relational 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2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90500"/>
            <a:ext cx="12192000" cy="6096000"/>
          </a:xfrm>
          <a:prstGeom prst="rect">
            <a:avLst/>
          </a:prstGeom>
        </p:spPr>
      </p:pic>
    </p:spTree>
    <p:extLst>
      <p:ext uri="{BB962C8B-B14F-4D97-AF65-F5344CB8AC3E}">
        <p14:creationId xmlns:p14="http://schemas.microsoft.com/office/powerpoint/2010/main" val="187084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3113B-378D-4042-BEC9-060A9FEFA607}"/>
              </a:ext>
            </a:extLst>
          </p:cNvPr>
          <p:cNvSpPr txBox="1"/>
          <p:nvPr/>
        </p:nvSpPr>
        <p:spPr>
          <a:xfrm>
            <a:off x="265043" y="1398423"/>
            <a:ext cx="11635409" cy="2882328"/>
          </a:xfrm>
          <a:prstGeom prst="rect">
            <a:avLst/>
          </a:prstGeom>
          <a:noFill/>
        </p:spPr>
        <p:txBody>
          <a:bodyPr wrap="square">
            <a:spAutoFit/>
          </a:bodyPr>
          <a:lstStyle/>
          <a:p>
            <a:pPr marL="1757045" indent="528955">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Relational Schema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Relation schema defines the design and structure of the relation like it consists of the relation name, set of attributes/field names/column names. every attribute would have an associated domain</a:t>
            </a:r>
            <a:r>
              <a:rPr lang="en-IN" sz="24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 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tables and associated items that are related to one another. All of the base tables, views, indexes, domains, user roles, stored modules, and other items that a user creates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needs of a particular enterprise or set of applications belong to one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672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Object 138">
            <a:extLst>
              <a:ext uri="{FF2B5EF4-FFF2-40B4-BE49-F238E27FC236}">
                <a16:creationId xmlns:a16="http://schemas.microsoft.com/office/drawing/2014/main" id="{B04FEC25-9FC4-4A8B-88A9-63C2D7E84CC0}"/>
              </a:ext>
            </a:extLst>
          </p:cNvPr>
          <p:cNvGraphicFramePr>
            <a:graphicFrameLocks noChangeAspect="1"/>
          </p:cNvGraphicFramePr>
          <p:nvPr>
            <p:extLst>
              <p:ext uri="{D42A27DB-BD31-4B8C-83A1-F6EECF244321}">
                <p14:modId xmlns:p14="http://schemas.microsoft.com/office/powerpoint/2010/main" val="1019387421"/>
              </p:ext>
            </p:extLst>
          </p:nvPr>
        </p:nvGraphicFramePr>
        <p:xfrm>
          <a:off x="4300602" y="679731"/>
          <a:ext cx="4333357" cy="5339258"/>
        </p:xfrm>
        <a:graphic>
          <a:graphicData uri="http://schemas.openxmlformats.org/presentationml/2006/ole">
            <mc:AlternateContent xmlns:mc="http://schemas.openxmlformats.org/markup-compatibility/2006">
              <mc:Choice xmlns:v="urn:schemas-microsoft-com:vml" Requires="v">
                <p:oleObj spid="_x0000_s1027" name="Document" r:id="rId3" imgW="7768802" imgH="9572064" progId="Word.Document.12">
                  <p:embed/>
                </p:oleObj>
              </mc:Choice>
              <mc:Fallback>
                <p:oleObj name="Document" r:id="rId3" imgW="7768802" imgH="9572064" progId="Word.Document.12">
                  <p:embed/>
                  <p:pic>
                    <p:nvPicPr>
                      <p:cNvPr id="0" name=""/>
                      <p:cNvPicPr/>
                      <p:nvPr/>
                    </p:nvPicPr>
                    <p:blipFill>
                      <a:blip r:embed="rId4"/>
                      <a:stretch>
                        <a:fillRect/>
                      </a:stretch>
                    </p:blipFill>
                    <p:spPr>
                      <a:xfrm>
                        <a:off x="4300602" y="679731"/>
                        <a:ext cx="4333357" cy="5339258"/>
                      </a:xfrm>
                      <a:prstGeom prst="rect">
                        <a:avLst/>
                      </a:prstGeom>
                    </p:spPr>
                  </p:pic>
                </p:oleObj>
              </mc:Fallback>
            </mc:AlternateContent>
          </a:graphicData>
        </a:graphic>
      </p:graphicFrame>
    </p:spTree>
    <p:extLst>
      <p:ext uri="{BB962C8B-B14F-4D97-AF65-F5344CB8AC3E}">
        <p14:creationId xmlns:p14="http://schemas.microsoft.com/office/powerpoint/2010/main" val="19248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a:extLst>
              <a:ext uri="{FF2B5EF4-FFF2-40B4-BE49-F238E27FC236}">
                <a16:creationId xmlns:a16="http://schemas.microsoft.com/office/drawing/2014/main" id="{AC6AFAC8-2ED8-429A-AC36-7EBF9EF877DF}"/>
              </a:ext>
            </a:extLst>
          </p:cNvPr>
          <p:cNvGraphicFramePr>
            <a:graphicFrameLocks noChangeAspect="1"/>
          </p:cNvGraphicFramePr>
          <p:nvPr>
            <p:extLst>
              <p:ext uri="{D42A27DB-BD31-4B8C-83A1-F6EECF244321}">
                <p14:modId xmlns:p14="http://schemas.microsoft.com/office/powerpoint/2010/main" val="1186824212"/>
              </p:ext>
            </p:extLst>
          </p:nvPr>
        </p:nvGraphicFramePr>
        <p:xfrm>
          <a:off x="4156075" y="719138"/>
          <a:ext cx="3878263" cy="5418137"/>
        </p:xfrm>
        <a:graphic>
          <a:graphicData uri="http://schemas.openxmlformats.org/presentationml/2006/ole">
            <mc:AlternateContent xmlns:mc="http://schemas.openxmlformats.org/markup-compatibility/2006">
              <mc:Choice xmlns:v="urn:schemas-microsoft-com:vml" Requires="v">
                <p:oleObj spid="_x0000_s2051" name="Document" r:id="rId3" imgW="7768802" imgH="10853699" progId="Word.Document.12">
                  <p:embed/>
                </p:oleObj>
              </mc:Choice>
              <mc:Fallback>
                <p:oleObj name="Document" r:id="rId3" imgW="7768802" imgH="10853699" progId="Word.Document.12">
                  <p:embed/>
                  <p:pic>
                    <p:nvPicPr>
                      <p:cNvPr id="0" name=""/>
                      <p:cNvPicPr/>
                      <p:nvPr/>
                    </p:nvPicPr>
                    <p:blipFill>
                      <a:blip r:embed="rId4"/>
                      <a:stretch>
                        <a:fillRect/>
                      </a:stretch>
                    </p:blipFill>
                    <p:spPr>
                      <a:xfrm>
                        <a:off x="4156075" y="719138"/>
                        <a:ext cx="3878263" cy="5418137"/>
                      </a:xfrm>
                      <a:prstGeom prst="rect">
                        <a:avLst/>
                      </a:prstGeom>
                    </p:spPr>
                  </p:pic>
                </p:oleObj>
              </mc:Fallback>
            </mc:AlternateContent>
          </a:graphicData>
        </a:graphic>
      </p:graphicFrame>
    </p:spTree>
    <p:extLst>
      <p:ext uri="{BB962C8B-B14F-4D97-AF65-F5344CB8AC3E}">
        <p14:creationId xmlns:p14="http://schemas.microsoft.com/office/powerpoint/2010/main" val="282111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35639-3E99-4FA2-88C2-6BABEC521EAC}"/>
              </a:ext>
            </a:extLst>
          </p:cNvPr>
          <p:cNvSpPr txBox="1"/>
          <p:nvPr/>
        </p:nvSpPr>
        <p:spPr>
          <a:xfrm>
            <a:off x="344557" y="2221821"/>
            <a:ext cx="11529391" cy="1531894"/>
          </a:xfrm>
          <a:prstGeom prst="rect">
            <a:avLst/>
          </a:prstGeom>
          <a:noFill/>
        </p:spPr>
        <p:txBody>
          <a:bodyPr wrap="square">
            <a:spAutoFit/>
          </a:bodyPr>
          <a:lstStyle/>
          <a:p>
            <a:pPr>
              <a:lnSpc>
                <a:spcPct val="107000"/>
              </a:lnSpc>
              <a:spcAft>
                <a:spcPts val="800"/>
              </a:spcAft>
              <a:tabLst>
                <a:tab pos="249555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Dictionary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metadata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about the database.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very important as it contains information such as what is in the database, who is allowed to access it, where is the database physically stored etc. . Physical information about the tables such as where they are stored and how.</a:t>
            </a:r>
          </a:p>
        </p:txBody>
      </p:sp>
    </p:spTree>
    <p:extLst>
      <p:ext uri="{BB962C8B-B14F-4D97-AF65-F5344CB8AC3E}">
        <p14:creationId xmlns:p14="http://schemas.microsoft.com/office/powerpoint/2010/main" val="204071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F8BE0D-13F7-45D3-9FD9-F36CA3B7D57B}"/>
              </a:ext>
            </a:extLst>
          </p:cNvPr>
          <p:cNvGraphicFramePr>
            <a:graphicFrameLocks noGrp="1"/>
          </p:cNvGraphicFramePr>
          <p:nvPr/>
        </p:nvGraphicFramePr>
        <p:xfrm>
          <a:off x="1075089" y="2235485"/>
          <a:ext cx="10041822" cy="3532824"/>
        </p:xfrm>
        <a:graphic>
          <a:graphicData uri="http://schemas.openxmlformats.org/drawingml/2006/table">
            <a:tbl>
              <a:tblPr firstRow="1" firstCol="1" bandRow="1">
                <a:tableStyleId>{5C22544A-7EE6-4342-B048-85BDC9FD1C3A}</a:tableStyleId>
              </a:tblPr>
              <a:tblGrid>
                <a:gridCol w="1497965">
                  <a:extLst>
                    <a:ext uri="{9D8B030D-6E8A-4147-A177-3AD203B41FA5}">
                      <a16:colId xmlns:a16="http://schemas.microsoft.com/office/drawing/2014/main" val="4112144699"/>
                    </a:ext>
                  </a:extLst>
                </a:gridCol>
                <a:gridCol w="1497965">
                  <a:extLst>
                    <a:ext uri="{9D8B030D-6E8A-4147-A177-3AD203B41FA5}">
                      <a16:colId xmlns:a16="http://schemas.microsoft.com/office/drawing/2014/main" val="2138160813"/>
                    </a:ext>
                  </a:extLst>
                </a:gridCol>
                <a:gridCol w="1288415">
                  <a:extLst>
                    <a:ext uri="{9D8B030D-6E8A-4147-A177-3AD203B41FA5}">
                      <a16:colId xmlns:a16="http://schemas.microsoft.com/office/drawing/2014/main" val="3459070170"/>
                    </a:ext>
                  </a:extLst>
                </a:gridCol>
                <a:gridCol w="1181100">
                  <a:extLst>
                    <a:ext uri="{9D8B030D-6E8A-4147-A177-3AD203B41FA5}">
                      <a16:colId xmlns:a16="http://schemas.microsoft.com/office/drawing/2014/main" val="1088830792"/>
                    </a:ext>
                  </a:extLst>
                </a:gridCol>
                <a:gridCol w="26602">
                  <a:extLst>
                    <a:ext uri="{9D8B030D-6E8A-4147-A177-3AD203B41FA5}">
                      <a16:colId xmlns:a16="http://schemas.microsoft.com/office/drawing/2014/main" val="3946584133"/>
                    </a:ext>
                  </a:extLst>
                </a:gridCol>
                <a:gridCol w="1125855">
                  <a:extLst>
                    <a:ext uri="{9D8B030D-6E8A-4147-A177-3AD203B41FA5}">
                      <a16:colId xmlns:a16="http://schemas.microsoft.com/office/drawing/2014/main" val="859388420"/>
                    </a:ext>
                  </a:extLst>
                </a:gridCol>
                <a:gridCol w="1026795">
                  <a:extLst>
                    <a:ext uri="{9D8B030D-6E8A-4147-A177-3AD203B41FA5}">
                      <a16:colId xmlns:a16="http://schemas.microsoft.com/office/drawing/2014/main" val="1493024401"/>
                    </a:ext>
                  </a:extLst>
                </a:gridCol>
                <a:gridCol w="2397125">
                  <a:extLst>
                    <a:ext uri="{9D8B030D-6E8A-4147-A177-3AD203B41FA5}">
                      <a16:colId xmlns:a16="http://schemas.microsoft.com/office/drawing/2014/main" val="3759706564"/>
                    </a:ext>
                  </a:extLst>
                </a:gridCol>
              </a:tblGrid>
              <a:tr h="0">
                <a:tc>
                  <a:txBody>
                    <a:bodyPr/>
                    <a:lstStyle/>
                    <a:p>
                      <a:pPr marL="12700">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Column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200">
                          <a:effectLst/>
                        </a:rPr>
                        <a:t>Nullable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Comments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129236114"/>
                  </a:ext>
                </a:extLst>
              </a:tr>
              <a:tr h="470535">
                <a:tc>
                  <a:txBody>
                    <a:bodyPr/>
                    <a:lstStyle/>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admin_id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int(10)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99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valid 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41977235"/>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dirty="0">
                          <a:effectLst/>
                        </a:rPr>
                        <a:t>  </a:t>
                      </a:r>
                      <a:r>
                        <a:rPr lang="en-IN" sz="1100" dirty="0" err="1">
                          <a:effectLst/>
                        </a:rPr>
                        <a:t>admin_username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user_name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06443553"/>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a:effectLst/>
                        </a:rPr>
                        <a:t> admin_password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dirty="0">
                          <a:effectLst/>
                        </a:rPr>
                        <a:t> A valid password given by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862263442"/>
                  </a:ext>
                </a:extLst>
              </a:tr>
            </a:tbl>
          </a:graphicData>
        </a:graphic>
      </p:graphicFrame>
      <p:sp>
        <p:nvSpPr>
          <p:cNvPr id="5" name="Rectangle 1">
            <a:extLst>
              <a:ext uri="{FF2B5EF4-FFF2-40B4-BE49-F238E27FC236}">
                <a16:creationId xmlns:a16="http://schemas.microsoft.com/office/drawing/2014/main" id="{3A351DEA-3904-4A06-BCA6-917C26AC44F0}"/>
              </a:ext>
            </a:extLst>
          </p:cNvPr>
          <p:cNvSpPr>
            <a:spLocks noChangeArrowheads="1"/>
          </p:cNvSpPr>
          <p:nvPr/>
        </p:nvSpPr>
        <p:spPr bwMode="auto">
          <a:xfrm>
            <a:off x="3238500" y="300107"/>
            <a:ext cx="125206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488" tIns="45720" rIns="361836"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995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1368</Words>
  <Application>Microsoft Office PowerPoint</Application>
  <PresentationFormat>Widescreen</PresentationFormat>
  <Paragraphs>555</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4" baseType="lpstr">
      <vt:lpstr>Arial</vt:lpstr>
      <vt:lpstr>Calibri</vt:lpstr>
      <vt:lpstr>Calibri Light</vt:lpstr>
      <vt:lpstr>Times New Roman</vt:lpstr>
      <vt:lpstr>Office Theme</vt:lpstr>
      <vt:lpstr>Document</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mousumi</dc:creator>
  <cp:lastModifiedBy>SaNI JANA</cp:lastModifiedBy>
  <cp:revision>21</cp:revision>
  <dcterms:created xsi:type="dcterms:W3CDTF">2021-03-05T14:25:31Z</dcterms:created>
  <dcterms:modified xsi:type="dcterms:W3CDTF">2021-03-06T07:11:08Z</dcterms:modified>
</cp:coreProperties>
</file>