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  <p:sldId id="268" r:id="rId11"/>
    <p:sldId id="269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12" y="22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19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42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Prim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smtClean="0"/>
              <a:t>Algoritmo de </a:t>
            </a:r>
            <a:r>
              <a:rPr lang="pt-BR" dirty="0" err="1" smtClean="0"/>
              <a:t>Prim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Débora Alice / Larissa Santos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https://github.com/deboraalice7/huffman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37704" y="556320"/>
            <a:ext cx="10136534" cy="8950898"/>
          </a:xfrm>
          <a:prstGeom prst="rect">
            <a:avLst/>
          </a:prstGeom>
          <a:noFill/>
          <a:ln>
            <a:noFill/>
          </a:ln>
        </p:spPr>
        <p:txBody>
          <a:bodyPr wrap="square" lIns="52164" tIns="52164" rIns="52164" bIns="52164" anchor="t" anchorCtr="0">
            <a:noAutofit/>
          </a:bodyPr>
          <a:lstStyle/>
          <a:p>
            <a:pPr marL="0" indent="0" rtl="0">
              <a:spcBef>
                <a:spcPts val="956"/>
              </a:spcBef>
              <a:buNone/>
            </a:pPr>
            <a:r>
              <a:rPr lang="pt-BR" sz="2300" dirty="0" err="1"/>
              <a:t>void</a:t>
            </a:r>
            <a:r>
              <a:rPr lang="pt-BR" sz="2300" dirty="0"/>
              <a:t> </a:t>
            </a:r>
            <a:r>
              <a:rPr lang="pt-BR" sz="2300" dirty="0" err="1"/>
              <a:t>algPrim</a:t>
            </a:r>
            <a:r>
              <a:rPr lang="pt-BR" sz="2300" dirty="0"/>
              <a:t> (Grafo *</a:t>
            </a:r>
            <a:r>
              <a:rPr lang="pt-BR" sz="2300" dirty="0" err="1"/>
              <a:t>gr</a:t>
            </a:r>
            <a:r>
              <a:rPr lang="pt-BR" sz="2300" dirty="0"/>
              <a:t>, </a:t>
            </a:r>
            <a:r>
              <a:rPr lang="pt-BR" sz="2300" dirty="0" err="1"/>
              <a:t>int</a:t>
            </a:r>
            <a:r>
              <a:rPr lang="pt-BR" sz="2300" dirty="0"/>
              <a:t> </a:t>
            </a:r>
            <a:r>
              <a:rPr lang="pt-BR" sz="2300" dirty="0" err="1"/>
              <a:t>orig</a:t>
            </a:r>
            <a:r>
              <a:rPr lang="pt-BR" sz="2300" dirty="0"/>
              <a:t>, </a:t>
            </a:r>
            <a:r>
              <a:rPr lang="pt-BR" sz="2300" dirty="0" err="1"/>
              <a:t>int</a:t>
            </a:r>
            <a:r>
              <a:rPr lang="pt-BR" sz="2300" dirty="0"/>
              <a:t> *pai){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err="1"/>
              <a:t>int</a:t>
            </a:r>
            <a:r>
              <a:rPr lang="pt-BR" sz="2300" dirty="0"/>
              <a:t> i, j, </a:t>
            </a:r>
            <a:r>
              <a:rPr lang="pt-BR" sz="2300" dirty="0" err="1"/>
              <a:t>dest</a:t>
            </a:r>
            <a:r>
              <a:rPr lang="pt-BR" sz="2300" dirty="0"/>
              <a:t>, primeiro, NV = </a:t>
            </a:r>
            <a:r>
              <a:rPr lang="pt-BR" sz="2300" dirty="0" err="1"/>
              <a:t>gr</a:t>
            </a:r>
            <a:r>
              <a:rPr lang="pt-BR" sz="2300" dirty="0"/>
              <a:t>-&gt;</a:t>
            </a:r>
            <a:r>
              <a:rPr lang="pt-BR" sz="2300" dirty="0" err="1"/>
              <a:t>nro_vertices</a:t>
            </a:r>
            <a:r>
              <a:rPr lang="pt-BR" sz="2300" dirty="0"/>
              <a:t>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err="1"/>
              <a:t>double</a:t>
            </a:r>
            <a:r>
              <a:rPr lang="pt-BR" sz="2300" dirty="0"/>
              <a:t> </a:t>
            </a:r>
            <a:r>
              <a:rPr lang="pt-BR" sz="2300" dirty="0" err="1"/>
              <a:t>menorPeso</a:t>
            </a:r>
            <a:r>
              <a:rPr lang="pt-BR" sz="2300" dirty="0"/>
              <a:t>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for (i=0; i&lt; NV; i++){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pai[i] = -1; // todos os </a:t>
            </a:r>
            <a:r>
              <a:rPr lang="pt-BR" sz="2300" dirty="0" err="1"/>
              <a:t>vertices</a:t>
            </a:r>
            <a:r>
              <a:rPr lang="pt-BR" sz="2300" dirty="0"/>
              <a:t> sem pai recebem -1.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}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pai [</a:t>
            </a:r>
            <a:r>
              <a:rPr lang="pt-BR" sz="2300" dirty="0" err="1"/>
              <a:t>orig</a:t>
            </a:r>
            <a:r>
              <a:rPr lang="pt-BR" sz="2300" dirty="0"/>
              <a:t>] = </a:t>
            </a:r>
            <a:r>
              <a:rPr lang="pt-BR" sz="2300" dirty="0" err="1"/>
              <a:t>orig</a:t>
            </a:r>
            <a:r>
              <a:rPr lang="pt-BR" sz="2300" dirty="0"/>
              <a:t>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err="1"/>
              <a:t>while</a:t>
            </a:r>
            <a:r>
              <a:rPr lang="pt-BR" sz="2300" dirty="0"/>
              <a:t> (1){</a:t>
            </a:r>
          </a:p>
          <a:p>
            <a:pPr marL="0" indent="728228" rtl="0">
              <a:spcBef>
                <a:spcPts val="956"/>
              </a:spcBef>
              <a:buNone/>
            </a:pPr>
            <a:r>
              <a:rPr lang="pt-BR" sz="2300" dirty="0"/>
              <a:t>	primeiro = 1;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// percorre todos os vértices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for (i=0; i&lt; NV; i++){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// achou vértices já visitado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</a:t>
            </a:r>
            <a:r>
              <a:rPr lang="pt-BR" sz="2300" dirty="0" err="1"/>
              <a:t>if</a:t>
            </a:r>
            <a:r>
              <a:rPr lang="pt-BR" sz="2300" dirty="0"/>
              <a:t> (pai[i] != -1){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// percorre os vizinhos do </a:t>
            </a:r>
            <a:r>
              <a:rPr lang="pt-BR" sz="2300" dirty="0" err="1"/>
              <a:t>veŕtice</a:t>
            </a:r>
            <a:r>
              <a:rPr lang="pt-BR" sz="2300" dirty="0"/>
              <a:t> visitado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	for (j=0; j&gt;</a:t>
            </a:r>
            <a:r>
              <a:rPr lang="pt-BR" sz="2300" dirty="0" err="1"/>
              <a:t>gr</a:t>
            </a:r>
            <a:r>
              <a:rPr lang="pt-BR" sz="2300" dirty="0"/>
              <a:t>-&gt;grau[i]; j++)  </a:t>
            </a:r>
            <a:endParaRPr lang="pt-BR" sz="2300" dirty="0" smtClean="0"/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smtClean="0"/>
              <a:t>			//</a:t>
            </a:r>
            <a:r>
              <a:rPr lang="pt-BR" sz="2300" dirty="0"/>
              <a:t>continua procurando o menor peso	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}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}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}</a:t>
            </a:r>
          </a:p>
          <a:p>
            <a:pPr marL="0" indent="0" rtl="0">
              <a:spcBef>
                <a:spcPts val="956"/>
              </a:spcBef>
              <a:buNone/>
            </a:pPr>
            <a:endParaRPr sz="1600" dirty="0"/>
          </a:p>
          <a:p>
            <a:pPr marL="0" indent="0" rtl="0">
              <a:spcBef>
                <a:spcPts val="956"/>
              </a:spcBef>
              <a:buNone/>
            </a:pPr>
            <a:r>
              <a:rPr lang="pt-BR" sz="1600" dirty="0"/>
              <a:t>	</a:t>
            </a:r>
          </a:p>
        </p:txBody>
      </p:sp>
      <p:pic>
        <p:nvPicPr>
          <p:cNvPr id="134" name="Shape 134" descr="Captura de tela de 2017-10-25 13-59-11.png"/>
          <p:cNvPicPr preferRelativeResize="0"/>
          <p:nvPr/>
        </p:nvPicPr>
        <p:blipFill rotWithShape="1">
          <a:blip r:embed="rId3">
            <a:alphaModFix/>
          </a:blip>
          <a:srcRect l="21640" t="29922" r="58095" b="49825"/>
          <a:stretch/>
        </p:blipFill>
        <p:spPr>
          <a:xfrm>
            <a:off x="9173749" y="954981"/>
            <a:ext cx="3385396" cy="252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35" descr="Captura de tela de 2017-10-25 13-59-11.png"/>
          <p:cNvPicPr preferRelativeResize="0"/>
          <p:nvPr/>
        </p:nvPicPr>
        <p:blipFill rotWithShape="1">
          <a:blip r:embed="rId3">
            <a:alphaModFix/>
          </a:blip>
          <a:srcRect l="50695" t="29872" r="29573" b="48543"/>
          <a:stretch/>
        </p:blipFill>
        <p:spPr>
          <a:xfrm>
            <a:off x="9173749" y="5668888"/>
            <a:ext cx="3409294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65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3728" y="916360"/>
            <a:ext cx="8790949" cy="8950898"/>
          </a:xfrm>
          <a:prstGeom prst="rect">
            <a:avLst/>
          </a:prstGeom>
          <a:noFill/>
          <a:ln>
            <a:noFill/>
          </a:ln>
        </p:spPr>
        <p:txBody>
          <a:bodyPr wrap="square" lIns="52164" tIns="52164" rIns="52164" bIns="52164" anchor="t" anchorCtr="0">
            <a:noAutofit/>
          </a:bodyPr>
          <a:lstStyle/>
          <a:p>
            <a:pPr marL="0" indent="0" rtl="0">
              <a:spcBef>
                <a:spcPts val="956"/>
              </a:spcBef>
              <a:buNone/>
            </a:pP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(primeiro == 1)  break;</a:t>
            </a:r>
          </a:p>
          <a:p>
            <a:pPr marL="0" indent="728228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pai[</a:t>
            </a:r>
            <a:r>
              <a:rPr lang="pt-BR" sz="2800" dirty="0" err="1">
                <a:solidFill>
                  <a:schemeClr val="dk1"/>
                </a:solidFill>
              </a:rPr>
              <a:t>dest</a:t>
            </a:r>
            <a:r>
              <a:rPr lang="pt-BR" sz="2800" dirty="0">
                <a:solidFill>
                  <a:schemeClr val="dk1"/>
                </a:solidFill>
              </a:rPr>
              <a:t>] = </a:t>
            </a:r>
            <a:r>
              <a:rPr lang="pt-BR" sz="2800" dirty="0" err="1">
                <a:solidFill>
                  <a:schemeClr val="dk1"/>
                </a:solidFill>
              </a:rPr>
              <a:t>orig</a:t>
            </a:r>
            <a:r>
              <a:rPr lang="pt-BR" sz="2800" dirty="0">
                <a:solidFill>
                  <a:schemeClr val="dk1"/>
                </a:solidFill>
              </a:rPr>
              <a:t>;  // achou vértice vizinho não visitado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</a:t>
            </a: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(pai[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-&gt;arestas[i][j]]== -1) 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</a:t>
            </a: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(primeiro){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menorPeso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-&gt;pesos [i][j];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orig</a:t>
            </a:r>
            <a:r>
              <a:rPr lang="pt-BR" sz="2800" dirty="0">
                <a:solidFill>
                  <a:schemeClr val="dk1"/>
                </a:solidFill>
              </a:rPr>
              <a:t> = i;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dest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-&gt;arestas[i][j];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primeiro = 0;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} </a:t>
            </a:r>
            <a:r>
              <a:rPr lang="pt-BR" sz="2800" dirty="0" err="1">
                <a:solidFill>
                  <a:schemeClr val="dk1"/>
                </a:solidFill>
              </a:rPr>
              <a:t>else</a:t>
            </a:r>
            <a:r>
              <a:rPr lang="pt-BR" sz="2800" dirty="0">
                <a:solidFill>
                  <a:schemeClr val="dk1"/>
                </a:solidFill>
              </a:rPr>
              <a:t> 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</a:t>
            </a:r>
            <a:r>
              <a:rPr lang="pt-BR" sz="2800" dirty="0" err="1">
                <a:solidFill>
                  <a:schemeClr val="dk1"/>
                </a:solidFill>
              </a:rPr>
              <a:t>menorPeso</a:t>
            </a:r>
            <a:r>
              <a:rPr lang="pt-BR" sz="2800" dirty="0">
                <a:solidFill>
                  <a:schemeClr val="dk1"/>
                </a:solidFill>
              </a:rPr>
              <a:t> &gt;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-&gt;pesos[i][j]){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	</a:t>
            </a:r>
            <a:r>
              <a:rPr lang="pt-BR" sz="2800" dirty="0" err="1">
                <a:solidFill>
                  <a:schemeClr val="dk1"/>
                </a:solidFill>
              </a:rPr>
              <a:t>menorPeso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-&gt;pesos[i][j];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	</a:t>
            </a:r>
            <a:r>
              <a:rPr lang="pt-BR" sz="2800" dirty="0" err="1">
                <a:solidFill>
                  <a:schemeClr val="dk1"/>
                </a:solidFill>
              </a:rPr>
              <a:t>orig</a:t>
            </a:r>
            <a:r>
              <a:rPr lang="pt-BR" sz="2800" dirty="0">
                <a:solidFill>
                  <a:schemeClr val="dk1"/>
                </a:solidFill>
              </a:rPr>
              <a:t> = i;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	</a:t>
            </a:r>
            <a:r>
              <a:rPr lang="pt-BR" sz="2800" dirty="0" err="1">
                <a:solidFill>
                  <a:schemeClr val="dk1"/>
                </a:solidFill>
              </a:rPr>
              <a:t>dest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-&gt;arestas[i][j];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}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}</a:t>
            </a:r>
          </a:p>
          <a:p>
            <a:pPr marL="0" indent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}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}</a:t>
            </a:r>
          </a:p>
          <a:p>
            <a:pPr marL="0" indent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956"/>
              </a:spcBef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262023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>
              <a:hlinkClick r:id="rId2"/>
            </a:endParaRPr>
          </a:p>
          <a:p>
            <a:pPr marL="0" indent="0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://www.cs.usfca.edu/~</a:t>
            </a:r>
            <a:r>
              <a:rPr lang="pt-BR" dirty="0" smtClean="0">
                <a:hlinkClick r:id="rId2"/>
              </a:rPr>
              <a:t>galles/visualization/Prim.html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pic>
        <p:nvPicPr>
          <p:cNvPr id="4" name="Picture 2" descr="running_map_WITH_NETWORK_G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6" y="1564432"/>
            <a:ext cx="11017224" cy="70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/>
              <a:t>Suponha que queremos construir estradas para interligar n cidades </a:t>
            </a:r>
            <a:endParaRPr lang="pt-BR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 smtClean="0"/>
              <a:t>Cada </a:t>
            </a:r>
            <a:r>
              <a:rPr lang="pt-BR" dirty="0"/>
              <a:t>estrada direta entre as cidades i e j tem um custo associado </a:t>
            </a:r>
            <a:endParaRPr lang="pt-BR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 smtClean="0"/>
              <a:t>Nem </a:t>
            </a:r>
            <a:r>
              <a:rPr lang="pt-BR" dirty="0"/>
              <a:t>todas as cidades precisam ser ligadas diretamente, desde que todas sejam acessíveis...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 Como determinar de forma eficiente quais estradas devem ser construídas de forma a minimizar o custo total de interligação das cidades?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38691" r="14519" b="15391"/>
          <a:stretch/>
        </p:blipFill>
        <p:spPr bwMode="auto">
          <a:xfrm>
            <a:off x="165696" y="3220616"/>
            <a:ext cx="12529392" cy="484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Usado para encontrar uma </a:t>
            </a:r>
            <a:r>
              <a:rPr lang="pt-BR" dirty="0">
                <a:solidFill>
                  <a:schemeClr val="tx1"/>
                </a:solidFill>
              </a:rPr>
              <a:t>árvore geradora mínima </a:t>
            </a:r>
            <a:r>
              <a:rPr lang="pt-BR" dirty="0"/>
              <a:t>num grafo conectado, valorado e não direcionado.</a:t>
            </a:r>
          </a:p>
          <a:p>
            <a:endParaRPr lang="pt-BR" dirty="0" smtClean="0"/>
          </a:p>
          <a:p>
            <a:r>
              <a:rPr lang="pt-BR" dirty="0" smtClean="0"/>
              <a:t>Maneira </a:t>
            </a:r>
            <a:r>
              <a:rPr lang="pt-BR" dirty="0"/>
              <a:t>mais eficiente de determinar a aresta segura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Manter </a:t>
            </a:r>
            <a:r>
              <a:rPr lang="pt-BR" dirty="0"/>
              <a:t>todas as arestas que ainda não estão na árvore em fila(s) de prioridade (</a:t>
            </a:r>
            <a:r>
              <a:rPr lang="pt-BR" dirty="0" err="1"/>
              <a:t>heaps</a:t>
            </a:r>
            <a:r>
              <a:rPr lang="pt-BR" dirty="0"/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/>
              <a:t>Prioridade </a:t>
            </a:r>
            <a:r>
              <a:rPr lang="pt-BR" dirty="0"/>
              <a:t>é dada à aresta de menor peso adjacente a um vértice na árvore e outro fora dela </a:t>
            </a: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 algn="ctr">
              <a:buNone/>
            </a:pPr>
            <a:r>
              <a:rPr lang="pt-BR" sz="3600" dirty="0" smtClean="0">
                <a:solidFill>
                  <a:schemeClr val="tx1"/>
                </a:solidFill>
              </a:rPr>
              <a:t>Complexidade: </a:t>
            </a:r>
            <a:r>
              <a:rPr lang="pt-BR" sz="3600" dirty="0">
                <a:solidFill>
                  <a:schemeClr val="tx1"/>
                </a:solidFill>
              </a:rPr>
              <a:t>O(|A| log(|V|))</a:t>
            </a:r>
            <a:endParaRPr sz="3600"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0" t="38779" r="17788" b="12245"/>
          <a:stretch/>
        </p:blipFill>
        <p:spPr bwMode="auto">
          <a:xfrm>
            <a:off x="813768" y="3314869"/>
            <a:ext cx="1170263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65"/>
          <p:cNvSpPr txBox="1">
            <a:spLocks/>
          </p:cNvSpPr>
          <p:nvPr/>
        </p:nvSpPr>
        <p:spPr>
          <a:xfrm>
            <a:off x="723402" y="2068488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pt-BR" sz="3600" b="0" dirty="0" smtClean="0"/>
              <a:t>Exemplo: Iniciando o algoritmo pelo vértice 0</a:t>
            </a:r>
            <a:endParaRPr lang="pt-BR" sz="3600" b="0" dirty="0"/>
          </a:p>
        </p:txBody>
      </p:sp>
    </p:spTree>
    <p:extLst>
      <p:ext uri="{BB962C8B-B14F-4D97-AF65-F5344CB8AC3E}">
        <p14:creationId xmlns:p14="http://schemas.microsoft.com/office/powerpoint/2010/main" val="28803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35864" r="18682" b="18197"/>
          <a:stretch/>
        </p:blipFill>
        <p:spPr bwMode="auto">
          <a:xfrm>
            <a:off x="472999" y="2356520"/>
            <a:ext cx="12078074" cy="513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1" t="33076" r="17454" b="23883"/>
          <a:stretch/>
        </p:blipFill>
        <p:spPr bwMode="auto">
          <a:xfrm>
            <a:off x="559836" y="3004592"/>
            <a:ext cx="12063243" cy="481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65"/>
          <p:cNvSpPr txBox="1">
            <a:spLocks/>
          </p:cNvSpPr>
          <p:nvPr/>
        </p:nvSpPr>
        <p:spPr>
          <a:xfrm>
            <a:off x="7721135" y="2085763"/>
            <a:ext cx="4901944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pt-BR" sz="3600" b="0" dirty="0" smtClean="0"/>
              <a:t>Árvore geradora mínima</a:t>
            </a:r>
            <a:endParaRPr lang="pt-BR" sz="3600" b="0" dirty="0"/>
          </a:p>
        </p:txBody>
      </p:sp>
    </p:spTree>
    <p:extLst>
      <p:ext uri="{BB962C8B-B14F-4D97-AF65-F5344CB8AC3E}">
        <p14:creationId xmlns:p14="http://schemas.microsoft.com/office/powerpoint/2010/main" val="1935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38946" r="18822" b="15391"/>
          <a:stretch/>
        </p:blipFill>
        <p:spPr bwMode="auto">
          <a:xfrm>
            <a:off x="957784" y="3436640"/>
            <a:ext cx="11521280" cy="50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65"/>
          <p:cNvSpPr txBox="1">
            <a:spLocks/>
          </p:cNvSpPr>
          <p:nvPr/>
        </p:nvSpPr>
        <p:spPr>
          <a:xfrm>
            <a:off x="723402" y="2068488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pt-BR" b="0" dirty="0" smtClean="0"/>
              <a:t>Há mais de uma árvore geradora mínima para um mesmo grafo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1603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Peso nas arestas: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207</Words>
  <Application>Microsoft Office PowerPoint</Application>
  <PresentationFormat>Personalizar</PresentationFormat>
  <Paragraphs>75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White</vt:lpstr>
      <vt:lpstr>Apresentação do PowerPoint</vt:lpstr>
      <vt:lpstr>Motivação</vt:lpstr>
      <vt:lpstr>Motivação</vt:lpstr>
      <vt:lpstr>Algoritmo de Prim</vt:lpstr>
      <vt:lpstr>Algoritmo de Prim</vt:lpstr>
      <vt:lpstr>Algoritmo de Prim</vt:lpstr>
      <vt:lpstr>Algoritmo de Prim</vt:lpstr>
      <vt:lpstr>Algoritmo de Prim</vt:lpstr>
      <vt:lpstr>Definições</vt:lpstr>
      <vt:lpstr>Apresentação do PowerPoint</vt:lpstr>
      <vt:lpstr>Apresentação do PowerPoint</vt:lpstr>
      <vt:lpstr>Animação</vt:lpstr>
      <vt:lpstr>De volta à Motivação…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</cp:lastModifiedBy>
  <cp:revision>13</cp:revision>
  <dcterms:modified xsi:type="dcterms:W3CDTF">2017-10-30T13:15:10Z</dcterms:modified>
</cp:coreProperties>
</file>