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  <p:sldId id="268" r:id="rId11"/>
    <p:sldId id="269" r:id="rId12"/>
    <p:sldId id="261" r:id="rId13"/>
    <p:sldId id="270" r:id="rId14"/>
    <p:sldId id="262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188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19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42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" TargetMode="External"/><Relationship Id="rId2" Type="http://schemas.openxmlformats.org/officeDocument/2006/relationships/hyperlink" Target="https://www.cs.usfca.edu/~galles/visualization/Prim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smtClean="0"/>
              <a:t>Algoritmo de </a:t>
            </a:r>
            <a:r>
              <a:rPr lang="pt-BR" dirty="0" err="1" smtClean="0"/>
              <a:t>Prim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Débora Alice / Larissa Santos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https://github.com/deboraalice7/huffman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37704" y="257335"/>
            <a:ext cx="10136534" cy="8950898"/>
          </a:xfrm>
          <a:prstGeom prst="rect">
            <a:avLst/>
          </a:prstGeom>
          <a:noFill/>
          <a:ln>
            <a:noFill/>
          </a:ln>
        </p:spPr>
        <p:txBody>
          <a:bodyPr wrap="square" lIns="52164" tIns="52164" rIns="52164" bIns="52164" anchor="t" anchorCtr="0">
            <a:noAutofit/>
          </a:bodyPr>
          <a:lstStyle/>
          <a:p>
            <a:pPr marL="0" indent="0" rtl="0">
              <a:spcBef>
                <a:spcPts val="956"/>
              </a:spcBef>
              <a:buNone/>
            </a:pPr>
            <a:r>
              <a:rPr lang="pt-BR" sz="2300" dirty="0" err="1"/>
              <a:t>void</a:t>
            </a:r>
            <a:r>
              <a:rPr lang="pt-BR" sz="2300" dirty="0"/>
              <a:t> </a:t>
            </a:r>
            <a:r>
              <a:rPr lang="pt-BR" sz="2300" dirty="0" err="1"/>
              <a:t>algPrim</a:t>
            </a:r>
            <a:r>
              <a:rPr lang="pt-BR" sz="2300" dirty="0"/>
              <a:t> (Grafo *</a:t>
            </a:r>
            <a:r>
              <a:rPr lang="pt-BR" sz="2300" dirty="0" err="1"/>
              <a:t>gr</a:t>
            </a:r>
            <a:r>
              <a:rPr lang="pt-BR" sz="2300" dirty="0"/>
              <a:t>, </a:t>
            </a:r>
            <a:r>
              <a:rPr lang="pt-BR" sz="2300" dirty="0" err="1"/>
              <a:t>int</a:t>
            </a:r>
            <a:r>
              <a:rPr lang="pt-BR" sz="2300" dirty="0"/>
              <a:t> </a:t>
            </a:r>
            <a:r>
              <a:rPr lang="pt-BR" sz="2300" dirty="0" err="1"/>
              <a:t>orig</a:t>
            </a:r>
            <a:r>
              <a:rPr lang="pt-BR" sz="2300" dirty="0"/>
              <a:t>, </a:t>
            </a:r>
            <a:r>
              <a:rPr lang="pt-BR" sz="2300" dirty="0" err="1"/>
              <a:t>int</a:t>
            </a:r>
            <a:r>
              <a:rPr lang="pt-BR" sz="2300" dirty="0"/>
              <a:t> *pai){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err="1"/>
              <a:t>int</a:t>
            </a:r>
            <a:r>
              <a:rPr lang="pt-BR" sz="2300" dirty="0"/>
              <a:t> i, j, </a:t>
            </a:r>
            <a:r>
              <a:rPr lang="pt-BR" sz="2300" dirty="0" err="1"/>
              <a:t>dest</a:t>
            </a:r>
            <a:r>
              <a:rPr lang="pt-BR" sz="2300" dirty="0"/>
              <a:t>, primeiro, NV = </a:t>
            </a:r>
            <a:r>
              <a:rPr lang="pt-BR" sz="2300" dirty="0" err="1"/>
              <a:t>gr</a:t>
            </a:r>
            <a:r>
              <a:rPr lang="pt-BR" sz="2300" dirty="0"/>
              <a:t>-&gt;</a:t>
            </a:r>
            <a:r>
              <a:rPr lang="pt-BR" sz="2300" dirty="0" err="1"/>
              <a:t>nro_vertices</a:t>
            </a:r>
            <a:r>
              <a:rPr lang="pt-BR" sz="2300" dirty="0"/>
              <a:t>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err="1"/>
              <a:t>double</a:t>
            </a:r>
            <a:r>
              <a:rPr lang="pt-BR" sz="2300" dirty="0"/>
              <a:t> </a:t>
            </a:r>
            <a:r>
              <a:rPr lang="pt-BR" sz="2300" dirty="0" err="1"/>
              <a:t>menorPeso</a:t>
            </a:r>
            <a:r>
              <a:rPr lang="pt-BR" sz="2300" dirty="0"/>
              <a:t>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for (i=0; i&lt; NV; i++){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pai[i] = -1; // todos os </a:t>
            </a:r>
            <a:r>
              <a:rPr lang="pt-BR" sz="2300" dirty="0" err="1"/>
              <a:t>vertices</a:t>
            </a:r>
            <a:r>
              <a:rPr lang="pt-BR" sz="2300" dirty="0"/>
              <a:t> sem pai recebem -1.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}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pai [</a:t>
            </a:r>
            <a:r>
              <a:rPr lang="pt-BR" sz="2300" dirty="0" err="1"/>
              <a:t>orig</a:t>
            </a:r>
            <a:r>
              <a:rPr lang="pt-BR" sz="2300" dirty="0"/>
              <a:t>] = </a:t>
            </a:r>
            <a:r>
              <a:rPr lang="pt-BR" sz="2300" dirty="0" err="1"/>
              <a:t>orig</a:t>
            </a:r>
            <a:r>
              <a:rPr lang="pt-BR" sz="2300" dirty="0"/>
              <a:t>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err="1"/>
              <a:t>while</a:t>
            </a:r>
            <a:r>
              <a:rPr lang="pt-BR" sz="2300" dirty="0"/>
              <a:t> (1){</a:t>
            </a:r>
          </a:p>
          <a:p>
            <a:pPr marL="0" indent="728228" rtl="0">
              <a:spcBef>
                <a:spcPts val="956"/>
              </a:spcBef>
              <a:buNone/>
            </a:pPr>
            <a:r>
              <a:rPr lang="pt-BR" sz="2300" dirty="0"/>
              <a:t>	primeiro = 1;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// percorre todos os vértices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for (i=0; i&lt; NV; i++){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// achou vértices já visitado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</a:t>
            </a:r>
            <a:r>
              <a:rPr lang="pt-BR" sz="2300" dirty="0" err="1"/>
              <a:t>if</a:t>
            </a:r>
            <a:r>
              <a:rPr lang="pt-BR" sz="2300" dirty="0"/>
              <a:t> (pai[i] != -1){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// percorre os vizinhos do </a:t>
            </a:r>
            <a:r>
              <a:rPr lang="pt-BR" sz="2300" dirty="0" err="1"/>
              <a:t>veŕtice</a:t>
            </a:r>
            <a:r>
              <a:rPr lang="pt-BR" sz="2300" dirty="0"/>
              <a:t> visitado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	for (j=0; j&gt;</a:t>
            </a:r>
            <a:r>
              <a:rPr lang="pt-BR" sz="2300" dirty="0" err="1"/>
              <a:t>gr</a:t>
            </a:r>
            <a:r>
              <a:rPr lang="pt-BR" sz="2300" dirty="0"/>
              <a:t>-&gt;grau[i]; j++)  </a:t>
            </a:r>
            <a:endParaRPr lang="pt-BR" sz="2300" dirty="0" smtClean="0"/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</a:t>
            </a:r>
            <a:r>
              <a:rPr lang="pt-BR" sz="2300" dirty="0" smtClean="0"/>
              <a:t>			//</a:t>
            </a:r>
            <a:r>
              <a:rPr lang="pt-BR" sz="2300" dirty="0"/>
              <a:t>continua procurando o menor peso	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	}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	}</a:t>
            </a:r>
          </a:p>
          <a:p>
            <a:pPr marL="0" indent="0" rtl="0">
              <a:spcBef>
                <a:spcPts val="956"/>
              </a:spcBef>
              <a:buNone/>
            </a:pPr>
            <a:r>
              <a:rPr lang="pt-BR" sz="2300" dirty="0"/>
              <a:t>	}</a:t>
            </a:r>
          </a:p>
          <a:p>
            <a:pPr marL="0" indent="0" rtl="0">
              <a:spcBef>
                <a:spcPts val="956"/>
              </a:spcBef>
              <a:buNone/>
            </a:pPr>
            <a:endParaRPr sz="1600" dirty="0"/>
          </a:p>
          <a:p>
            <a:pPr marL="0" indent="0" rtl="0">
              <a:spcBef>
                <a:spcPts val="956"/>
              </a:spcBef>
              <a:buNone/>
            </a:pPr>
            <a:r>
              <a:rPr lang="pt-BR" sz="1600" dirty="0"/>
              <a:t>	</a:t>
            </a:r>
          </a:p>
        </p:txBody>
      </p:sp>
      <p:pic>
        <p:nvPicPr>
          <p:cNvPr id="134" name="Shape 134" descr="Captura de tela de 2017-10-25 13-59-11.png"/>
          <p:cNvPicPr preferRelativeResize="0"/>
          <p:nvPr/>
        </p:nvPicPr>
        <p:blipFill rotWithShape="1">
          <a:blip r:embed="rId3">
            <a:alphaModFix/>
          </a:blip>
          <a:srcRect l="21640" t="29922" r="58095" b="49825"/>
          <a:stretch/>
        </p:blipFill>
        <p:spPr>
          <a:xfrm>
            <a:off x="9173748" y="412304"/>
            <a:ext cx="3593348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35" descr="Captura de tela de 2017-10-25 13-59-11.png"/>
          <p:cNvPicPr preferRelativeResize="0"/>
          <p:nvPr/>
        </p:nvPicPr>
        <p:blipFill rotWithShape="1">
          <a:blip r:embed="rId3">
            <a:alphaModFix/>
          </a:blip>
          <a:srcRect l="50695" t="29872" r="29573" b="48543"/>
          <a:stretch/>
        </p:blipFill>
        <p:spPr>
          <a:xfrm>
            <a:off x="9211384" y="3364632"/>
            <a:ext cx="3404846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29762" r="71458" b="48455"/>
          <a:stretch/>
        </p:blipFill>
        <p:spPr bwMode="auto">
          <a:xfrm>
            <a:off x="9211384" y="6172944"/>
            <a:ext cx="3404846" cy="24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65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3728" y="916360"/>
            <a:ext cx="8790949" cy="8950898"/>
          </a:xfrm>
          <a:prstGeom prst="rect">
            <a:avLst/>
          </a:prstGeom>
          <a:noFill/>
          <a:ln>
            <a:noFill/>
          </a:ln>
        </p:spPr>
        <p:txBody>
          <a:bodyPr wrap="square" lIns="52164" tIns="52164" rIns="52164" bIns="52164" anchor="t" anchorCtr="0">
            <a:noAutofit/>
          </a:bodyPr>
          <a:lstStyle/>
          <a:p>
            <a:pPr marL="0" indent="0" rtl="0">
              <a:spcBef>
                <a:spcPts val="956"/>
              </a:spcBef>
              <a:buNone/>
            </a:pP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(primeiro == 1)  break;</a:t>
            </a:r>
          </a:p>
          <a:p>
            <a:pPr marL="0" indent="728228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pai[</a:t>
            </a:r>
            <a:r>
              <a:rPr lang="pt-BR" sz="2800" dirty="0" err="1">
                <a:solidFill>
                  <a:schemeClr val="dk1"/>
                </a:solidFill>
              </a:rPr>
              <a:t>dest</a:t>
            </a:r>
            <a:r>
              <a:rPr lang="pt-BR" sz="2800" dirty="0">
                <a:solidFill>
                  <a:schemeClr val="dk1"/>
                </a:solidFill>
              </a:rPr>
              <a:t>] = </a:t>
            </a:r>
            <a:r>
              <a:rPr lang="pt-BR" sz="2800" dirty="0" err="1">
                <a:solidFill>
                  <a:schemeClr val="dk1"/>
                </a:solidFill>
              </a:rPr>
              <a:t>orig</a:t>
            </a:r>
            <a:r>
              <a:rPr lang="pt-BR" sz="2800" dirty="0">
                <a:solidFill>
                  <a:schemeClr val="dk1"/>
                </a:solidFill>
              </a:rPr>
              <a:t>;  // achou vértice vizinho não visitado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</a:t>
            </a: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(pai</a:t>
            </a:r>
            <a:r>
              <a:rPr lang="pt-BR" sz="2800" dirty="0" smtClean="0">
                <a:solidFill>
                  <a:schemeClr val="dk1"/>
                </a:solidFill>
              </a:rPr>
              <a:t>[ </a:t>
            </a:r>
            <a:r>
              <a:rPr lang="pt-BR" sz="2800" dirty="0" err="1" smtClean="0">
                <a:solidFill>
                  <a:schemeClr val="dk1"/>
                </a:solidFill>
              </a:rPr>
              <a:t>gr</a:t>
            </a:r>
            <a:r>
              <a:rPr lang="pt-BR" sz="2800" dirty="0" smtClean="0">
                <a:solidFill>
                  <a:schemeClr val="dk1"/>
                </a:solidFill>
              </a:rPr>
              <a:t>-</a:t>
            </a:r>
            <a:r>
              <a:rPr lang="pt-BR" sz="2800" dirty="0">
                <a:solidFill>
                  <a:schemeClr val="dk1"/>
                </a:solidFill>
              </a:rPr>
              <a:t>&gt;</a:t>
            </a:r>
            <a:r>
              <a:rPr lang="pt-BR" sz="2800" dirty="0" smtClean="0">
                <a:solidFill>
                  <a:schemeClr val="dk1"/>
                </a:solidFill>
              </a:rPr>
              <a:t>arestas[ i ][ j ] ]== </a:t>
            </a:r>
            <a:r>
              <a:rPr lang="pt-BR" sz="2800" dirty="0">
                <a:solidFill>
                  <a:schemeClr val="dk1"/>
                </a:solidFill>
              </a:rPr>
              <a:t>-1) 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</a:t>
            </a: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(primeiro){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menorPeso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-&gt;pesos </a:t>
            </a:r>
            <a:r>
              <a:rPr lang="pt-BR" sz="2800" dirty="0" smtClean="0">
                <a:solidFill>
                  <a:schemeClr val="dk1"/>
                </a:solidFill>
              </a:rPr>
              <a:t>[ i ][ j ];</a:t>
            </a:r>
            <a:endParaRPr lang="pt-BR"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orig</a:t>
            </a:r>
            <a:r>
              <a:rPr lang="pt-BR" sz="2800" dirty="0">
                <a:solidFill>
                  <a:schemeClr val="dk1"/>
                </a:solidFill>
              </a:rPr>
              <a:t> = i;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dest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-&gt;arestas</a:t>
            </a:r>
            <a:r>
              <a:rPr lang="pt-BR" sz="2800" dirty="0" smtClean="0">
                <a:solidFill>
                  <a:schemeClr val="dk1"/>
                </a:solidFill>
              </a:rPr>
              <a:t>[ i ][ j ];</a:t>
            </a:r>
            <a:endParaRPr lang="pt-BR"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primeiro = 0;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} </a:t>
            </a:r>
            <a:r>
              <a:rPr lang="pt-BR" sz="2800" dirty="0" err="1">
                <a:solidFill>
                  <a:schemeClr val="dk1"/>
                </a:solidFill>
              </a:rPr>
              <a:t>else</a:t>
            </a:r>
            <a:r>
              <a:rPr lang="pt-BR" sz="2800" dirty="0">
                <a:solidFill>
                  <a:schemeClr val="dk1"/>
                </a:solidFill>
              </a:rPr>
              <a:t> 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</a:t>
            </a:r>
            <a:r>
              <a:rPr lang="pt-BR" sz="2800" dirty="0" err="1">
                <a:solidFill>
                  <a:schemeClr val="dk1"/>
                </a:solidFill>
              </a:rPr>
              <a:t>if</a:t>
            </a:r>
            <a:r>
              <a:rPr lang="pt-BR" sz="2800" dirty="0">
                <a:solidFill>
                  <a:schemeClr val="dk1"/>
                </a:solidFill>
              </a:rPr>
              <a:t> (</a:t>
            </a:r>
            <a:r>
              <a:rPr lang="pt-BR" sz="2800" dirty="0" err="1">
                <a:solidFill>
                  <a:schemeClr val="dk1"/>
                </a:solidFill>
              </a:rPr>
              <a:t>menorPeso</a:t>
            </a:r>
            <a:r>
              <a:rPr lang="pt-BR" sz="2800" dirty="0">
                <a:solidFill>
                  <a:schemeClr val="dk1"/>
                </a:solidFill>
              </a:rPr>
              <a:t> &gt;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-&gt;pesos</a:t>
            </a:r>
            <a:r>
              <a:rPr lang="pt-BR" sz="2800" dirty="0" smtClean="0">
                <a:solidFill>
                  <a:schemeClr val="dk1"/>
                </a:solidFill>
              </a:rPr>
              <a:t>[ i ][ j ]){</a:t>
            </a:r>
            <a:endParaRPr lang="pt-BR"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	</a:t>
            </a:r>
            <a:r>
              <a:rPr lang="pt-BR" sz="2800" dirty="0" err="1">
                <a:solidFill>
                  <a:schemeClr val="dk1"/>
                </a:solidFill>
              </a:rPr>
              <a:t>menorPeso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-&gt;pesos</a:t>
            </a:r>
            <a:r>
              <a:rPr lang="pt-BR" sz="2800" dirty="0" smtClean="0">
                <a:solidFill>
                  <a:schemeClr val="dk1"/>
                </a:solidFill>
              </a:rPr>
              <a:t>[ i ][ j ];</a:t>
            </a:r>
            <a:endParaRPr lang="pt-BR"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	</a:t>
            </a:r>
            <a:r>
              <a:rPr lang="pt-BR" sz="2800" dirty="0" err="1">
                <a:solidFill>
                  <a:schemeClr val="dk1"/>
                </a:solidFill>
              </a:rPr>
              <a:t>orig</a:t>
            </a:r>
            <a:r>
              <a:rPr lang="pt-BR" sz="2800" dirty="0">
                <a:solidFill>
                  <a:schemeClr val="dk1"/>
                </a:solidFill>
              </a:rPr>
              <a:t> = i;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	</a:t>
            </a:r>
            <a:r>
              <a:rPr lang="pt-BR" sz="2800" dirty="0" err="1">
                <a:solidFill>
                  <a:schemeClr val="dk1"/>
                </a:solidFill>
              </a:rPr>
              <a:t>dest</a:t>
            </a:r>
            <a:r>
              <a:rPr lang="pt-BR" sz="2800" dirty="0">
                <a:solidFill>
                  <a:schemeClr val="dk1"/>
                </a:solidFill>
              </a:rPr>
              <a:t> = </a:t>
            </a:r>
            <a:r>
              <a:rPr lang="pt-BR" sz="2800" dirty="0" err="1">
                <a:solidFill>
                  <a:schemeClr val="dk1"/>
                </a:solidFill>
              </a:rPr>
              <a:t>gr</a:t>
            </a:r>
            <a:r>
              <a:rPr lang="pt-BR" sz="2800" dirty="0">
                <a:solidFill>
                  <a:schemeClr val="dk1"/>
                </a:solidFill>
              </a:rPr>
              <a:t>-&gt;arestas</a:t>
            </a:r>
            <a:r>
              <a:rPr lang="pt-BR" sz="2800" dirty="0" smtClean="0">
                <a:solidFill>
                  <a:schemeClr val="dk1"/>
                </a:solidFill>
              </a:rPr>
              <a:t>[ i ][ j ];</a:t>
            </a:r>
            <a:endParaRPr lang="pt-BR"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	}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	}</a:t>
            </a:r>
          </a:p>
          <a:p>
            <a:pPr marL="0" indent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	}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pt-BR" sz="2800" dirty="0">
                <a:solidFill>
                  <a:schemeClr val="dk1"/>
                </a:solidFill>
              </a:rPr>
              <a:t>}</a:t>
            </a:r>
          </a:p>
          <a:p>
            <a:pPr marL="0" indent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indent="0" rtl="0">
              <a:spcBef>
                <a:spcPts val="956"/>
              </a:spcBef>
              <a:buNone/>
            </a:pPr>
            <a:endParaRPr sz="11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6" t="29507" r="43687" b="47047"/>
          <a:stretch/>
        </p:blipFill>
        <p:spPr bwMode="auto">
          <a:xfrm>
            <a:off x="9090673" y="484313"/>
            <a:ext cx="362027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t="30017" r="70598" b="46003"/>
          <a:stretch/>
        </p:blipFill>
        <p:spPr bwMode="auto">
          <a:xfrm>
            <a:off x="8925209" y="3076601"/>
            <a:ext cx="3775419" cy="261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29762" r="44757" b="45748"/>
          <a:stretch/>
        </p:blipFill>
        <p:spPr bwMode="auto">
          <a:xfrm>
            <a:off x="8798047" y="5956920"/>
            <a:ext cx="3880428" cy="26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2023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Animaç</a:t>
            </a:r>
            <a:r>
              <a:rPr lang="pt-BR" dirty="0" err="1" smtClean="0"/>
              <a:t>ões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 err="1"/>
              <a:t>Prim</a:t>
            </a:r>
            <a:r>
              <a:rPr lang="pt-BR" dirty="0"/>
              <a:t> MST </a:t>
            </a:r>
            <a:r>
              <a:rPr lang="pt-BR" dirty="0" err="1"/>
              <a:t>Visualzation</a:t>
            </a:r>
            <a:endParaRPr lang="pt-BR" dirty="0"/>
          </a:p>
          <a:p>
            <a:pPr marL="0" indent="0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://www.cs.usfca.edu/~</a:t>
            </a:r>
            <a:r>
              <a:rPr lang="pt-BR" dirty="0" smtClean="0">
                <a:hlinkClick r:id="rId2"/>
              </a:rPr>
              <a:t>galles/visualization/Prim.html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VisuAlgo</a:t>
            </a:r>
            <a:r>
              <a:rPr lang="pt-BR" dirty="0" smtClean="0"/>
              <a:t> – </a:t>
            </a:r>
            <a:r>
              <a:rPr lang="pt-BR" dirty="0" err="1" smtClean="0"/>
              <a:t>Minimum</a:t>
            </a:r>
            <a:r>
              <a:rPr lang="pt-BR" dirty="0" smtClean="0"/>
              <a:t> </a:t>
            </a:r>
            <a:r>
              <a:rPr lang="pt-BR" dirty="0" err="1" smtClean="0"/>
              <a:t>Spanning</a:t>
            </a:r>
            <a:r>
              <a:rPr lang="pt-BR" dirty="0" smtClean="0"/>
              <a:t> </a:t>
            </a:r>
            <a:r>
              <a:rPr lang="pt-BR" dirty="0" err="1" smtClean="0"/>
              <a:t>Tree</a:t>
            </a:r>
            <a:r>
              <a:rPr lang="pt-BR" dirty="0" smtClean="0"/>
              <a:t> (</a:t>
            </a:r>
            <a:r>
              <a:rPr lang="pt-BR" dirty="0" err="1" smtClean="0"/>
              <a:t>Prim’s</a:t>
            </a:r>
            <a:r>
              <a:rPr lang="pt-BR" dirty="0" smtClean="0"/>
              <a:t>, </a:t>
            </a:r>
            <a:r>
              <a:rPr lang="pt-BR" dirty="0" err="1" smtClean="0"/>
              <a:t>Kruskal’s</a:t>
            </a:r>
            <a:r>
              <a:rPr lang="pt-BR" dirty="0" smtClean="0"/>
              <a:t>)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visualgo.net/en/mst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744" y="4156720"/>
            <a:ext cx="11883370" cy="1074994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/>
              <a:t>APLICAÇÕES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559438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7654300" y="780728"/>
            <a:ext cx="4300850" cy="10749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Análise de agrupamentos (Clusters)</a:t>
            </a:r>
            <a:endParaRPr dirty="0"/>
          </a:p>
        </p:txBody>
      </p:sp>
      <p:pic>
        <p:nvPicPr>
          <p:cNvPr id="3074" name="Picture 2" descr="Resultado de imagem para phone network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2" y="2140496"/>
            <a:ext cx="62865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luster analysi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5709" r="2630" b="4835"/>
          <a:stretch/>
        </p:blipFill>
        <p:spPr bwMode="auto">
          <a:xfrm>
            <a:off x="6884244" y="2378231"/>
            <a:ext cx="5840963" cy="544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77"/>
          <p:cNvSpPr txBox="1">
            <a:spLocks/>
          </p:cNvSpPr>
          <p:nvPr/>
        </p:nvSpPr>
        <p:spPr>
          <a:xfrm>
            <a:off x="1101800" y="780728"/>
            <a:ext cx="430085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pt-BR" dirty="0" smtClean="0"/>
              <a:t>Rede de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/>
              <a:t>Suponha que queremos construir estradas para interligar n cidades </a:t>
            </a:r>
            <a:endParaRPr lang="pt-BR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 smtClean="0"/>
              <a:t>Cada </a:t>
            </a:r>
            <a:r>
              <a:rPr lang="pt-BR" dirty="0"/>
              <a:t>estrada direta entre as cidades i e j tem um custo associado </a:t>
            </a:r>
            <a:endParaRPr lang="pt-BR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dirty="0" smtClean="0"/>
              <a:t>Nem </a:t>
            </a:r>
            <a:r>
              <a:rPr lang="pt-BR" dirty="0"/>
              <a:t>todas as cidades precisam ser ligadas diretamente, desde que todas sejam acessíveis...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 Como determinar de forma eficiente quais estradas devem ser construídas de forma a minimizar o custo total de interligação das cidades?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38691" r="14519" b="15391"/>
          <a:stretch/>
        </p:blipFill>
        <p:spPr bwMode="auto">
          <a:xfrm>
            <a:off x="165696" y="3220616"/>
            <a:ext cx="12529392" cy="484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Usado para encontrar uma </a:t>
            </a:r>
            <a:r>
              <a:rPr lang="pt-BR" dirty="0">
                <a:solidFill>
                  <a:schemeClr val="tx1"/>
                </a:solidFill>
              </a:rPr>
              <a:t>árvore geradora mínima </a:t>
            </a:r>
            <a:r>
              <a:rPr lang="pt-BR" dirty="0" smtClean="0"/>
              <a:t>que é um</a:t>
            </a:r>
            <a:r>
              <a:rPr lang="pt-BR" dirty="0" smtClean="0"/>
              <a:t> </a:t>
            </a:r>
            <a:r>
              <a:rPr lang="pt-BR" dirty="0"/>
              <a:t>grafo conectado, valorado e não direcionado.</a:t>
            </a:r>
          </a:p>
          <a:p>
            <a:endParaRPr lang="pt-BR" dirty="0" smtClean="0"/>
          </a:p>
          <a:p>
            <a:r>
              <a:rPr lang="pt-BR" dirty="0" smtClean="0"/>
              <a:t>Maneira </a:t>
            </a:r>
            <a:r>
              <a:rPr lang="pt-BR" dirty="0"/>
              <a:t>mais eficiente de determinar a aresta segura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Manter </a:t>
            </a:r>
            <a:r>
              <a:rPr lang="pt-BR" dirty="0"/>
              <a:t>todas as arestas que ainda não estão na árvore em fila(s) de prioridade (</a:t>
            </a:r>
            <a:r>
              <a:rPr lang="pt-BR" dirty="0" err="1"/>
              <a:t>heaps</a:t>
            </a:r>
            <a:r>
              <a:rPr lang="pt-BR" dirty="0"/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 smtClean="0"/>
              <a:t>Prioridade </a:t>
            </a:r>
            <a:r>
              <a:rPr lang="pt-BR" dirty="0"/>
              <a:t>é dada à aresta de menor peso adjacente a um vértice na árvore </a:t>
            </a: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 algn="ctr">
              <a:buNone/>
            </a:pPr>
            <a:r>
              <a:rPr lang="pt-BR" sz="3600" dirty="0" smtClean="0">
                <a:solidFill>
                  <a:schemeClr val="tx1"/>
                </a:solidFill>
              </a:rPr>
              <a:t>Complexidade: </a:t>
            </a:r>
            <a:r>
              <a:rPr lang="pt-BR" sz="3600" dirty="0">
                <a:solidFill>
                  <a:schemeClr val="tx1"/>
                </a:solidFill>
              </a:rPr>
              <a:t>O(|A| log(|V|))</a:t>
            </a:r>
            <a:endParaRPr sz="3600"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0" t="38779" r="17788" b="12245"/>
          <a:stretch/>
        </p:blipFill>
        <p:spPr bwMode="auto">
          <a:xfrm>
            <a:off x="813768" y="3314869"/>
            <a:ext cx="1170263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65"/>
          <p:cNvSpPr txBox="1">
            <a:spLocks/>
          </p:cNvSpPr>
          <p:nvPr/>
        </p:nvSpPr>
        <p:spPr>
          <a:xfrm>
            <a:off x="723402" y="2068488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pt-BR" sz="3600" b="0" dirty="0" smtClean="0"/>
              <a:t>Exemplo: Iniciando o algoritmo pelo vértice 0</a:t>
            </a:r>
            <a:endParaRPr lang="pt-BR" sz="3600" b="0" dirty="0"/>
          </a:p>
        </p:txBody>
      </p:sp>
    </p:spTree>
    <p:extLst>
      <p:ext uri="{BB962C8B-B14F-4D97-AF65-F5344CB8AC3E}">
        <p14:creationId xmlns:p14="http://schemas.microsoft.com/office/powerpoint/2010/main" val="28803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35864" r="18682" b="18197"/>
          <a:stretch/>
        </p:blipFill>
        <p:spPr bwMode="auto">
          <a:xfrm>
            <a:off x="472999" y="2356520"/>
            <a:ext cx="12078074" cy="513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1" t="33076" r="17454" b="23883"/>
          <a:stretch/>
        </p:blipFill>
        <p:spPr bwMode="auto">
          <a:xfrm>
            <a:off x="559836" y="3004592"/>
            <a:ext cx="12063243" cy="481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65"/>
          <p:cNvSpPr txBox="1">
            <a:spLocks/>
          </p:cNvSpPr>
          <p:nvPr/>
        </p:nvSpPr>
        <p:spPr>
          <a:xfrm>
            <a:off x="7721135" y="2085763"/>
            <a:ext cx="4901944" cy="79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pt-BR" sz="3600" b="0" dirty="0" smtClean="0"/>
              <a:t>Árvore geradora mínima</a:t>
            </a:r>
            <a:endParaRPr lang="pt-BR" sz="3600" b="0" dirty="0"/>
          </a:p>
        </p:txBody>
      </p:sp>
    </p:spTree>
    <p:extLst>
      <p:ext uri="{BB962C8B-B14F-4D97-AF65-F5344CB8AC3E}">
        <p14:creationId xmlns:p14="http://schemas.microsoft.com/office/powerpoint/2010/main" val="1935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Algoritmo</a:t>
            </a:r>
            <a:r>
              <a:rPr lang="pt-BR" dirty="0" smtClean="0"/>
              <a:t> de </a:t>
            </a:r>
            <a:r>
              <a:rPr lang="pt-BR" dirty="0" err="1" smtClean="0"/>
              <a:t>Prim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38946" r="18822" b="15391"/>
          <a:stretch/>
        </p:blipFill>
        <p:spPr bwMode="auto">
          <a:xfrm>
            <a:off x="957784" y="3436640"/>
            <a:ext cx="11521280" cy="50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65"/>
          <p:cNvSpPr txBox="1">
            <a:spLocks/>
          </p:cNvSpPr>
          <p:nvPr/>
        </p:nvSpPr>
        <p:spPr>
          <a:xfrm>
            <a:off x="723402" y="2068488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571500" hangingPunct="1">
              <a:buFont typeface="Arial" panose="020B0604020202020204" pitchFamily="34" charset="0"/>
              <a:buChar char="•"/>
            </a:pPr>
            <a:r>
              <a:rPr lang="pt-BR" b="0" dirty="0" smtClean="0"/>
              <a:t>Há mais de uma árvore geradora mínima para um mesmo grafo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1603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743273" cy="7261845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pt-BR" sz="4000" dirty="0"/>
              <a:t>Vértice/nó : unidade não qual os grafos são formados; </a:t>
            </a:r>
            <a:endParaRPr lang="pt-BR" sz="4000" dirty="0" smtClean="0"/>
          </a:p>
          <a:p>
            <a:pPr algn="just"/>
            <a:r>
              <a:rPr lang="pt-BR" sz="4000" dirty="0" smtClean="0"/>
              <a:t>Aresta</a:t>
            </a:r>
            <a:r>
              <a:rPr lang="pt-BR" sz="4000" dirty="0"/>
              <a:t>: interliga dois vértices; </a:t>
            </a:r>
            <a:endParaRPr lang="pt-BR" sz="4000" dirty="0" smtClean="0"/>
          </a:p>
          <a:p>
            <a:pPr algn="just"/>
            <a:r>
              <a:rPr lang="pt-BR" sz="4000" dirty="0" smtClean="0"/>
              <a:t>Peso</a:t>
            </a:r>
            <a:r>
              <a:rPr lang="pt-BR" sz="4000" dirty="0"/>
              <a:t>: custo de uma aresta</a:t>
            </a:r>
            <a:r>
              <a:rPr lang="pt-BR" sz="4000" dirty="0" smtClean="0"/>
              <a:t>;</a:t>
            </a:r>
          </a:p>
          <a:p>
            <a:pPr algn="just"/>
            <a:r>
              <a:rPr lang="pt-BR" sz="4000" dirty="0" smtClean="0"/>
              <a:t> </a:t>
            </a:r>
            <a:r>
              <a:rPr lang="pt-BR" sz="4000" dirty="0"/>
              <a:t>Grafo direcionado: dois vértices só tem apenas uma via de ligação</a:t>
            </a:r>
            <a:r>
              <a:rPr lang="pt-BR" sz="4000" dirty="0" smtClean="0"/>
              <a:t>.  </a:t>
            </a:r>
            <a:r>
              <a:rPr lang="pt-BR" sz="4000" dirty="0"/>
              <a:t>Ex.: A → B, mas B não esta direcionado para A; </a:t>
            </a:r>
            <a:endParaRPr lang="pt-BR" sz="4000" dirty="0" smtClean="0"/>
          </a:p>
          <a:p>
            <a:pPr algn="just"/>
            <a:r>
              <a:rPr lang="pt-BR" sz="4000" dirty="0" smtClean="0"/>
              <a:t>Grafo </a:t>
            </a:r>
            <a:r>
              <a:rPr lang="pt-BR" sz="4000" dirty="0"/>
              <a:t>não-direcionado: dois vértices tem via de mão </a:t>
            </a:r>
            <a:r>
              <a:rPr lang="pt-BR" sz="4000" dirty="0" err="1"/>
              <a:t>dupla,digamos</a:t>
            </a:r>
            <a:r>
              <a:rPr lang="pt-BR" sz="4000" dirty="0"/>
              <a:t>. Ex.: A- &gt; B e B→ A</a:t>
            </a:r>
            <a:endParaRPr sz="4000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291</Words>
  <Application>Microsoft Office PowerPoint</Application>
  <PresentationFormat>Personalizar</PresentationFormat>
  <Paragraphs>84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White</vt:lpstr>
      <vt:lpstr>Apresentação do PowerPoint</vt:lpstr>
      <vt:lpstr>Motivação</vt:lpstr>
      <vt:lpstr>Motivação</vt:lpstr>
      <vt:lpstr>Algoritmo de Prim</vt:lpstr>
      <vt:lpstr>Algoritmo de Prim</vt:lpstr>
      <vt:lpstr>Algoritmo de Prim</vt:lpstr>
      <vt:lpstr>Algoritmo de Prim</vt:lpstr>
      <vt:lpstr>Algoritmo de Prim</vt:lpstr>
      <vt:lpstr>Definições</vt:lpstr>
      <vt:lpstr>Apresentação do PowerPoint</vt:lpstr>
      <vt:lpstr>Apresentação do PowerPoint</vt:lpstr>
      <vt:lpstr>Animações</vt:lpstr>
      <vt:lpstr>APLICAÇÕES</vt:lpstr>
      <vt:lpstr>Análise de agrupamentos (Clusters)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</cp:lastModifiedBy>
  <cp:revision>18</cp:revision>
  <dcterms:modified xsi:type="dcterms:W3CDTF">2017-11-08T03:34:04Z</dcterms:modified>
</cp:coreProperties>
</file>