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lear Sans Regular Bold" panose="020B0604020202020204" charset="0"/>
      <p:regular r:id="rId19"/>
    </p:embeddedFont>
    <p:embeddedFont>
      <p:font typeface="Garamond" panose="02020404030301010803" pitchFamily="18" charset="0"/>
      <p:regular r:id="rId20"/>
      <p:bold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51" autoAdjust="0"/>
    <p:restoredTop sz="73190" autoAdjust="0"/>
  </p:normalViewPr>
  <p:slideViewPr>
    <p:cSldViewPr>
      <p:cViewPr varScale="1">
        <p:scale>
          <a:sx n="45" d="100"/>
          <a:sy n="45" d="100"/>
        </p:scale>
        <p:origin x="64"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080606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Rompton,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559219" y="2264394"/>
            <a:ext cx="5482998" cy="4108882"/>
          </a:xfrm>
          <a:prstGeom prst="rect">
            <a:avLst/>
          </a:prstGeom>
        </p:spPr>
        <p:txBody>
          <a:bodyPr lIns="0" tIns="0" rIns="0" bIns="0" rtlCol="0" anchor="t">
            <a:spAutoFit/>
          </a:bodyPr>
          <a:lstStyle/>
          <a:p>
            <a:pPr algn="ctr">
              <a:lnSpc>
                <a:spcPts val="11059"/>
              </a:lnSpc>
            </a:pPr>
            <a:r>
              <a:rPr lang="en-US" sz="5400" b="1" spc="-105" dirty="0">
                <a:solidFill>
                  <a:srgbClr val="FFFFFF"/>
                </a:solidFill>
                <a:latin typeface="Garamond" panose="02020404030301010803" pitchFamily="18" charset="0"/>
              </a:rPr>
              <a:t>An Analysis of Social Buzz’s Content Categories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433193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122134"/>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379934"/>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aramond" panose="02020404030301010803"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135141"/>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2895D41E-9B27-49E8-B18C-593C28840E0B}"/>
              </a:ext>
            </a:extLst>
          </p:cNvPr>
          <p:cNvSpPr txBox="1"/>
          <p:nvPr/>
        </p:nvSpPr>
        <p:spPr>
          <a:xfrm>
            <a:off x="11049000" y="1790700"/>
            <a:ext cx="6210300" cy="1200329"/>
          </a:xfrm>
          <a:prstGeom prst="rect">
            <a:avLst/>
          </a:prstGeom>
          <a:noFill/>
        </p:spPr>
        <p:txBody>
          <a:bodyPr wrap="square" rtlCol="0">
            <a:spAutoFit/>
          </a:bodyPr>
          <a:lstStyle/>
          <a:p>
            <a:pPr algn="just"/>
            <a:r>
              <a:rPr lang="en-US" sz="2400" dirty="0">
                <a:latin typeface="Garamond" panose="02020404030301010803" pitchFamily="18" charset="0"/>
              </a:rPr>
              <a:t>Animals and Science are the two most popular content categories indicating an innate tendency to seek connections with nature and facts.</a:t>
            </a:r>
          </a:p>
        </p:txBody>
      </p:sp>
      <p:sp>
        <p:nvSpPr>
          <p:cNvPr id="26" name="TextBox 25">
            <a:extLst>
              <a:ext uri="{FF2B5EF4-FFF2-40B4-BE49-F238E27FC236}">
                <a16:creationId xmlns:a16="http://schemas.microsoft.com/office/drawing/2014/main" id="{6662EB12-F37D-4531-8EEF-F09F50F0BDAB}"/>
              </a:ext>
            </a:extLst>
          </p:cNvPr>
          <p:cNvSpPr txBox="1"/>
          <p:nvPr/>
        </p:nvSpPr>
        <p:spPr>
          <a:xfrm>
            <a:off x="11125200" y="3924300"/>
            <a:ext cx="6210300" cy="2677656"/>
          </a:xfrm>
          <a:prstGeom prst="rect">
            <a:avLst/>
          </a:prstGeom>
          <a:noFill/>
        </p:spPr>
        <p:txBody>
          <a:bodyPr wrap="square" rtlCol="0">
            <a:spAutoFit/>
          </a:bodyPr>
          <a:lstStyle/>
          <a:p>
            <a:pPr algn="just"/>
            <a:r>
              <a:rPr lang="en-US" sz="2400" dirty="0">
                <a:latin typeface="Garamond" panose="02020404030301010803" pitchFamily="18" charset="0"/>
              </a:rPr>
              <a:t>Healthy eating and food fall in the top 5 category with healthy eating outperforming food by 0.76%. This is a broad indication of an audience within Social Buzz’s user base. Creating campaigns, working with influencers and brands that support healthy eating and healthy lifestyle can help to boost growth in these 2 categories.</a:t>
            </a:r>
          </a:p>
        </p:txBody>
      </p:sp>
      <p:sp>
        <p:nvSpPr>
          <p:cNvPr id="27" name="TextBox 26">
            <a:extLst>
              <a:ext uri="{FF2B5EF4-FFF2-40B4-BE49-F238E27FC236}">
                <a16:creationId xmlns:a16="http://schemas.microsoft.com/office/drawing/2014/main" id="{87A0F6A7-824F-4EFF-9EA4-CAF38A8B9ED0}"/>
              </a:ext>
            </a:extLst>
          </p:cNvPr>
          <p:cNvSpPr txBox="1"/>
          <p:nvPr/>
        </p:nvSpPr>
        <p:spPr>
          <a:xfrm>
            <a:off x="11125200" y="6926640"/>
            <a:ext cx="6210300" cy="1569660"/>
          </a:xfrm>
          <a:prstGeom prst="rect">
            <a:avLst/>
          </a:prstGeom>
          <a:noFill/>
        </p:spPr>
        <p:txBody>
          <a:bodyPr wrap="square" rtlCol="0">
            <a:spAutoFit/>
          </a:bodyPr>
          <a:lstStyle/>
          <a:p>
            <a:pPr algn="just"/>
            <a:r>
              <a:rPr lang="en-US" sz="2400" dirty="0">
                <a:latin typeface="Garamond" panose="02020404030301010803" pitchFamily="18" charset="0"/>
              </a:rPr>
              <a:t>Social Buzz can leverage holiday seasons to boost growth and user engagement with the food content category via relevant social media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93934"/>
            <a:ext cx="942466" cy="279598"/>
          </a:xfrm>
          <a:prstGeom prst="rect">
            <a:avLst/>
          </a:prstGeom>
        </p:spPr>
      </p:pic>
      <p:sp>
        <p:nvSpPr>
          <p:cNvPr id="6" name="TextBox 6"/>
          <p:cNvSpPr txBox="1"/>
          <p:nvPr/>
        </p:nvSpPr>
        <p:spPr>
          <a:xfrm>
            <a:off x="457200" y="4539600"/>
            <a:ext cx="6705601"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aramond" panose="02020404030301010803" pitchFamily="18" charset="0"/>
              </a:rPr>
              <a:t>NEXT STEPS</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135141"/>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2895D41E-9B27-49E8-B18C-593C28840E0B}"/>
              </a:ext>
            </a:extLst>
          </p:cNvPr>
          <p:cNvSpPr txBox="1"/>
          <p:nvPr/>
        </p:nvSpPr>
        <p:spPr>
          <a:xfrm>
            <a:off x="11049000" y="4381500"/>
            <a:ext cx="6210300" cy="1938992"/>
          </a:xfrm>
          <a:prstGeom prst="rect">
            <a:avLst/>
          </a:prstGeom>
          <a:noFill/>
        </p:spPr>
        <p:txBody>
          <a:bodyPr wrap="square" rtlCol="0">
            <a:spAutoFit/>
          </a:bodyPr>
          <a:lstStyle/>
          <a:p>
            <a:pPr algn="just"/>
            <a:r>
              <a:rPr lang="en-US" sz="2400" dirty="0">
                <a:latin typeface="Garamond" panose="02020404030301010803" pitchFamily="18" charset="0"/>
              </a:rPr>
              <a:t>Given the level of values gotten from this ad-hoc analysis, Social Buzz should allow Accenture to take this analysis into large scale production for real-time understanding of the business and delivery of even more value</a:t>
            </a:r>
          </a:p>
        </p:txBody>
      </p:sp>
    </p:spTree>
    <p:extLst>
      <p:ext uri="{BB962C8B-B14F-4D97-AF65-F5344CB8AC3E}">
        <p14:creationId xmlns:p14="http://schemas.microsoft.com/office/powerpoint/2010/main" val="175171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9864"/>
          </a:xfrm>
          <a:prstGeom prst="rect">
            <a:avLst/>
          </a:prstGeom>
        </p:spPr>
        <p:txBody>
          <a:bodyPr lIns="0" tIns="0" rIns="0" bIns="0" rtlCol="0" anchor="t">
            <a:spAutoFit/>
          </a:bodyPr>
          <a:lstStyle/>
          <a:p>
            <a:pPr>
              <a:lnSpc>
                <a:spcPts val="3640"/>
              </a:lnSpc>
            </a:pPr>
            <a:r>
              <a:rPr lang="en-US" sz="2600" b="1" spc="-26" dirty="0">
                <a:solidFill>
                  <a:srgbClr val="FFFFFF"/>
                </a:solidFill>
                <a:latin typeface="Garamond" panose="02020404030301010803"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Garamond" panose="02020404030301010803"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813463"/>
            <a:chOff x="0" y="0"/>
            <a:chExt cx="11564591" cy="7751282"/>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latin typeface="Garamond" panose="02020404030301010803" pitchFamily="18" charset="0"/>
                </a:rPr>
                <a:t>Today's agenda</a:t>
              </a:r>
            </a:p>
          </p:txBody>
        </p:sp>
        <p:sp>
          <p:nvSpPr>
            <p:cNvPr id="4" name="TextBox 4"/>
            <p:cNvSpPr txBox="1"/>
            <p:nvPr/>
          </p:nvSpPr>
          <p:spPr>
            <a:xfrm>
              <a:off x="0" y="2298166"/>
              <a:ext cx="11564591" cy="5453116"/>
            </a:xfrm>
            <a:prstGeom prst="rect">
              <a:avLst/>
            </a:prstGeom>
          </p:spPr>
          <p:txBody>
            <a:bodyPr lIns="0" tIns="0" rIns="0" bIns="0" rtlCol="0" anchor="t">
              <a:spAutoFit/>
            </a:bodyPr>
            <a:lstStyle/>
            <a:p>
              <a:pPr>
                <a:lnSpc>
                  <a:spcPct val="150000"/>
                </a:lnSpc>
              </a:pPr>
              <a:r>
                <a:rPr lang="en-US" sz="3000" spc="-19" dirty="0">
                  <a:solidFill>
                    <a:srgbClr val="000000"/>
                  </a:solidFill>
                  <a:latin typeface="Garamond" panose="02020404030301010803" pitchFamily="18" charset="0"/>
                </a:rPr>
                <a:t>Project recap</a:t>
              </a:r>
            </a:p>
            <a:p>
              <a:pPr>
                <a:lnSpc>
                  <a:spcPct val="150000"/>
                </a:lnSpc>
              </a:pPr>
              <a:r>
                <a:rPr lang="en-US" sz="3000" spc="-19" dirty="0">
                  <a:solidFill>
                    <a:srgbClr val="000000"/>
                  </a:solidFill>
                  <a:latin typeface="Garamond" panose="02020404030301010803" pitchFamily="18" charset="0"/>
                </a:rPr>
                <a:t>Problem</a:t>
              </a:r>
            </a:p>
            <a:p>
              <a:pPr>
                <a:lnSpc>
                  <a:spcPct val="150000"/>
                </a:lnSpc>
              </a:pPr>
              <a:r>
                <a:rPr lang="en-US" sz="3000" spc="-19" dirty="0">
                  <a:solidFill>
                    <a:srgbClr val="000000"/>
                  </a:solidFill>
                  <a:latin typeface="Garamond" panose="02020404030301010803" pitchFamily="18" charset="0"/>
                </a:rPr>
                <a:t>The Analytics team</a:t>
              </a:r>
            </a:p>
            <a:p>
              <a:pPr>
                <a:lnSpc>
                  <a:spcPct val="150000"/>
                </a:lnSpc>
              </a:pPr>
              <a:r>
                <a:rPr lang="en-US" sz="3000" spc="-19" dirty="0">
                  <a:solidFill>
                    <a:srgbClr val="000000"/>
                  </a:solidFill>
                  <a:latin typeface="Garamond" panose="02020404030301010803" pitchFamily="18" charset="0"/>
                </a:rPr>
                <a:t>Process</a:t>
              </a:r>
            </a:p>
            <a:p>
              <a:pPr>
                <a:lnSpc>
                  <a:spcPct val="150000"/>
                </a:lnSpc>
              </a:pPr>
              <a:r>
                <a:rPr lang="en-US" sz="3000" spc="-19" dirty="0">
                  <a:solidFill>
                    <a:srgbClr val="000000"/>
                  </a:solidFill>
                  <a:latin typeface="Garamond" panose="02020404030301010803" pitchFamily="18" charset="0"/>
                </a:rPr>
                <a:t>Insights</a:t>
              </a:r>
            </a:p>
            <a:p>
              <a:pPr>
                <a:lnSpc>
                  <a:spcPct val="150000"/>
                </a:lnSpc>
              </a:pPr>
              <a:r>
                <a:rPr lang="en-US" sz="3000" spc="-19" dirty="0">
                  <a:solidFill>
                    <a:srgbClr val="000000"/>
                  </a:solidFill>
                  <a:latin typeface="Garamond" panose="02020404030301010803"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Garamond" panose="02020404030301010803" pitchFamily="18" charset="0"/>
              </a:rPr>
              <a:t>Project Recap</a:t>
            </a:r>
          </a:p>
        </p:txBody>
      </p:sp>
      <p:sp>
        <p:nvSpPr>
          <p:cNvPr id="34" name="TextBox 33">
            <a:extLst>
              <a:ext uri="{FF2B5EF4-FFF2-40B4-BE49-F238E27FC236}">
                <a16:creationId xmlns:a16="http://schemas.microsoft.com/office/drawing/2014/main" id="{37F8C0E4-4843-45AB-9DF7-0B8B6633BDFE}"/>
              </a:ext>
            </a:extLst>
          </p:cNvPr>
          <p:cNvSpPr txBox="1"/>
          <p:nvPr/>
        </p:nvSpPr>
        <p:spPr>
          <a:xfrm>
            <a:off x="8804809" y="2478524"/>
            <a:ext cx="7197191" cy="6093976"/>
          </a:xfrm>
          <a:prstGeom prst="rect">
            <a:avLst/>
          </a:prstGeom>
          <a:noFill/>
        </p:spPr>
        <p:txBody>
          <a:bodyPr wrap="square" rtlCol="0">
            <a:spAutoFit/>
          </a:bodyPr>
          <a:lstStyle/>
          <a:p>
            <a:pPr lvl="0"/>
            <a:r>
              <a:rPr lang="en-US" sz="3000" dirty="0">
                <a:latin typeface="Garamond" panose="02020404030301010803" pitchFamily="18" charset="0"/>
              </a:rPr>
              <a:t>Social Buzz is experiencing rapid growth in terms of number of users and available data.</a:t>
            </a:r>
            <a:br>
              <a:rPr lang="en-US" sz="3000" dirty="0">
                <a:latin typeface="Garamond" panose="02020404030301010803" pitchFamily="18" charset="0"/>
              </a:rPr>
            </a:br>
            <a:r>
              <a:rPr lang="en-US" sz="3000" dirty="0">
                <a:latin typeface="Garamond" panose="02020404030301010803" pitchFamily="18" charset="0"/>
              </a:rPr>
              <a:t>To help manage this huge scale, Accenture has embarked on a 3-month pilot with Social Buzz to:</a:t>
            </a:r>
          </a:p>
          <a:p>
            <a:pPr marL="285750" lvl="0" indent="-285750">
              <a:buFont typeface="Arial" panose="020B0604020202020204" pitchFamily="34" charset="0"/>
              <a:buChar char="•"/>
            </a:pPr>
            <a:r>
              <a:rPr lang="en-US" sz="3000" dirty="0">
                <a:latin typeface="Garamond" panose="02020404030301010803" pitchFamily="18" charset="0"/>
              </a:rPr>
              <a:t>Carry out an audit of their big data practice</a:t>
            </a:r>
          </a:p>
          <a:p>
            <a:pPr marL="285750" lvl="0" indent="-285750">
              <a:buFont typeface="Arial" panose="020B0604020202020204" pitchFamily="34" charset="0"/>
              <a:buChar char="•"/>
            </a:pPr>
            <a:r>
              <a:rPr lang="en-US" sz="3000" dirty="0">
                <a:latin typeface="Garamond" panose="02020404030301010803" pitchFamily="18" charset="0"/>
              </a:rPr>
              <a:t>Proffer recommendations to ensure success of the forthcoming IPO</a:t>
            </a:r>
          </a:p>
          <a:p>
            <a:pPr marL="285750" lvl="0" indent="-285750">
              <a:buFont typeface="Arial" panose="020B0604020202020204" pitchFamily="34" charset="0"/>
              <a:buChar char="•"/>
            </a:pPr>
            <a:r>
              <a:rPr lang="en-US" sz="3000" dirty="0">
                <a:latin typeface="Garamond" panose="02020404030301010803" pitchFamily="18" charset="0"/>
              </a:rPr>
              <a:t>Carry out an analysis of Social Buzz’s content categories in order to highlight the top 5 categories with the largest aggregate popularity</a:t>
            </a:r>
          </a:p>
          <a:p>
            <a:endParaRPr lang="en-US" sz="3000" dirty="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Garamond" panose="02020404030301010803" pitchFamily="18" charset="0"/>
              </a:rPr>
              <a:t>Problem</a:t>
            </a:r>
          </a:p>
        </p:txBody>
      </p:sp>
      <p:sp>
        <p:nvSpPr>
          <p:cNvPr id="22" name="TextBox 21">
            <a:extLst>
              <a:ext uri="{FF2B5EF4-FFF2-40B4-BE49-F238E27FC236}">
                <a16:creationId xmlns:a16="http://schemas.microsoft.com/office/drawing/2014/main" id="{A82CAED6-4597-4CEE-ABFD-F87BA1745425}"/>
              </a:ext>
            </a:extLst>
          </p:cNvPr>
          <p:cNvSpPr txBox="1"/>
          <p:nvPr/>
        </p:nvSpPr>
        <p:spPr>
          <a:xfrm>
            <a:off x="10972800" y="1814572"/>
            <a:ext cx="6934200" cy="6986528"/>
          </a:xfrm>
          <a:prstGeom prst="rect">
            <a:avLst/>
          </a:prstGeom>
          <a:noFill/>
        </p:spPr>
        <p:txBody>
          <a:bodyPr wrap="square" rtlCol="0">
            <a:spAutoFit/>
          </a:bodyPr>
          <a:lstStyle/>
          <a:p>
            <a:r>
              <a:rPr lang="en-US" sz="3200" dirty="0">
                <a:latin typeface="Garamond" panose="02020404030301010803" pitchFamily="18" charset="0"/>
              </a:rPr>
              <a:t>Due to the rapid growth and digital nature of Social Buzz’s core product, the amount of data that they create, collect and must analyze is huge.</a:t>
            </a:r>
          </a:p>
          <a:p>
            <a:r>
              <a:rPr lang="en-US" sz="3200" dirty="0">
                <a:latin typeface="Garamond" panose="02020404030301010803" pitchFamily="18" charset="0"/>
              </a:rPr>
              <a:t>Every day over 100,000 pieces of content, ranging from text, images, videos and GIFs are posted. All of these constitute highly unstructured data that requires expertise in handling. </a:t>
            </a:r>
            <a:br>
              <a:rPr lang="en-US" sz="3200" dirty="0">
                <a:latin typeface="Garamond" panose="02020404030301010803" pitchFamily="18" charset="0"/>
              </a:rPr>
            </a:br>
            <a:r>
              <a:rPr lang="en-US" sz="3200" dirty="0">
                <a:latin typeface="Garamond" panose="02020404030301010803" pitchFamily="18" charset="0"/>
              </a:rPr>
              <a:t>Social Buzz’s biggest challenge is how to capitalize on this data to gain a deeper understanding of its audience and therefore provide a more personalized and enjoyable experience.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pPr algn="ctr"/>
            <a:r>
              <a:rPr lang="en-US" sz="2400" b="1" dirty="0">
                <a:latin typeface="Garamond" panose="02020404030301010803" pitchFamily="18" charset="0"/>
              </a:rPr>
              <a:t>YOUR DATA ANALYTICS PROJECT TEAM </a:t>
            </a:r>
          </a:p>
        </p:txBody>
      </p:sp>
      <p:grpSp>
        <p:nvGrpSpPr>
          <p:cNvPr id="16" name="Group 16"/>
          <p:cNvGrpSpPr>
            <a:grpSpLocks noChangeAspect="1"/>
          </p:cNvGrpSpPr>
          <p:nvPr/>
        </p:nvGrpSpPr>
        <p:grpSpPr>
          <a:xfrm>
            <a:off x="11825797" y="1915363"/>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673332"/>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829974"/>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610100"/>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554163"/>
            <a:ext cx="2085137" cy="2085137"/>
            <a:chOff x="0" y="1160285"/>
            <a:chExt cx="6350000" cy="6350000"/>
          </a:xfrm>
        </p:grpSpPr>
        <p:sp>
          <p:nvSpPr>
            <p:cNvPr id="27" name="Freeform 27"/>
            <p:cNvSpPr/>
            <p:nvPr/>
          </p:nvSpPr>
          <p:spPr>
            <a:xfrm>
              <a:off x="0" y="1160285"/>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732135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236287" y="3062526"/>
            <a:ext cx="7007431" cy="861774"/>
          </a:xfrm>
          <a:prstGeom prst="rect">
            <a:avLst/>
          </a:prstGeom>
        </p:spPr>
        <p:txBody>
          <a:bodyPr wrap="square" lIns="0" tIns="0" rIns="0" bIns="0" rtlCol="0" anchor="t">
            <a:spAutoFit/>
          </a:bodyPr>
          <a:lstStyle/>
          <a:p>
            <a:pPr algn="ctr"/>
            <a:r>
              <a:rPr lang="en-US" sz="2800" spc="-80" dirty="0">
                <a:solidFill>
                  <a:srgbClr val="000000"/>
                </a:solidFill>
                <a:latin typeface="Garamond" panose="02020404030301010803" pitchFamily="18" charset="0"/>
              </a:rPr>
              <a:t>Andrew Fleming – Chief Technical Architect, Accenture </a:t>
            </a:r>
          </a:p>
        </p:txBody>
      </p:sp>
      <p:sp>
        <p:nvSpPr>
          <p:cNvPr id="32" name="TextBox 31">
            <a:extLst>
              <a:ext uri="{FF2B5EF4-FFF2-40B4-BE49-F238E27FC236}">
                <a16:creationId xmlns:a16="http://schemas.microsoft.com/office/drawing/2014/main" id="{C407615D-647C-4732-87CC-B14D7A94B300}"/>
              </a:ext>
            </a:extLst>
          </p:cNvPr>
          <p:cNvSpPr txBox="1"/>
          <p:nvPr/>
        </p:nvSpPr>
        <p:spPr>
          <a:xfrm>
            <a:off x="2133600" y="5550813"/>
            <a:ext cx="7007431" cy="430887"/>
          </a:xfrm>
          <a:prstGeom prst="rect">
            <a:avLst/>
          </a:prstGeom>
        </p:spPr>
        <p:txBody>
          <a:bodyPr wrap="square" lIns="0" tIns="0" rIns="0" bIns="0" rtlCol="0" anchor="t">
            <a:spAutoFit/>
          </a:bodyPr>
          <a:lstStyle/>
          <a:p>
            <a:pPr algn="ctr"/>
            <a:r>
              <a:rPr lang="en-US" sz="2800" spc="-80" dirty="0">
                <a:solidFill>
                  <a:srgbClr val="000000"/>
                </a:solidFill>
                <a:latin typeface="Garamond" panose="02020404030301010803" pitchFamily="18" charset="0"/>
              </a:rPr>
              <a:t>Marcus Rompton – Senior Data Expert, Accenture</a:t>
            </a:r>
          </a:p>
        </p:txBody>
      </p:sp>
      <p:sp>
        <p:nvSpPr>
          <p:cNvPr id="33" name="TextBox 31">
            <a:extLst>
              <a:ext uri="{FF2B5EF4-FFF2-40B4-BE49-F238E27FC236}">
                <a16:creationId xmlns:a16="http://schemas.microsoft.com/office/drawing/2014/main" id="{F97D5F3D-8211-4C27-BB21-84B26E933F29}"/>
              </a:ext>
            </a:extLst>
          </p:cNvPr>
          <p:cNvSpPr txBox="1"/>
          <p:nvPr/>
        </p:nvSpPr>
        <p:spPr>
          <a:xfrm>
            <a:off x="2388687" y="7684413"/>
            <a:ext cx="7007431" cy="430887"/>
          </a:xfrm>
          <a:prstGeom prst="rect">
            <a:avLst/>
          </a:prstGeom>
        </p:spPr>
        <p:txBody>
          <a:bodyPr wrap="square" lIns="0" tIns="0" rIns="0" bIns="0" rtlCol="0" anchor="t">
            <a:spAutoFit/>
          </a:bodyPr>
          <a:lstStyle/>
          <a:p>
            <a:pPr algn="ctr"/>
            <a:r>
              <a:rPr lang="en-US" sz="2800" spc="-80" dirty="0">
                <a:solidFill>
                  <a:srgbClr val="000000"/>
                </a:solidFill>
                <a:latin typeface="Garamond" panose="02020404030301010803" pitchFamily="18" charset="0"/>
              </a:rPr>
              <a:t>Wura Aderele – Business Analyst, Accenture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Garamond" panose="02020404030301010803"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92FF1E4D-5E70-443E-BFEC-D6F6CB0ACA8E}"/>
              </a:ext>
            </a:extLst>
          </p:cNvPr>
          <p:cNvSpPr txBox="1"/>
          <p:nvPr/>
        </p:nvSpPr>
        <p:spPr>
          <a:xfrm>
            <a:off x="3758354" y="1298665"/>
            <a:ext cx="9036351" cy="1200329"/>
          </a:xfrm>
          <a:prstGeom prst="rect">
            <a:avLst/>
          </a:prstGeom>
          <a:noFill/>
        </p:spPr>
        <p:txBody>
          <a:bodyPr wrap="square" rtlCol="0">
            <a:spAutoFit/>
          </a:bodyPr>
          <a:lstStyle/>
          <a:p>
            <a:r>
              <a:rPr lang="en-US" sz="2400" b="1" dirty="0">
                <a:solidFill>
                  <a:schemeClr val="bg1"/>
                </a:solidFill>
                <a:latin typeface="Garamond" panose="02020404030301010803" pitchFamily="18" charset="0"/>
              </a:rPr>
              <a:t>Data Understanding: Understand the data model and domain of your business</a:t>
            </a:r>
          </a:p>
          <a:p>
            <a:endParaRPr lang="en-US" sz="2400" dirty="0">
              <a:latin typeface="Garamond" panose="02020404030301010803" pitchFamily="18" charset="0"/>
            </a:endParaRPr>
          </a:p>
        </p:txBody>
      </p:sp>
      <p:sp>
        <p:nvSpPr>
          <p:cNvPr id="41" name="TextBox 40">
            <a:extLst>
              <a:ext uri="{FF2B5EF4-FFF2-40B4-BE49-F238E27FC236}">
                <a16:creationId xmlns:a16="http://schemas.microsoft.com/office/drawing/2014/main" id="{0143569D-920B-4FDB-98A9-4231A358ED57}"/>
              </a:ext>
            </a:extLst>
          </p:cNvPr>
          <p:cNvSpPr txBox="1"/>
          <p:nvPr/>
        </p:nvSpPr>
        <p:spPr>
          <a:xfrm>
            <a:off x="5562600" y="2800171"/>
            <a:ext cx="9036351" cy="1200329"/>
          </a:xfrm>
          <a:prstGeom prst="rect">
            <a:avLst/>
          </a:prstGeom>
          <a:noFill/>
        </p:spPr>
        <p:txBody>
          <a:bodyPr wrap="square" rtlCol="0">
            <a:spAutoFit/>
          </a:bodyPr>
          <a:lstStyle/>
          <a:p>
            <a:r>
              <a:rPr lang="en-US" sz="2400" b="1" dirty="0">
                <a:solidFill>
                  <a:schemeClr val="bg1"/>
                </a:solidFill>
                <a:latin typeface="Garamond" panose="02020404030301010803" pitchFamily="18" charset="0"/>
              </a:rPr>
              <a:t>Data Extraction: Architected what an ideal dataset should look like for this problem and extracted it from the relevant data sources</a:t>
            </a:r>
          </a:p>
          <a:p>
            <a:endParaRPr lang="en-US" sz="2400" dirty="0">
              <a:latin typeface="Garamond" panose="02020404030301010803" pitchFamily="18" charset="0"/>
            </a:endParaRPr>
          </a:p>
        </p:txBody>
      </p:sp>
      <p:sp>
        <p:nvSpPr>
          <p:cNvPr id="42" name="TextBox 41">
            <a:extLst>
              <a:ext uri="{FF2B5EF4-FFF2-40B4-BE49-F238E27FC236}">
                <a16:creationId xmlns:a16="http://schemas.microsoft.com/office/drawing/2014/main" id="{F005E530-2E62-4074-BC88-8D31847B958C}"/>
              </a:ext>
            </a:extLst>
          </p:cNvPr>
          <p:cNvSpPr txBox="1"/>
          <p:nvPr/>
        </p:nvSpPr>
        <p:spPr>
          <a:xfrm>
            <a:off x="7422849" y="4476571"/>
            <a:ext cx="9036351" cy="1200329"/>
          </a:xfrm>
          <a:prstGeom prst="rect">
            <a:avLst/>
          </a:prstGeom>
          <a:noFill/>
        </p:spPr>
        <p:txBody>
          <a:bodyPr wrap="square" rtlCol="0">
            <a:spAutoFit/>
          </a:bodyPr>
          <a:lstStyle/>
          <a:p>
            <a:r>
              <a:rPr lang="en-US" sz="2400" b="1" dirty="0">
                <a:solidFill>
                  <a:schemeClr val="bg1"/>
                </a:solidFill>
                <a:latin typeface="Garamond" panose="02020404030301010803" pitchFamily="18" charset="0"/>
              </a:rPr>
              <a:t>Data Modelling: Process and model the data into a dataset that can precisely answer the business questions and produce analytics.</a:t>
            </a:r>
          </a:p>
          <a:p>
            <a:endParaRPr lang="en-US" sz="2400" dirty="0">
              <a:latin typeface="Garamond" panose="02020404030301010803" pitchFamily="18" charset="0"/>
            </a:endParaRPr>
          </a:p>
        </p:txBody>
      </p:sp>
      <p:sp>
        <p:nvSpPr>
          <p:cNvPr id="43" name="TextBox 42">
            <a:extLst>
              <a:ext uri="{FF2B5EF4-FFF2-40B4-BE49-F238E27FC236}">
                <a16:creationId xmlns:a16="http://schemas.microsoft.com/office/drawing/2014/main" id="{5FA55AD2-7D4A-48AA-91CC-115CD6A86020}"/>
              </a:ext>
            </a:extLst>
          </p:cNvPr>
          <p:cNvSpPr txBox="1"/>
          <p:nvPr/>
        </p:nvSpPr>
        <p:spPr>
          <a:xfrm>
            <a:off x="9251649" y="6057363"/>
            <a:ext cx="9036351" cy="830997"/>
          </a:xfrm>
          <a:prstGeom prst="rect">
            <a:avLst/>
          </a:prstGeom>
          <a:noFill/>
        </p:spPr>
        <p:txBody>
          <a:bodyPr wrap="square" rtlCol="0">
            <a:spAutoFit/>
          </a:bodyPr>
          <a:lstStyle/>
          <a:p>
            <a:r>
              <a:rPr lang="en-US" sz="2400" b="1" dirty="0">
                <a:solidFill>
                  <a:schemeClr val="bg1"/>
                </a:solidFill>
                <a:latin typeface="Garamond" panose="02020404030301010803" pitchFamily="18" charset="0"/>
              </a:rPr>
              <a:t>Data Analysis: Use analytical expertise to uncover insights from the dataset and to produce visualizations to describe the insights.</a:t>
            </a:r>
            <a:endParaRPr lang="en-US" sz="2400" dirty="0">
              <a:latin typeface="Garamond" panose="02020404030301010803" pitchFamily="18" charset="0"/>
            </a:endParaRPr>
          </a:p>
        </p:txBody>
      </p:sp>
      <p:sp>
        <p:nvSpPr>
          <p:cNvPr id="44" name="TextBox 43">
            <a:extLst>
              <a:ext uri="{FF2B5EF4-FFF2-40B4-BE49-F238E27FC236}">
                <a16:creationId xmlns:a16="http://schemas.microsoft.com/office/drawing/2014/main" id="{46BB841C-046F-412E-B38D-3A4CF2882212}"/>
              </a:ext>
            </a:extLst>
          </p:cNvPr>
          <p:cNvSpPr txBox="1"/>
          <p:nvPr/>
        </p:nvSpPr>
        <p:spPr>
          <a:xfrm>
            <a:off x="11160895" y="7874436"/>
            <a:ext cx="6898506" cy="1200329"/>
          </a:xfrm>
          <a:prstGeom prst="rect">
            <a:avLst/>
          </a:prstGeom>
          <a:noFill/>
        </p:spPr>
        <p:txBody>
          <a:bodyPr wrap="square" rtlCol="0">
            <a:spAutoFit/>
          </a:bodyPr>
          <a:lstStyle/>
          <a:p>
            <a:r>
              <a:rPr lang="en-US" sz="2400" b="1" dirty="0">
                <a:solidFill>
                  <a:schemeClr val="bg1"/>
                </a:solidFill>
                <a:latin typeface="Garamond" panose="02020404030301010803" pitchFamily="18" charset="0"/>
              </a:rPr>
              <a:t>Recommendations: Use insights to unlock business decisions and make recommendations on next steps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Garamond" panose="02020404030301010803"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20" name="Picture 19" descr="Icon&#10;&#10;Description automatically generated">
            <a:extLst>
              <a:ext uri="{FF2B5EF4-FFF2-40B4-BE49-F238E27FC236}">
                <a16:creationId xmlns:a16="http://schemas.microsoft.com/office/drawing/2014/main" id="{D2B4985D-EC62-4A29-AB20-C433034403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0105" y="3291779"/>
            <a:ext cx="2913318" cy="1762995"/>
          </a:xfrm>
          <a:prstGeom prst="rect">
            <a:avLst/>
          </a:prstGeom>
        </p:spPr>
      </p:pic>
      <p:sp>
        <p:nvSpPr>
          <p:cNvPr id="21" name="TextBox 20">
            <a:extLst>
              <a:ext uri="{FF2B5EF4-FFF2-40B4-BE49-F238E27FC236}">
                <a16:creationId xmlns:a16="http://schemas.microsoft.com/office/drawing/2014/main" id="{877B274B-C6C6-4F95-9A5C-9F75B1EA3599}"/>
              </a:ext>
            </a:extLst>
          </p:cNvPr>
          <p:cNvSpPr txBox="1"/>
          <p:nvPr/>
        </p:nvSpPr>
        <p:spPr>
          <a:xfrm>
            <a:off x="1890105" y="5295900"/>
            <a:ext cx="2913318" cy="954107"/>
          </a:xfrm>
          <a:prstGeom prst="rect">
            <a:avLst/>
          </a:prstGeom>
          <a:noFill/>
        </p:spPr>
        <p:txBody>
          <a:bodyPr wrap="square" rtlCol="0">
            <a:spAutoFit/>
          </a:bodyPr>
          <a:lstStyle/>
          <a:p>
            <a:pPr algn="ctr"/>
            <a:r>
              <a:rPr lang="en-US" sz="2800" dirty="0">
                <a:latin typeface="Garamond" panose="02020404030301010803" pitchFamily="18" charset="0"/>
              </a:rPr>
              <a:t>Distinct Content Categories</a:t>
            </a:r>
          </a:p>
        </p:txBody>
      </p:sp>
      <p:pic>
        <p:nvPicPr>
          <p:cNvPr id="23" name="Picture 22">
            <a:extLst>
              <a:ext uri="{FF2B5EF4-FFF2-40B4-BE49-F238E27FC236}">
                <a16:creationId xmlns:a16="http://schemas.microsoft.com/office/drawing/2014/main" id="{5E01C43D-4036-46C3-97EB-AB27A6980A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233" y="3291778"/>
            <a:ext cx="2972219" cy="1762995"/>
          </a:xfrm>
          <a:prstGeom prst="rect">
            <a:avLst/>
          </a:prstGeom>
        </p:spPr>
      </p:pic>
      <p:sp>
        <p:nvSpPr>
          <p:cNvPr id="24" name="TextBox 23">
            <a:extLst>
              <a:ext uri="{FF2B5EF4-FFF2-40B4-BE49-F238E27FC236}">
                <a16:creationId xmlns:a16="http://schemas.microsoft.com/office/drawing/2014/main" id="{C33366A4-8F00-4ECB-AAC0-15D6BB75C6B8}"/>
              </a:ext>
            </a:extLst>
          </p:cNvPr>
          <p:cNvSpPr txBox="1"/>
          <p:nvPr/>
        </p:nvSpPr>
        <p:spPr>
          <a:xfrm>
            <a:off x="7239526" y="5232228"/>
            <a:ext cx="2913318" cy="523220"/>
          </a:xfrm>
          <a:prstGeom prst="rect">
            <a:avLst/>
          </a:prstGeom>
          <a:noFill/>
        </p:spPr>
        <p:txBody>
          <a:bodyPr wrap="square" rtlCol="0">
            <a:spAutoFit/>
          </a:bodyPr>
          <a:lstStyle/>
          <a:p>
            <a:pPr algn="ctr"/>
            <a:r>
              <a:rPr lang="en-US" sz="2800" dirty="0">
                <a:latin typeface="Garamond" panose="02020404030301010803" pitchFamily="18" charset="0"/>
              </a:rPr>
              <a:t>Animal Posts</a:t>
            </a:r>
          </a:p>
        </p:txBody>
      </p:sp>
      <p:pic>
        <p:nvPicPr>
          <p:cNvPr id="28" name="Picture 27" descr="A picture containing logo&#10;&#10;Description automatically generated">
            <a:extLst>
              <a:ext uri="{FF2B5EF4-FFF2-40B4-BE49-F238E27FC236}">
                <a16:creationId xmlns:a16="http://schemas.microsoft.com/office/drawing/2014/main" id="{0F641240-3580-461C-BEAD-E2098E7CAB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26268" y="3532905"/>
            <a:ext cx="2438538" cy="1762995"/>
          </a:xfrm>
          <a:prstGeom prst="rect">
            <a:avLst/>
          </a:prstGeom>
        </p:spPr>
      </p:pic>
      <p:sp>
        <p:nvSpPr>
          <p:cNvPr id="29" name="TextBox 28">
            <a:extLst>
              <a:ext uri="{FF2B5EF4-FFF2-40B4-BE49-F238E27FC236}">
                <a16:creationId xmlns:a16="http://schemas.microsoft.com/office/drawing/2014/main" id="{9E1098B0-928A-495A-B1F1-BF98A44ED45E}"/>
              </a:ext>
            </a:extLst>
          </p:cNvPr>
          <p:cNvSpPr txBox="1"/>
          <p:nvPr/>
        </p:nvSpPr>
        <p:spPr>
          <a:xfrm>
            <a:off x="12326682" y="5229880"/>
            <a:ext cx="2913318" cy="954107"/>
          </a:xfrm>
          <a:prstGeom prst="rect">
            <a:avLst/>
          </a:prstGeom>
          <a:noFill/>
        </p:spPr>
        <p:txBody>
          <a:bodyPr wrap="square" rtlCol="0">
            <a:spAutoFit/>
          </a:bodyPr>
          <a:lstStyle/>
          <a:p>
            <a:pPr algn="ctr"/>
            <a:r>
              <a:rPr lang="en-US" sz="2800" dirty="0">
                <a:latin typeface="Garamond" panose="02020404030301010803" pitchFamily="18" charset="0"/>
              </a:rPr>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8786D9A5-A3DE-4C58-A273-BD8E47AC4CCD}"/>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2126" y="4066165"/>
            <a:ext cx="6201523" cy="5194035"/>
          </a:xfrm>
          <a:prstGeom prst="rect">
            <a:avLst/>
          </a:prstGeom>
        </p:spPr>
      </p:pic>
      <p:sp>
        <p:nvSpPr>
          <p:cNvPr id="29" name="TextBox 28">
            <a:extLst>
              <a:ext uri="{FF2B5EF4-FFF2-40B4-BE49-F238E27FC236}">
                <a16:creationId xmlns:a16="http://schemas.microsoft.com/office/drawing/2014/main" id="{7C82AAD4-CD3B-4738-930C-DCD526C772C8}"/>
              </a:ext>
            </a:extLst>
          </p:cNvPr>
          <p:cNvSpPr txBox="1"/>
          <p:nvPr/>
        </p:nvSpPr>
        <p:spPr>
          <a:xfrm>
            <a:off x="3815254" y="2247900"/>
            <a:ext cx="6395546" cy="1569660"/>
          </a:xfrm>
          <a:prstGeom prst="rect">
            <a:avLst/>
          </a:prstGeom>
          <a:noFill/>
        </p:spPr>
        <p:txBody>
          <a:bodyPr wrap="square" rtlCol="0">
            <a:spAutoFit/>
          </a:bodyPr>
          <a:lstStyle/>
          <a:p>
            <a:r>
              <a:rPr lang="en-US" sz="2400" dirty="0">
                <a:latin typeface="Garamond" panose="02020404030301010803" pitchFamily="18" charset="0"/>
              </a:rPr>
              <a:t>According to our analysis, the top 5 content categories (ranked by popularity score) are </a:t>
            </a:r>
            <a:r>
              <a:rPr lang="en-US" sz="2400" b="1" dirty="0">
                <a:latin typeface="Garamond" panose="02020404030301010803" pitchFamily="18" charset="0"/>
              </a:rPr>
              <a:t>Animals, Science, Health Eating, Technology, and Food </a:t>
            </a:r>
            <a:r>
              <a:rPr lang="en-US" sz="2400" dirty="0">
                <a:latin typeface="Garamond" panose="02020404030301010803" pitchFamily="18" charset="0"/>
              </a:rPr>
              <a:t>in descending order.</a:t>
            </a:r>
          </a:p>
        </p:txBody>
      </p:sp>
      <p:pic>
        <p:nvPicPr>
          <p:cNvPr id="30" name="Picture 29" descr="Chart, bar chart, funnel chart&#10;&#10;Description automatically generated">
            <a:extLst>
              <a:ext uri="{FF2B5EF4-FFF2-40B4-BE49-F238E27FC236}">
                <a16:creationId xmlns:a16="http://schemas.microsoft.com/office/drawing/2014/main" id="{DF498D94-DC49-45B8-9E4A-54F1C7EE3B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80065" y="4071608"/>
            <a:ext cx="7031618" cy="5188592"/>
          </a:xfrm>
          <a:prstGeom prst="rect">
            <a:avLst/>
          </a:prstGeom>
        </p:spPr>
      </p:pic>
      <p:sp>
        <p:nvSpPr>
          <p:cNvPr id="31" name="TextBox 30">
            <a:extLst>
              <a:ext uri="{FF2B5EF4-FFF2-40B4-BE49-F238E27FC236}">
                <a16:creationId xmlns:a16="http://schemas.microsoft.com/office/drawing/2014/main" id="{4B492F89-8730-4CFA-A984-674D3958D2BA}"/>
              </a:ext>
            </a:extLst>
          </p:cNvPr>
          <p:cNvSpPr txBox="1"/>
          <p:nvPr/>
        </p:nvSpPr>
        <p:spPr>
          <a:xfrm>
            <a:off x="10880065" y="2247900"/>
            <a:ext cx="6395546" cy="1200329"/>
          </a:xfrm>
          <a:prstGeom prst="rect">
            <a:avLst/>
          </a:prstGeom>
          <a:noFill/>
        </p:spPr>
        <p:txBody>
          <a:bodyPr wrap="square" rtlCol="0">
            <a:spAutoFit/>
          </a:bodyPr>
          <a:lstStyle/>
          <a:p>
            <a:r>
              <a:rPr lang="en-US" sz="2400" dirty="0">
                <a:latin typeface="Garamond" panose="02020404030301010803" pitchFamily="18" charset="0"/>
              </a:rPr>
              <a:t>For the top 5 categories, Audio is the most favored content type. This could indicate that users engage with this content on a recreational learning level.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7FE87F6B-1EF2-4863-A1B5-69A842FE77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4753" y="2110343"/>
            <a:ext cx="7270628" cy="6081157"/>
          </a:xfrm>
          <a:prstGeom prst="rect">
            <a:avLst/>
          </a:prstGeom>
        </p:spPr>
      </p:pic>
      <p:sp>
        <p:nvSpPr>
          <p:cNvPr id="29" name="TextBox 28">
            <a:extLst>
              <a:ext uri="{FF2B5EF4-FFF2-40B4-BE49-F238E27FC236}">
                <a16:creationId xmlns:a16="http://schemas.microsoft.com/office/drawing/2014/main" id="{1E421819-BC87-41DA-B06D-EF73D93DAF6E}"/>
              </a:ext>
            </a:extLst>
          </p:cNvPr>
          <p:cNvSpPr txBox="1"/>
          <p:nvPr/>
        </p:nvSpPr>
        <p:spPr>
          <a:xfrm>
            <a:off x="2819211" y="2247900"/>
            <a:ext cx="6395546" cy="3785652"/>
          </a:xfrm>
          <a:prstGeom prst="rect">
            <a:avLst/>
          </a:prstGeom>
          <a:noFill/>
        </p:spPr>
        <p:txBody>
          <a:bodyPr wrap="square" rtlCol="0">
            <a:spAutoFit/>
          </a:bodyPr>
          <a:lstStyle/>
          <a:p>
            <a:pPr algn="just"/>
            <a:r>
              <a:rPr lang="en-US" sz="2400" dirty="0">
                <a:latin typeface="Garamond" panose="02020404030301010803" pitchFamily="18" charset="0"/>
              </a:rPr>
              <a:t>Additionally, you can see from this chart the % split of popularity between the top 5 categories. There is not much difference between each of them, animals outperforms science by 1.08%, healthy eating outperforms food by 0.76%, and science outperforms technology by 0.69%.</a:t>
            </a:r>
          </a:p>
          <a:p>
            <a:pPr algn="just"/>
            <a:endParaRPr lang="en-US" sz="2400" b="1" dirty="0">
              <a:latin typeface="Garamond" panose="02020404030301010803" pitchFamily="18" charset="0"/>
            </a:endParaRPr>
          </a:p>
          <a:p>
            <a:pPr algn="just"/>
            <a:r>
              <a:rPr lang="en-US" sz="2400" dirty="0">
                <a:latin typeface="Garamond" panose="02020404030301010803" pitchFamily="18" charset="0"/>
              </a:rPr>
              <a:t>It is therefore highly likely these categories are intertwined with one another.</a:t>
            </a:r>
          </a:p>
          <a:p>
            <a:pPr algn="just"/>
            <a:endParaRPr lang="en-US" sz="2400" b="1" dirty="0">
              <a:latin typeface="Garamond" panose="02020404030301010803" pitchFamily="18" charset="0"/>
            </a:endParaRP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2132</Words>
  <Application>Microsoft Office PowerPoint</Application>
  <PresentationFormat>Custom</PresentationFormat>
  <Paragraphs>149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Graphik Regular</vt:lpstr>
      <vt:lpstr>Calibri</vt:lpstr>
      <vt:lpstr>Clear Sans Regular Bold</vt:lpstr>
      <vt:lpstr>Garamond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Ayo-Aderele, Adediwura</cp:lastModifiedBy>
  <cp:revision>28</cp:revision>
  <dcterms:created xsi:type="dcterms:W3CDTF">2006-08-16T00:00:00Z</dcterms:created>
  <dcterms:modified xsi:type="dcterms:W3CDTF">2021-11-30T01:53:27Z</dcterms:modified>
  <dc:identifier>DAEhDyfaYKE</dc:identifier>
</cp:coreProperties>
</file>