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4"/>
  </p:notesMasterIdLst>
  <p:sldIdLst>
    <p:sldId id="411" r:id="rId2"/>
    <p:sldId id="413" r:id="rId3"/>
    <p:sldId id="373" r:id="rId4"/>
    <p:sldId id="415" r:id="rId5"/>
    <p:sldId id="414" r:id="rId6"/>
    <p:sldId id="421" r:id="rId7"/>
    <p:sldId id="386" r:id="rId8"/>
    <p:sldId id="416" r:id="rId9"/>
    <p:sldId id="389" r:id="rId10"/>
    <p:sldId id="391" r:id="rId11"/>
    <p:sldId id="392" r:id="rId12"/>
    <p:sldId id="419" r:id="rId13"/>
    <p:sldId id="420" r:id="rId14"/>
    <p:sldId id="412" r:id="rId15"/>
    <p:sldId id="418" r:id="rId16"/>
    <p:sldId id="422" r:id="rId17"/>
    <p:sldId id="326" r:id="rId18"/>
    <p:sldId id="328" r:id="rId19"/>
    <p:sldId id="291" r:id="rId20"/>
    <p:sldId id="333" r:id="rId21"/>
    <p:sldId id="334" r:id="rId22"/>
    <p:sldId id="40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4FD"/>
    <a:srgbClr val="EC008C"/>
    <a:srgbClr val="F2D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7FA2A-3E8E-432C-BA20-CA56B77331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ECB49-8309-41D8-85F7-218608E084FC}" type="pres">
      <dgm:prSet presAssocID="{2E57FA2A-3E8E-432C-BA20-CA56B77331DB}" presName="diagram" presStyleCnt="0">
        <dgm:presLayoutVars>
          <dgm:dir/>
          <dgm:resizeHandles val="exact"/>
        </dgm:presLayoutVars>
      </dgm:prSet>
      <dgm:spPr/>
    </dgm:pt>
  </dgm:ptLst>
  <dgm:cxnLst>
    <dgm:cxn modelId="{90163D61-D634-4821-9AEC-AD105BF05DE7}" type="presOf" srcId="{2E57FA2A-3E8E-432C-BA20-CA56B77331DB}" destId="{005ECB49-8309-41D8-85F7-218608E084F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7FA2A-3E8E-432C-BA20-CA56B77331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ECB49-8309-41D8-85F7-218608E084FC}" type="pres">
      <dgm:prSet presAssocID="{2E57FA2A-3E8E-432C-BA20-CA56B77331DB}" presName="diagram" presStyleCnt="0">
        <dgm:presLayoutVars>
          <dgm:dir/>
          <dgm:resizeHandles val="exact"/>
        </dgm:presLayoutVars>
      </dgm:prSet>
      <dgm:spPr/>
    </dgm:pt>
  </dgm:ptLst>
  <dgm:cxnLst>
    <dgm:cxn modelId="{90163D61-D634-4821-9AEC-AD105BF05DE7}" type="presOf" srcId="{2E57FA2A-3E8E-432C-BA20-CA56B77331DB}" destId="{005ECB49-8309-41D8-85F7-218608E084F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57FA2A-3E8E-432C-BA20-CA56B77331D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BA0E0F-9888-43EE-B448-07AF71930B75}">
      <dgm:prSet custT="1"/>
      <dgm:spPr/>
      <dgm:t>
        <a:bodyPr/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800" kern="1200" dirty="0">
              <a:solidFill>
                <a:srgbClr val="FFFFFF"/>
              </a:solidFill>
              <a:latin typeface="Neue Haas Grotesk Text Pro"/>
              <a:ea typeface="+mn-ea"/>
              <a:cs typeface="+mn-cs"/>
            </a:rPr>
            <a:t>	</a:t>
          </a:r>
          <a:endParaRPr lang="en-US" sz="2800" kern="1200" dirty="0">
            <a:solidFill>
              <a:srgbClr val="FFFFFF"/>
            </a:solidFill>
            <a:latin typeface="Neue Haas Grotesk Text Pro"/>
            <a:ea typeface="+mn-ea"/>
            <a:cs typeface="+mn-cs"/>
          </a:endParaRPr>
        </a:p>
      </dgm:t>
    </dgm:pt>
    <dgm:pt modelId="{2C36E676-5919-4E6F-8017-3023384823C0}" type="parTrans" cxnId="{551F2F2E-4570-4ABC-BCE9-C2AA02DB4658}">
      <dgm:prSet/>
      <dgm:spPr/>
      <dgm:t>
        <a:bodyPr/>
        <a:lstStyle/>
        <a:p>
          <a:endParaRPr lang="en-US"/>
        </a:p>
      </dgm:t>
    </dgm:pt>
    <dgm:pt modelId="{A00D3659-544C-431F-A92E-84E7D54C2A4D}" type="sibTrans" cxnId="{551F2F2E-4570-4ABC-BCE9-C2AA02DB4658}">
      <dgm:prSet/>
      <dgm:spPr/>
      <dgm:t>
        <a:bodyPr/>
        <a:lstStyle/>
        <a:p>
          <a:endParaRPr lang="en-US"/>
        </a:p>
      </dgm:t>
    </dgm:pt>
    <dgm:pt modelId="{0506F3FE-13F8-4F45-86E1-DB7326813930}">
      <dgm:prSet custT="1"/>
      <dgm:spPr/>
      <dgm:t>
        <a:bodyPr/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pt-BR" sz="2000" b="1" kern="1200" dirty="0" err="1"/>
            <a:t>Number</a:t>
          </a:r>
          <a:r>
            <a:rPr lang="pt-BR" sz="2000" kern="1200" dirty="0"/>
            <a:t>: V</a:t>
          </a:r>
          <a:r>
            <a:rPr lang="pt-BR" sz="2000" b="0" i="0" kern="1200" dirty="0"/>
            <a:t>ariáveis para guardar números. Por exemplo, idade, peso, altura, quantidade de dinheiro, etc.</a:t>
          </a:r>
          <a:endParaRPr lang="en-US" sz="2000" kern="1200" dirty="0"/>
        </a:p>
      </dgm:t>
    </dgm:pt>
    <dgm:pt modelId="{7DA74B72-912C-42BD-9970-1774F40D043E}" type="parTrans" cxnId="{48976A17-20AE-4D17-988B-FEB378B2E3AE}">
      <dgm:prSet/>
      <dgm:spPr/>
      <dgm:t>
        <a:bodyPr/>
        <a:lstStyle/>
        <a:p>
          <a:endParaRPr lang="en-US"/>
        </a:p>
      </dgm:t>
    </dgm:pt>
    <dgm:pt modelId="{189101FC-ACA1-4EAD-AC05-16CE12A6A456}" type="sibTrans" cxnId="{48976A17-20AE-4D17-988B-FEB378B2E3AE}">
      <dgm:prSet/>
      <dgm:spPr/>
      <dgm:t>
        <a:bodyPr/>
        <a:lstStyle/>
        <a:p>
          <a:endParaRPr lang="en-US"/>
        </a:p>
      </dgm:t>
    </dgm:pt>
    <dgm:pt modelId="{21D926AA-4E0A-430A-8909-CCD47AF15456}">
      <dgm:prSet custT="1"/>
      <dgm:spPr/>
      <dgm:t>
        <a:bodyPr/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pt-BR" sz="2000" b="1" kern="1200" dirty="0" err="1"/>
            <a:t>Boolean</a:t>
          </a:r>
          <a:r>
            <a:rPr lang="pt-BR" sz="2000" kern="1200" dirty="0"/>
            <a:t>: Variáveis que guardam valores do tipo verdadeiro(</a:t>
          </a:r>
          <a:r>
            <a:rPr lang="pt-BR" sz="2000" kern="1200" dirty="0" err="1"/>
            <a:t>true</a:t>
          </a:r>
          <a:r>
            <a:rPr lang="pt-BR" sz="2000" kern="1200" dirty="0"/>
            <a:t>) ou falso(false). São úteis para fazer comparações ou tomar decisões no código.</a:t>
          </a:r>
          <a:endParaRPr lang="en-US" sz="2000" kern="1200" dirty="0"/>
        </a:p>
      </dgm:t>
    </dgm:pt>
    <dgm:pt modelId="{2393BDCA-4DDA-45A0-B25F-AF527459FF24}" type="parTrans" cxnId="{27C5105A-8AE3-42B8-A8D8-0438FB442755}">
      <dgm:prSet/>
      <dgm:spPr/>
      <dgm:t>
        <a:bodyPr/>
        <a:lstStyle/>
        <a:p>
          <a:endParaRPr lang="en-US"/>
        </a:p>
      </dgm:t>
    </dgm:pt>
    <dgm:pt modelId="{81807722-683E-467B-A722-1C16BEEA93E3}" type="sibTrans" cxnId="{27C5105A-8AE3-42B8-A8D8-0438FB442755}">
      <dgm:prSet/>
      <dgm:spPr/>
      <dgm:t>
        <a:bodyPr/>
        <a:lstStyle/>
        <a:p>
          <a:endParaRPr lang="en-US"/>
        </a:p>
      </dgm:t>
    </dgm:pt>
    <dgm:pt modelId="{AD8F010A-FA67-4B0A-ACBF-8F3DE5F4956A}">
      <dgm:prSet/>
      <dgm:spPr/>
      <dgm:t>
        <a:bodyPr/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800" kern="1200" dirty="0"/>
        </a:p>
      </dgm:t>
    </dgm:pt>
    <dgm:pt modelId="{DC29AA4C-B6EF-4D6E-B2D9-6CEDC438A7C6}" type="parTrans" cxnId="{1A6086F7-A34A-4E02-8841-B0A05F7E67A4}">
      <dgm:prSet/>
      <dgm:spPr/>
      <dgm:t>
        <a:bodyPr/>
        <a:lstStyle/>
        <a:p>
          <a:endParaRPr lang="pt-BR"/>
        </a:p>
      </dgm:t>
    </dgm:pt>
    <dgm:pt modelId="{49006154-F416-4E61-AF79-969291C28145}" type="sibTrans" cxnId="{1A6086F7-A34A-4E02-8841-B0A05F7E67A4}">
      <dgm:prSet/>
      <dgm:spPr/>
      <dgm:t>
        <a:bodyPr/>
        <a:lstStyle/>
        <a:p>
          <a:endParaRPr lang="pt-BR"/>
        </a:p>
      </dgm:t>
    </dgm:pt>
    <dgm:pt modelId="{D56A2325-6CA3-476F-AF4F-98C7FEE01ED0}">
      <dgm:prSet custT="1"/>
      <dgm:spPr/>
      <dgm:t>
        <a:bodyPr/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400" kern="1200" dirty="0"/>
        </a:p>
      </dgm:t>
    </dgm:pt>
    <dgm:pt modelId="{89F49E72-5581-4391-825D-422BD95206D8}" type="parTrans" cxnId="{8246943A-D961-440E-8BB3-8490CEF216ED}">
      <dgm:prSet/>
      <dgm:spPr/>
      <dgm:t>
        <a:bodyPr/>
        <a:lstStyle/>
        <a:p>
          <a:endParaRPr lang="pt-BR"/>
        </a:p>
      </dgm:t>
    </dgm:pt>
    <dgm:pt modelId="{AC5B8BFD-C900-4638-8EC1-B6D952FD085B}" type="sibTrans" cxnId="{8246943A-D961-440E-8BB3-8490CEF216ED}">
      <dgm:prSet/>
      <dgm:spPr/>
      <dgm:t>
        <a:bodyPr/>
        <a:lstStyle/>
        <a:p>
          <a:endParaRPr lang="pt-BR"/>
        </a:p>
      </dgm:t>
    </dgm:pt>
    <dgm:pt modelId="{C31312F6-6CAD-4019-A945-17EA7653B899}">
      <dgm:prSet custT="1"/>
      <dgm:spPr/>
      <dgm:t>
        <a:bodyPr/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pt-BR" sz="2000" b="1" kern="1200" dirty="0" err="1">
              <a:solidFill>
                <a:schemeClr val="tx1"/>
              </a:solidFill>
              <a:latin typeface="Neue Haas Grotesk Text Pro"/>
              <a:ea typeface="+mn-ea"/>
              <a:cs typeface="+mn-cs"/>
            </a:rPr>
            <a:t>String</a:t>
          </a:r>
          <a:r>
            <a:rPr lang="pt-BR" sz="2000" kern="1200" dirty="0">
              <a:solidFill>
                <a:srgbClr val="FFFFFF"/>
              </a:solidFill>
              <a:latin typeface="Neue Haas Grotesk Text Pro"/>
              <a:ea typeface="+mn-ea"/>
              <a:cs typeface="+mn-cs"/>
            </a:rPr>
            <a:t>: V</a:t>
          </a:r>
          <a:r>
            <a:rPr lang="pt-BR" sz="2000" b="0" i="0" kern="1200" dirty="0"/>
            <a:t>ariáveis do tipo </a:t>
          </a:r>
          <a:r>
            <a:rPr lang="pt-BR" sz="2000" b="0" i="0" kern="1200" dirty="0" err="1"/>
            <a:t>string</a:t>
          </a:r>
          <a:r>
            <a:rPr lang="pt-BR" sz="2000" b="0" i="0" kern="1200" dirty="0"/>
            <a:t> são usadas para guardar palavras ou texto. Por exemplo, nome, endereço, mensagens, etc.</a:t>
          </a:r>
          <a:endParaRPr lang="en-US" sz="2000" kern="1200" dirty="0"/>
        </a:p>
      </dgm:t>
    </dgm:pt>
    <dgm:pt modelId="{1F54FA74-220C-4091-92E3-B61CC517860D}" type="parTrans" cxnId="{6FC55083-9C59-462D-A295-24EF4EA1E58E}">
      <dgm:prSet/>
      <dgm:spPr/>
      <dgm:t>
        <a:bodyPr/>
        <a:lstStyle/>
        <a:p>
          <a:endParaRPr lang="pt-BR"/>
        </a:p>
      </dgm:t>
    </dgm:pt>
    <dgm:pt modelId="{A0769558-C1A3-4C19-A2C5-637D290AD6D5}" type="sibTrans" cxnId="{6FC55083-9C59-462D-A295-24EF4EA1E58E}">
      <dgm:prSet/>
      <dgm:spPr/>
      <dgm:t>
        <a:bodyPr/>
        <a:lstStyle/>
        <a:p>
          <a:endParaRPr lang="pt-BR"/>
        </a:p>
      </dgm:t>
    </dgm:pt>
    <dgm:pt modelId="{66D933BB-EDD1-42E3-9C29-7E0E1CC35D56}">
      <dgm:prSet custT="1"/>
      <dgm:spPr/>
      <dgm:t>
        <a:bodyPr/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kern="1200" dirty="0"/>
        </a:p>
      </dgm:t>
    </dgm:pt>
    <dgm:pt modelId="{89053134-EFED-433F-896D-A6F3E6F604F1}" type="parTrans" cxnId="{65317945-890C-4DC3-8AFC-4EB62971F9C1}">
      <dgm:prSet/>
      <dgm:spPr/>
      <dgm:t>
        <a:bodyPr/>
        <a:lstStyle/>
        <a:p>
          <a:endParaRPr lang="pt-BR"/>
        </a:p>
      </dgm:t>
    </dgm:pt>
    <dgm:pt modelId="{D5CFEF0B-CBAD-4823-BBB2-80983D9BB4E2}" type="sibTrans" cxnId="{65317945-890C-4DC3-8AFC-4EB62971F9C1}">
      <dgm:prSet/>
      <dgm:spPr/>
      <dgm:t>
        <a:bodyPr/>
        <a:lstStyle/>
        <a:p>
          <a:endParaRPr lang="pt-BR"/>
        </a:p>
      </dgm:t>
    </dgm:pt>
    <dgm:pt modelId="{AC3A30D3-F0F6-4C38-BBFD-5800E5B80EA4}">
      <dgm:prSet custT="1"/>
      <dgm:spPr/>
      <dgm:t>
        <a:bodyPr/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kern="1200" dirty="0"/>
        </a:p>
      </dgm:t>
    </dgm:pt>
    <dgm:pt modelId="{5AB33C1E-1913-4EF2-BEF2-4C5336505001}" type="parTrans" cxnId="{EBDAF889-A07F-4873-B240-AC6C98C4CCB2}">
      <dgm:prSet/>
      <dgm:spPr/>
      <dgm:t>
        <a:bodyPr/>
        <a:lstStyle/>
        <a:p>
          <a:endParaRPr lang="pt-BR"/>
        </a:p>
      </dgm:t>
    </dgm:pt>
    <dgm:pt modelId="{C7D1116B-8C69-4C58-82ED-99253E35FB8A}" type="sibTrans" cxnId="{EBDAF889-A07F-4873-B240-AC6C98C4CCB2}">
      <dgm:prSet/>
      <dgm:spPr/>
      <dgm:t>
        <a:bodyPr/>
        <a:lstStyle/>
        <a:p>
          <a:endParaRPr lang="pt-BR"/>
        </a:p>
      </dgm:t>
    </dgm:pt>
    <dgm:pt modelId="{8487CA09-DFB2-4892-95F3-D20FBF43621E}">
      <dgm:prSet custT="1"/>
      <dgm:spPr/>
      <dgm:t>
        <a:bodyPr/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US" sz="2000" kern="1200" dirty="0"/>
        </a:p>
      </dgm:t>
    </dgm:pt>
    <dgm:pt modelId="{A1AC83AB-D5F8-4826-BA9D-9A09E089B95D}" type="parTrans" cxnId="{DAFE5E4F-A665-4AA0-8B89-DAAA1FE25496}">
      <dgm:prSet/>
      <dgm:spPr/>
      <dgm:t>
        <a:bodyPr/>
        <a:lstStyle/>
        <a:p>
          <a:endParaRPr lang="pt-BR"/>
        </a:p>
      </dgm:t>
    </dgm:pt>
    <dgm:pt modelId="{56AA8D94-7A0A-4787-95FC-009560529A23}" type="sibTrans" cxnId="{DAFE5E4F-A665-4AA0-8B89-DAAA1FE25496}">
      <dgm:prSet/>
      <dgm:spPr/>
      <dgm:t>
        <a:bodyPr/>
        <a:lstStyle/>
        <a:p>
          <a:endParaRPr lang="pt-BR"/>
        </a:p>
      </dgm:t>
    </dgm:pt>
    <dgm:pt modelId="{9F2F052A-A5FA-4B5B-8FAC-0444E5B423F3}" type="pres">
      <dgm:prSet presAssocID="{2E57FA2A-3E8E-432C-BA20-CA56B77331DB}" presName="linear" presStyleCnt="0">
        <dgm:presLayoutVars>
          <dgm:animLvl val="lvl"/>
          <dgm:resizeHandles val="exact"/>
        </dgm:presLayoutVars>
      </dgm:prSet>
      <dgm:spPr/>
    </dgm:pt>
    <dgm:pt modelId="{F2C81FB2-5633-454F-98DE-0D14C018E40D}" type="pres">
      <dgm:prSet presAssocID="{DCBA0E0F-9888-43EE-B448-07AF71930B75}" presName="parentText" presStyleLbl="node1" presStyleIdx="0" presStyleCnt="1" custScaleY="198568">
        <dgm:presLayoutVars>
          <dgm:chMax val="0"/>
          <dgm:bulletEnabled val="1"/>
        </dgm:presLayoutVars>
      </dgm:prSet>
      <dgm:spPr/>
    </dgm:pt>
    <dgm:pt modelId="{CF920148-5537-4AE2-B81A-507D7EC77FC3}" type="pres">
      <dgm:prSet presAssocID="{DCBA0E0F-9888-43EE-B448-07AF71930B75}" presName="childText" presStyleLbl="revTx" presStyleIdx="0" presStyleCnt="1" custScaleY="150708">
        <dgm:presLayoutVars>
          <dgm:bulletEnabled val="1"/>
        </dgm:presLayoutVars>
      </dgm:prSet>
      <dgm:spPr/>
    </dgm:pt>
  </dgm:ptLst>
  <dgm:cxnLst>
    <dgm:cxn modelId="{7140E808-A0A8-45CE-8058-695AB7F03B49}" type="presOf" srcId="{8487CA09-DFB2-4892-95F3-D20FBF43621E}" destId="{CF920148-5537-4AE2-B81A-507D7EC77FC3}" srcOrd="0" destOrd="4" presId="urn:microsoft.com/office/officeart/2005/8/layout/vList2"/>
    <dgm:cxn modelId="{48976A17-20AE-4D17-988B-FEB378B2E3AE}" srcId="{DCBA0E0F-9888-43EE-B448-07AF71930B75}" destId="{0506F3FE-13F8-4F45-86E1-DB7326813930}" srcOrd="3" destOrd="0" parTransId="{7DA74B72-912C-42BD-9970-1774F40D043E}" sibTransId="{189101FC-ACA1-4EAD-AC05-16CE12A6A456}"/>
    <dgm:cxn modelId="{AB617C1F-6882-47D6-9D05-889D810535EB}" type="presOf" srcId="{AC3A30D3-F0F6-4C38-BBFD-5800E5B80EA4}" destId="{CF920148-5537-4AE2-B81A-507D7EC77FC3}" srcOrd="0" destOrd="2" presId="urn:microsoft.com/office/officeart/2005/8/layout/vList2"/>
    <dgm:cxn modelId="{551F2F2E-4570-4ABC-BCE9-C2AA02DB4658}" srcId="{2E57FA2A-3E8E-432C-BA20-CA56B77331DB}" destId="{DCBA0E0F-9888-43EE-B448-07AF71930B75}" srcOrd="0" destOrd="0" parTransId="{2C36E676-5919-4E6F-8017-3023384823C0}" sibTransId="{A00D3659-544C-431F-A92E-84E7D54C2A4D}"/>
    <dgm:cxn modelId="{8246943A-D961-440E-8BB3-8490CEF216ED}" srcId="{DCBA0E0F-9888-43EE-B448-07AF71930B75}" destId="{D56A2325-6CA3-476F-AF4F-98C7FEE01ED0}" srcOrd="6" destOrd="0" parTransId="{89F49E72-5581-4391-825D-422BD95206D8}" sibTransId="{AC5B8BFD-C900-4638-8EC1-B6D952FD085B}"/>
    <dgm:cxn modelId="{F89A185B-F614-4BA0-BDC4-2C34FF38B626}" type="presOf" srcId="{0506F3FE-13F8-4F45-86E1-DB7326813930}" destId="{CF920148-5537-4AE2-B81A-507D7EC77FC3}" srcOrd="0" destOrd="3" presId="urn:microsoft.com/office/officeart/2005/8/layout/vList2"/>
    <dgm:cxn modelId="{82F29A61-3C08-4EB7-AE45-D69CD7EC6F30}" type="presOf" srcId="{2E57FA2A-3E8E-432C-BA20-CA56B77331DB}" destId="{9F2F052A-A5FA-4B5B-8FAC-0444E5B423F3}" srcOrd="0" destOrd="0" presId="urn:microsoft.com/office/officeart/2005/8/layout/vList2"/>
    <dgm:cxn modelId="{65317945-890C-4DC3-8AFC-4EB62971F9C1}" srcId="{DCBA0E0F-9888-43EE-B448-07AF71930B75}" destId="{66D933BB-EDD1-42E3-9C29-7E0E1CC35D56}" srcOrd="0" destOrd="0" parTransId="{89053134-EFED-433F-896D-A6F3E6F604F1}" sibTransId="{D5CFEF0B-CBAD-4823-BBB2-80983D9BB4E2}"/>
    <dgm:cxn modelId="{4F6DC666-9A2A-4AD6-ABCF-6FAA65E35C97}" type="presOf" srcId="{66D933BB-EDD1-42E3-9C29-7E0E1CC35D56}" destId="{CF920148-5537-4AE2-B81A-507D7EC77FC3}" srcOrd="0" destOrd="0" presId="urn:microsoft.com/office/officeart/2005/8/layout/vList2"/>
    <dgm:cxn modelId="{DAFE5E4F-A665-4AA0-8B89-DAAA1FE25496}" srcId="{DCBA0E0F-9888-43EE-B448-07AF71930B75}" destId="{8487CA09-DFB2-4892-95F3-D20FBF43621E}" srcOrd="4" destOrd="0" parTransId="{A1AC83AB-D5F8-4826-BA9D-9A09E089B95D}" sibTransId="{56AA8D94-7A0A-4787-95FC-009560529A23}"/>
    <dgm:cxn modelId="{27C5105A-8AE3-42B8-A8D8-0438FB442755}" srcId="{DCBA0E0F-9888-43EE-B448-07AF71930B75}" destId="{21D926AA-4E0A-430A-8909-CCD47AF15456}" srcOrd="5" destOrd="0" parTransId="{2393BDCA-4DDA-45A0-B25F-AF527459FF24}" sibTransId="{81807722-683E-467B-A722-1C16BEEA93E3}"/>
    <dgm:cxn modelId="{6FC55083-9C59-462D-A295-24EF4EA1E58E}" srcId="{DCBA0E0F-9888-43EE-B448-07AF71930B75}" destId="{C31312F6-6CAD-4019-A945-17EA7653B899}" srcOrd="1" destOrd="0" parTransId="{1F54FA74-220C-4091-92E3-B61CC517860D}" sibTransId="{A0769558-C1A3-4C19-A2C5-637D290AD6D5}"/>
    <dgm:cxn modelId="{EBDAF889-A07F-4873-B240-AC6C98C4CCB2}" srcId="{DCBA0E0F-9888-43EE-B448-07AF71930B75}" destId="{AC3A30D3-F0F6-4C38-BBFD-5800E5B80EA4}" srcOrd="2" destOrd="0" parTransId="{5AB33C1E-1913-4EF2-BEF2-4C5336505001}" sibTransId="{C7D1116B-8C69-4C58-82ED-99253E35FB8A}"/>
    <dgm:cxn modelId="{2877078D-3293-47CE-B279-7601E410202C}" type="presOf" srcId="{DCBA0E0F-9888-43EE-B448-07AF71930B75}" destId="{F2C81FB2-5633-454F-98DE-0D14C018E40D}" srcOrd="0" destOrd="0" presId="urn:microsoft.com/office/officeart/2005/8/layout/vList2"/>
    <dgm:cxn modelId="{97529898-B1D5-4815-8AFD-52D20757C898}" type="presOf" srcId="{AD8F010A-FA67-4B0A-ACBF-8F3DE5F4956A}" destId="{CF920148-5537-4AE2-B81A-507D7EC77FC3}" srcOrd="0" destOrd="7" presId="urn:microsoft.com/office/officeart/2005/8/layout/vList2"/>
    <dgm:cxn modelId="{EA3CABCF-B2C7-459D-9911-F25F75C38E58}" type="presOf" srcId="{C31312F6-6CAD-4019-A945-17EA7653B899}" destId="{CF920148-5537-4AE2-B81A-507D7EC77FC3}" srcOrd="0" destOrd="1" presId="urn:microsoft.com/office/officeart/2005/8/layout/vList2"/>
    <dgm:cxn modelId="{4A0C51E7-FB9E-42CE-AB7A-E5A18B93E73C}" type="presOf" srcId="{21D926AA-4E0A-430A-8909-CCD47AF15456}" destId="{CF920148-5537-4AE2-B81A-507D7EC77FC3}" srcOrd="0" destOrd="5" presId="urn:microsoft.com/office/officeart/2005/8/layout/vList2"/>
    <dgm:cxn modelId="{1A6086F7-A34A-4E02-8841-B0A05F7E67A4}" srcId="{DCBA0E0F-9888-43EE-B448-07AF71930B75}" destId="{AD8F010A-FA67-4B0A-ACBF-8F3DE5F4956A}" srcOrd="7" destOrd="0" parTransId="{DC29AA4C-B6EF-4D6E-B2D9-6CEDC438A7C6}" sibTransId="{49006154-F416-4E61-AF79-969291C28145}"/>
    <dgm:cxn modelId="{43C172FB-404F-4936-86D5-F1FFEFFFAFF1}" type="presOf" srcId="{D56A2325-6CA3-476F-AF4F-98C7FEE01ED0}" destId="{CF920148-5537-4AE2-B81A-507D7EC77FC3}" srcOrd="0" destOrd="6" presId="urn:microsoft.com/office/officeart/2005/8/layout/vList2"/>
    <dgm:cxn modelId="{ABDDCDFE-EA8F-417A-B427-F4EC776E446B}" type="presParOf" srcId="{9F2F052A-A5FA-4B5B-8FAC-0444E5B423F3}" destId="{F2C81FB2-5633-454F-98DE-0D14C018E40D}" srcOrd="0" destOrd="0" presId="urn:microsoft.com/office/officeart/2005/8/layout/vList2"/>
    <dgm:cxn modelId="{E5A0901B-9A27-4E05-BC38-E12F333E1E20}" type="presParOf" srcId="{9F2F052A-A5FA-4B5B-8FAC-0444E5B423F3}" destId="{CF920148-5537-4AE2-B81A-507D7EC77FC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E57FA2A-3E8E-432C-BA20-CA56B77331D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ECB49-8309-41D8-85F7-218608E084FC}" type="pres">
      <dgm:prSet presAssocID="{2E57FA2A-3E8E-432C-BA20-CA56B77331DB}" presName="diagram" presStyleCnt="0">
        <dgm:presLayoutVars>
          <dgm:dir/>
          <dgm:resizeHandles val="exact"/>
        </dgm:presLayoutVars>
      </dgm:prSet>
      <dgm:spPr/>
    </dgm:pt>
  </dgm:ptLst>
  <dgm:cxnLst>
    <dgm:cxn modelId="{90163D61-D634-4821-9AEC-AD105BF05DE7}" type="presOf" srcId="{2E57FA2A-3E8E-432C-BA20-CA56B77331DB}" destId="{005ECB49-8309-41D8-85F7-218608E084FC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81FB2-5633-454F-98DE-0D14C018E40D}">
      <dsp:nvSpPr>
        <dsp:cNvPr id="0" name=""/>
        <dsp:cNvSpPr/>
      </dsp:nvSpPr>
      <dsp:spPr>
        <a:xfrm>
          <a:off x="0" y="2960"/>
          <a:ext cx="9966962" cy="1039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BR" sz="2800" kern="1200" dirty="0">
              <a:solidFill>
                <a:srgbClr val="FFFFFF"/>
              </a:solidFill>
              <a:latin typeface="Neue Haas Grotesk Text Pro"/>
              <a:ea typeface="+mn-ea"/>
              <a:cs typeface="+mn-cs"/>
            </a:rPr>
            <a:t>	</a:t>
          </a:r>
          <a:endParaRPr lang="en-US" sz="2800" kern="1200" dirty="0">
            <a:solidFill>
              <a:srgbClr val="FFFFFF"/>
            </a:solidFill>
            <a:latin typeface="Neue Haas Grotesk Text Pro"/>
            <a:ea typeface="+mn-ea"/>
            <a:cs typeface="+mn-cs"/>
          </a:endParaRPr>
        </a:p>
      </dsp:txBody>
      <dsp:txXfrm>
        <a:off x="50762" y="53722"/>
        <a:ext cx="9865438" cy="938337"/>
      </dsp:txXfrm>
    </dsp:sp>
    <dsp:sp modelId="{CF920148-5537-4AE2-B81A-507D7EC77FC3}">
      <dsp:nvSpPr>
        <dsp:cNvPr id="0" name=""/>
        <dsp:cNvSpPr/>
      </dsp:nvSpPr>
      <dsp:spPr>
        <a:xfrm>
          <a:off x="0" y="1042821"/>
          <a:ext cx="9966962" cy="3535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451" tIns="25400" rIns="142240" bIns="25400" numCol="1" spcCol="1270" anchor="t" anchorCtr="0">
          <a:noAutofit/>
        </a:bodyPr>
        <a:lstStyle/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 err="1">
              <a:solidFill>
                <a:schemeClr val="tx1"/>
              </a:solidFill>
              <a:latin typeface="Neue Haas Grotesk Text Pro"/>
              <a:ea typeface="+mn-ea"/>
              <a:cs typeface="+mn-cs"/>
            </a:rPr>
            <a:t>String</a:t>
          </a:r>
          <a:r>
            <a:rPr lang="pt-BR" sz="2000" kern="1200" dirty="0">
              <a:solidFill>
                <a:srgbClr val="FFFFFF"/>
              </a:solidFill>
              <a:latin typeface="Neue Haas Grotesk Text Pro"/>
              <a:ea typeface="+mn-ea"/>
              <a:cs typeface="+mn-cs"/>
            </a:rPr>
            <a:t>: V</a:t>
          </a:r>
          <a:r>
            <a:rPr lang="pt-BR" sz="2000" b="0" i="0" kern="1200" dirty="0"/>
            <a:t>ariáveis do tipo </a:t>
          </a:r>
          <a:r>
            <a:rPr lang="pt-BR" sz="2000" b="0" i="0" kern="1200" dirty="0" err="1"/>
            <a:t>string</a:t>
          </a:r>
          <a:r>
            <a:rPr lang="pt-BR" sz="2000" b="0" i="0" kern="1200" dirty="0"/>
            <a:t> são usadas para guardar palavras ou texto. Por exemplo, nome, endereço, mensagens, etc.</a:t>
          </a:r>
          <a:endParaRPr lang="en-US" sz="2000" kern="1200" dirty="0"/>
        </a:p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 err="1"/>
            <a:t>Number</a:t>
          </a:r>
          <a:r>
            <a:rPr lang="pt-BR" sz="2000" kern="1200" dirty="0"/>
            <a:t>: V</a:t>
          </a:r>
          <a:r>
            <a:rPr lang="pt-BR" sz="2000" b="0" i="0" kern="1200" dirty="0"/>
            <a:t>ariáveis para guardar números. Por exemplo, idade, peso, altura, quantidade de dinheiro, etc.</a:t>
          </a:r>
          <a:endParaRPr lang="en-US" sz="2000" kern="1200" dirty="0"/>
        </a:p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 err="1"/>
            <a:t>Boolean</a:t>
          </a:r>
          <a:r>
            <a:rPr lang="pt-BR" sz="2000" kern="1200" dirty="0"/>
            <a:t>: Variáveis que guardam valores do tipo verdadeiro(</a:t>
          </a:r>
          <a:r>
            <a:rPr lang="pt-BR" sz="2000" kern="1200" dirty="0" err="1"/>
            <a:t>true</a:t>
          </a:r>
          <a:r>
            <a:rPr lang="pt-BR" sz="2000" kern="1200" dirty="0"/>
            <a:t>) ou falso(false). São úteis para fazer comparações ou tomar decisões no código.</a:t>
          </a:r>
          <a:endParaRPr lang="en-US" sz="2000" kern="1200" dirty="0"/>
        </a:p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400" kern="1200" dirty="0"/>
        </a:p>
        <a:p>
          <a:pPr marL="285750" lvl="1" indent="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0" y="1042821"/>
        <a:ext cx="9966962" cy="35350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13B0C-800B-4D19-9BB3-9056ED9D732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AE9D5-729C-41CB-9025-8E8BF0F4DB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84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6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8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6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9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0648C0-38BD-CCFF-4171-8F85E9CF3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1760" y="936841"/>
            <a:ext cx="5161255" cy="546341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C7B24B-630A-B169-B6A2-6A691005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684" y="1154482"/>
            <a:ext cx="4254557" cy="117787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Lógica de Programação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0DE58C-52AE-4FF6-5E04-58A87BD9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21" y="3235162"/>
            <a:ext cx="3429000" cy="8667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114E872-5B2E-041D-256D-20E6BA4CB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019" y="6139997"/>
            <a:ext cx="3571875" cy="381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C4A0DA-DAC0-3C75-B6D8-69B18B76402F}"/>
              </a:ext>
            </a:extLst>
          </p:cNvPr>
          <p:cNvSpPr txBox="1"/>
          <p:nvPr/>
        </p:nvSpPr>
        <p:spPr>
          <a:xfrm>
            <a:off x="1381326" y="5616777"/>
            <a:ext cx="4241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EC008C"/>
                </a:solidFill>
              </a:rPr>
              <a:t>Debora B. Paulo</a:t>
            </a:r>
          </a:p>
          <a:p>
            <a:pPr algn="ctr"/>
            <a:r>
              <a:rPr lang="pt-BR" sz="1400" b="1" dirty="0">
                <a:solidFill>
                  <a:srgbClr val="EC008C"/>
                </a:solidFill>
              </a:rPr>
              <a:t>Profª Ma. Eng. Informação</a:t>
            </a:r>
          </a:p>
        </p:txBody>
      </p:sp>
    </p:spTree>
    <p:extLst>
      <p:ext uri="{BB962C8B-B14F-4D97-AF65-F5344CB8AC3E}">
        <p14:creationId xmlns:p14="http://schemas.microsoft.com/office/powerpoint/2010/main" val="154189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B6B2D-810B-BB2B-0F32-F99413BA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EC008C"/>
                </a:solidFill>
              </a:rPr>
              <a:t>Operadores Relacionais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CE29DE-03FF-5E64-3A85-C634925F0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84" y="2400301"/>
            <a:ext cx="9871454" cy="36279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00F6DD-4A02-10BA-F2E4-DBF0CA37A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80" y="6372981"/>
            <a:ext cx="3627434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182C6-7003-514E-4E43-BD0E7B6B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3586D-DB83-5C1F-4D4A-9C718128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EC008C"/>
                </a:solidFill>
              </a:rPr>
              <a:t>Diferença entre os Operadores:  == e ===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65DFDF-C7E4-3650-3523-445BE716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180" y="6372981"/>
            <a:ext cx="3627434" cy="2560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26A171-DAA7-F3E1-ADCB-0E34AB73E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487" y="2386102"/>
            <a:ext cx="104870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56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DD369-803F-B0E6-F5F8-2E9598DDFCA1}"/>
              </a:ext>
            </a:extLst>
          </p:cNvPr>
          <p:cNvSpPr txBox="1">
            <a:spLocks/>
          </p:cNvSpPr>
          <p:nvPr/>
        </p:nvSpPr>
        <p:spPr>
          <a:xfrm>
            <a:off x="1151539" y="1350074"/>
            <a:ext cx="9621519" cy="71021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Conversão de </a:t>
            </a:r>
            <a:r>
              <a:rPr lang="pt-B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pt-B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Number</a:t>
            </a: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5DAB23-16DF-950B-CA1B-BE6F08780772}"/>
              </a:ext>
            </a:extLst>
          </p:cNvPr>
          <p:cNvSpPr txBox="1"/>
          <p:nvPr/>
        </p:nvSpPr>
        <p:spPr>
          <a:xfrm>
            <a:off x="1151538" y="2354744"/>
            <a:ext cx="9957449" cy="1569660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Podemos usar a função </a:t>
            </a:r>
            <a:r>
              <a:rPr lang="pt-BR" sz="2400" b="1" dirty="0" err="1">
                <a:solidFill>
                  <a:srgbClr val="3884FD"/>
                </a:solidFill>
              </a:rPr>
              <a:t>parseInt</a:t>
            </a:r>
            <a:r>
              <a:rPr lang="pt-BR" sz="2400" b="1" dirty="0">
                <a:solidFill>
                  <a:srgbClr val="3884FD"/>
                </a:solidFill>
              </a:rPr>
              <a:t>() </a:t>
            </a:r>
            <a:r>
              <a:rPr lang="pt-BR" sz="2400" dirty="0"/>
              <a:t>para converter uma </a:t>
            </a:r>
            <a:r>
              <a:rPr lang="pt-BR" sz="2400" b="1" dirty="0" err="1">
                <a:solidFill>
                  <a:srgbClr val="3884FD"/>
                </a:solidFill>
              </a:rPr>
              <a:t>string</a:t>
            </a:r>
            <a:r>
              <a:rPr lang="pt-BR" sz="2400" dirty="0"/>
              <a:t> em um número </a:t>
            </a:r>
            <a:r>
              <a:rPr lang="pt-BR" sz="2400" b="1" dirty="0">
                <a:solidFill>
                  <a:srgbClr val="3884FD"/>
                </a:solidFill>
              </a:rPr>
              <a:t>inteiro</a:t>
            </a:r>
            <a:r>
              <a:rPr lang="pt-BR" sz="2400" dirty="0"/>
              <a:t>, ou </a:t>
            </a:r>
            <a:r>
              <a:rPr lang="pt-BR" sz="2400" b="1" dirty="0" err="1">
                <a:solidFill>
                  <a:srgbClr val="EC008C"/>
                </a:solidFill>
              </a:rPr>
              <a:t>parseFloat</a:t>
            </a:r>
            <a:r>
              <a:rPr lang="pt-BR" sz="2400" b="1" dirty="0">
                <a:solidFill>
                  <a:srgbClr val="EC008C"/>
                </a:solidFill>
              </a:rPr>
              <a:t>() </a:t>
            </a:r>
            <a:r>
              <a:rPr lang="pt-BR" sz="2400" dirty="0"/>
              <a:t>para converter em um número de ponto </a:t>
            </a:r>
            <a:r>
              <a:rPr lang="pt-BR" sz="2400" b="1" dirty="0">
                <a:solidFill>
                  <a:srgbClr val="EC008C"/>
                </a:solidFill>
              </a:rPr>
              <a:t>flutuante</a:t>
            </a:r>
            <a:r>
              <a:rPr lang="pt-BR" sz="2400" dirty="0"/>
              <a:t> (decimal).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3A7D1E-2B92-C877-A490-740DDB74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53" y="6515387"/>
            <a:ext cx="3627434" cy="2560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4D10B2-BA62-13ED-94E3-A2B9F816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198" y="437373"/>
            <a:ext cx="2809637" cy="7102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4F089E-BD64-51C7-7CF0-9C40AFE50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621" y="3966352"/>
            <a:ext cx="6810862" cy="159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4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DD369-803F-B0E6-F5F8-2E9598DDFCA1}"/>
              </a:ext>
            </a:extLst>
          </p:cNvPr>
          <p:cNvSpPr txBox="1">
            <a:spLocks/>
          </p:cNvSpPr>
          <p:nvPr/>
        </p:nvSpPr>
        <p:spPr>
          <a:xfrm>
            <a:off x="1151539" y="1350074"/>
            <a:ext cx="9621519" cy="71021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Conversão de </a:t>
            </a:r>
            <a:r>
              <a:rPr lang="pt-B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Numer</a:t>
            </a: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pt-BR" sz="4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</a:t>
            </a: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5DAB23-16DF-950B-CA1B-BE6F08780772}"/>
              </a:ext>
            </a:extLst>
          </p:cNvPr>
          <p:cNvSpPr txBox="1"/>
          <p:nvPr/>
        </p:nvSpPr>
        <p:spPr>
          <a:xfrm>
            <a:off x="1151538" y="2354744"/>
            <a:ext cx="9957449" cy="830997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Para converter um tipo de dado </a:t>
            </a:r>
            <a:r>
              <a:rPr lang="pt-BR" sz="2400" b="1" dirty="0" err="1">
                <a:solidFill>
                  <a:srgbClr val="EC008C"/>
                </a:solidFill>
              </a:rPr>
              <a:t>number</a:t>
            </a:r>
            <a:r>
              <a:rPr lang="pt-BR" sz="2400" dirty="0"/>
              <a:t> para </a:t>
            </a:r>
            <a:r>
              <a:rPr lang="pt-BR" sz="2400" b="1" dirty="0" err="1">
                <a:solidFill>
                  <a:srgbClr val="3884FD"/>
                </a:solidFill>
              </a:rPr>
              <a:t>string</a:t>
            </a:r>
            <a:r>
              <a:rPr lang="pt-BR" sz="2400" dirty="0"/>
              <a:t>, podemos usar o método </a:t>
            </a:r>
            <a:r>
              <a:rPr lang="pt-BR" sz="2400" dirty="0" err="1"/>
              <a:t>toString</a:t>
            </a:r>
            <a:r>
              <a:rPr lang="pt-BR" sz="2400" dirty="0"/>
              <a:t>(). Por exemplo: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3A7D1E-2B92-C877-A490-740DDB74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853" y="6515387"/>
            <a:ext cx="3627434" cy="2560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4D10B2-BA62-13ED-94E3-A2B9F816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198" y="437373"/>
            <a:ext cx="2809637" cy="71021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F6A0E23-021D-AC6E-A16D-C83D961D8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812" y="3567881"/>
            <a:ext cx="6280376" cy="156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9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969EB90D-C345-2A22-46CB-941747F92C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1257" b="31949"/>
          <a:stretch/>
        </p:blipFill>
        <p:spPr>
          <a:xfrm>
            <a:off x="0" y="20280"/>
            <a:ext cx="7054513" cy="4469363"/>
          </a:xfrm>
          <a:prstGeom prst="rect">
            <a:avLst/>
          </a:prstGeom>
        </p:spPr>
      </p:pic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0648C0-38BD-CCFF-4171-8F85E9CF3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681760" y="936841"/>
            <a:ext cx="5161255" cy="546341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C7B24B-630A-B169-B6A2-6A6910058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6" y="4270906"/>
            <a:ext cx="4254557" cy="1177877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/>
              <a:t>CONVERSÃO DE DADOS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0DE58C-52AE-4FF6-5E04-58A87BD97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264" y="70066"/>
            <a:ext cx="3429000" cy="8667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114E872-5B2E-041D-256D-20E6BA4CB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6019" y="6139997"/>
            <a:ext cx="3571875" cy="381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AC4A0DA-DAC0-3C75-B6D8-69B18B76402F}"/>
              </a:ext>
            </a:extLst>
          </p:cNvPr>
          <p:cNvSpPr txBox="1"/>
          <p:nvPr/>
        </p:nvSpPr>
        <p:spPr>
          <a:xfrm>
            <a:off x="1381326" y="5616777"/>
            <a:ext cx="4241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EC008C"/>
                </a:solidFill>
              </a:rPr>
              <a:t>LÓGICA DE PROGRAMAÇÃO</a:t>
            </a:r>
          </a:p>
        </p:txBody>
      </p:sp>
    </p:spTree>
    <p:extLst>
      <p:ext uri="{BB962C8B-B14F-4D97-AF65-F5344CB8AC3E}">
        <p14:creationId xmlns:p14="http://schemas.microsoft.com/office/powerpoint/2010/main" val="221881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629348-BE04-8618-5CF1-37032939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714" y="514347"/>
            <a:ext cx="5214026" cy="1257299"/>
          </a:xfrm>
        </p:spPr>
        <p:txBody>
          <a:bodyPr anchor="ctr">
            <a:normAutofit/>
          </a:bodyPr>
          <a:lstStyle/>
          <a:p>
            <a:r>
              <a:rPr lang="pt-BR"/>
              <a:t>Convertendo os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35CD97-9D3F-A15A-E7D4-73AA3E15F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379" y="1702340"/>
            <a:ext cx="4952999" cy="41488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pt-BR" sz="2400" dirty="0"/>
              <a:t>Conversão de dados é o processo de alterar o tipo de um dado para outro tipo compatível. Em linguagens de programação é um processo comum.</a:t>
            </a:r>
          </a:p>
          <a:p>
            <a:pPr>
              <a:lnSpc>
                <a:spcPct val="110000"/>
              </a:lnSpc>
            </a:pPr>
            <a:r>
              <a:rPr lang="pt-BR" sz="2400" dirty="0"/>
              <a:t>Em JavaScript, pode ser necessário  converter um tipo de dado em outro para realizar operações específicas ou manipular os dados de forma adequada</a:t>
            </a:r>
            <a:r>
              <a:rPr lang="pt-BR" sz="20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525E03-A722-7696-8730-FD06A96C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84" y="1771646"/>
            <a:ext cx="4953000" cy="4309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9889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29348-BE04-8618-5CF1-37032939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419879"/>
            <a:ext cx="9924661" cy="113833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Convertendo os dados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3F4EAB-DE9D-DB58-ED01-28207FDE7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14" y="4074189"/>
            <a:ext cx="7972216" cy="1771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F0C62C0-823B-5D8B-063E-2C0DD2FA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15" y="1866466"/>
            <a:ext cx="7972216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81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A7E8C1-C94C-2023-9143-01B16A21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EE5280-BCFA-9430-24F1-228E6DF2B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291771"/>
            <a:ext cx="5029200" cy="24841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Vamos praticar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8C9203-0AA7-0C8F-F75B-D312DC105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3839030"/>
            <a:ext cx="4361543" cy="14187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Exemplos e exercícios</a:t>
            </a:r>
          </a:p>
        </p:txBody>
      </p:sp>
      <p:pic>
        <p:nvPicPr>
          <p:cNvPr id="7" name="Graphic 6" descr="Lápis">
            <a:extLst>
              <a:ext uri="{FF2B5EF4-FFF2-40B4-BE49-F238E27FC236}">
                <a16:creationId xmlns:a16="http://schemas.microsoft.com/office/drawing/2014/main" id="{95939A5B-E835-62EC-87B5-9D7C127FE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8597" y="1418797"/>
            <a:ext cx="4020404" cy="40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1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57D2CC-15DF-CD05-FA69-080ABF1B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2" y="1525557"/>
            <a:ext cx="11362660" cy="46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DDF53-AB7D-2DD5-5943-7EE7545A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291771"/>
            <a:ext cx="3836592" cy="2484101"/>
          </a:xfrm>
        </p:spPr>
        <p:txBody>
          <a:bodyPr>
            <a:normAutofit/>
          </a:bodyPr>
          <a:lstStyle/>
          <a:p>
            <a:r>
              <a:rPr lang="pt-BR" dirty="0"/>
              <a:t>Fim por hoje!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BE2CEF2-B178-0EB8-C3DC-15DF493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782A0688-7F51-4A66-9433-104E5C1C1901}" type="datetime1">
              <a:rPr lang="en-US" smtClean="0"/>
              <a:pPr>
                <a:spcAft>
                  <a:spcPts val="600"/>
                </a:spcAft>
              </a:pPr>
              <a:t>5/15/2024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953D2476-8EA3-54D3-B27B-DEA2B23A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56C2A5C-DA1C-350C-0D96-BD5715BC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5" name="Espaço Reservado para Conteúdo 4" descr="Aspiração estrutura de tópicos">
            <a:extLst>
              <a:ext uri="{FF2B5EF4-FFF2-40B4-BE49-F238E27FC236}">
                <a16:creationId xmlns:a16="http://schemas.microsoft.com/office/drawing/2014/main" id="{F1DEC141-7E32-6C16-D50D-37DFCD1BC55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0" y="1144588"/>
            <a:ext cx="5619750" cy="5619750"/>
          </a:xfrm>
        </p:spPr>
      </p:pic>
    </p:spTree>
    <p:extLst>
      <p:ext uri="{BB962C8B-B14F-4D97-AF65-F5344CB8AC3E}">
        <p14:creationId xmlns:p14="http://schemas.microsoft.com/office/powerpoint/2010/main" val="56847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32366A-FB32-626D-2E7F-4CBB06F1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15" y="471792"/>
            <a:ext cx="9920591" cy="1011775"/>
          </a:xfrm>
        </p:spPr>
        <p:txBody>
          <a:bodyPr anchor="ctr">
            <a:normAutofit/>
          </a:bodyPr>
          <a:lstStyle/>
          <a:p>
            <a:pPr algn="ctr"/>
            <a:r>
              <a:rPr lang="pt-BR" dirty="0"/>
              <a:t>Lógica de Programação com 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91F9C-3263-0830-5C84-22DB616CE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0385" y="2518539"/>
            <a:ext cx="4914889" cy="29168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Variáveis e Tipos de Dados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Operações Aritméticas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Operações Relacionais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Declaração e Atribuição de Variáveis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 Construção dos Algoritmos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45E050-D0FD-372D-D44F-A19EC5767293}"/>
              </a:ext>
            </a:extLst>
          </p:cNvPr>
          <p:cNvSpPr txBox="1">
            <a:spLocks/>
          </p:cNvSpPr>
          <p:nvPr/>
        </p:nvSpPr>
        <p:spPr>
          <a:xfrm>
            <a:off x="1068092" y="1278996"/>
            <a:ext cx="9920590" cy="792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>
                <a:solidFill>
                  <a:srgbClr val="EC008C"/>
                </a:solidFill>
              </a:rPr>
              <a:t>Cronograma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43C4F18-2844-BA8C-3714-9C396F3A9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14" y="2293116"/>
            <a:ext cx="3412380" cy="309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3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18B9-C7EB-6833-9E3D-59C69ACE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43" y="907577"/>
            <a:ext cx="5521255" cy="1709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OBJETOS EM JS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551137-C062-FCD0-BB31-918104C3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13" y="2060163"/>
            <a:ext cx="4201236" cy="3108914"/>
          </a:xfrm>
          <a:prstGeom prst="rect">
            <a:avLst/>
          </a:prstGeom>
          <a:noFill/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8B5DB73-3B84-EFCD-F87D-123528A7F799}"/>
              </a:ext>
            </a:extLst>
          </p:cNvPr>
          <p:cNvSpPr txBox="1">
            <a:spLocks/>
          </p:cNvSpPr>
          <p:nvPr/>
        </p:nvSpPr>
        <p:spPr>
          <a:xfrm>
            <a:off x="5642043" y="2341984"/>
            <a:ext cx="5521257" cy="3373016"/>
          </a:xfr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>
              <a:buFont typeface="Arial" panose="020B0604020202020204" pitchFamily="34" charset="0"/>
              <a:buNone/>
            </a:pPr>
            <a:r>
              <a:rPr lang="en-US" sz="2400" dirty="0"/>
              <a:t>São </a:t>
            </a:r>
            <a:r>
              <a:rPr lang="en-US" sz="2400" dirty="0" err="1"/>
              <a:t>elementos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sujeitos</a:t>
            </a:r>
            <a:r>
              <a:rPr lang="en-US" sz="2400" dirty="0"/>
              <a:t> de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ação</a:t>
            </a:r>
            <a:r>
              <a:rPr lang="en-US" sz="2400" dirty="0"/>
              <a:t>, </a:t>
            </a:r>
            <a:r>
              <a:rPr lang="en-US" sz="2400" dirty="0" err="1"/>
              <a:t>responsáveis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um </a:t>
            </a:r>
            <a:r>
              <a:rPr lang="en-US" sz="2400" dirty="0" err="1"/>
              <a:t>comando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instrução</a:t>
            </a:r>
            <a:r>
              <a:rPr lang="en-US" sz="2400" dirty="0"/>
              <a:t>. Por </a:t>
            </a:r>
            <a:r>
              <a:rPr lang="en-US" sz="2400" dirty="0" err="1"/>
              <a:t>exemplo</a:t>
            </a:r>
            <a:r>
              <a:rPr lang="en-US" sz="2400" dirty="0"/>
              <a:t>:</a:t>
            </a:r>
          </a:p>
          <a:p>
            <a:pPr marL="36900">
              <a:buFont typeface="Arial" panose="020B0604020202020204" pitchFamily="34" charset="0"/>
              <a:buNone/>
            </a:pPr>
            <a:r>
              <a:rPr lang="en-US" sz="2400" dirty="0"/>
              <a:t>Um </a:t>
            </a:r>
            <a:r>
              <a:rPr lang="en-US" sz="2400" b="1" dirty="0" err="1">
                <a:highlight>
                  <a:srgbClr val="FFFF00"/>
                </a:highlight>
              </a:rPr>
              <a:t>documento</a:t>
            </a:r>
            <a:r>
              <a:rPr lang="en-US" sz="2400" dirty="0"/>
              <a:t> web = </a:t>
            </a:r>
            <a:r>
              <a:rPr lang="en-US" sz="2400" b="1" dirty="0" err="1">
                <a:highlight>
                  <a:srgbClr val="FFFF00"/>
                </a:highlight>
              </a:rPr>
              <a:t>página</a:t>
            </a:r>
            <a:r>
              <a:rPr lang="en-US" sz="2400" dirty="0"/>
              <a:t> web </a:t>
            </a:r>
            <a:r>
              <a:rPr lang="en-US" sz="2400" dirty="0" err="1"/>
              <a:t>carregada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navegador</a:t>
            </a:r>
            <a:r>
              <a:rPr lang="en-US" sz="2400" dirty="0"/>
              <a:t> (browser)</a:t>
            </a:r>
          </a:p>
          <a:p>
            <a:pPr marL="36900">
              <a:buFont typeface="Arial" panose="020B0604020202020204" pitchFamily="34" charset="0"/>
              <a:buNone/>
            </a:pPr>
            <a:r>
              <a:rPr lang="en-US" sz="2400" dirty="0"/>
              <a:t>Uma </a:t>
            </a:r>
            <a:r>
              <a:rPr lang="en-US" sz="2400" b="1" dirty="0" err="1">
                <a:highlight>
                  <a:srgbClr val="FFFF00"/>
                </a:highlight>
              </a:rPr>
              <a:t>tela</a:t>
            </a:r>
            <a:r>
              <a:rPr lang="en-US" sz="2400" dirty="0"/>
              <a:t> web =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janela</a:t>
            </a:r>
            <a:r>
              <a:rPr lang="en-US" sz="2400" dirty="0"/>
              <a:t> web </a:t>
            </a:r>
            <a:r>
              <a:rPr lang="en-US" sz="2400" dirty="0" err="1"/>
              <a:t>carregada</a:t>
            </a:r>
            <a:r>
              <a:rPr lang="en-US" sz="2400" dirty="0"/>
              <a:t>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navegador</a:t>
            </a:r>
            <a:r>
              <a:rPr lang="en-US" sz="2400" dirty="0"/>
              <a:t>(browser).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ADF0ECB-A9B3-4C77-B4D0-131EC97EA098}" type="datetime1">
              <a:rPr lang="en-US" smtClean="0"/>
              <a:pPr>
                <a:spcAft>
                  <a:spcPts val="600"/>
                </a:spcAft>
              </a:pPr>
              <a:t>5/15/2024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Professora</a:t>
            </a:r>
            <a:r>
              <a:rPr lang="en-US" dirty="0"/>
              <a:t> Debora Batista Paulo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9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418B9-C7EB-6833-9E3D-59C69ACE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57" y="907577"/>
            <a:ext cx="7701642" cy="14296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METODO EM JS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D551137-C062-FCD0-BB31-918104C3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0" y="819192"/>
            <a:ext cx="2284788" cy="1690743"/>
          </a:xfrm>
          <a:prstGeom prst="rect">
            <a:avLst/>
          </a:prstGeom>
          <a:noFill/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E3DA1AA-4BBD-31B3-0380-BB0333A7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7379" y="4629744"/>
            <a:ext cx="265350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ADF0ECB-A9B3-4C77-B4D0-131EC97EA098}" type="datetime1">
              <a:rPr lang="en-US" smtClean="0"/>
              <a:pPr>
                <a:spcAft>
                  <a:spcPts val="600"/>
                </a:spcAft>
              </a:pPr>
              <a:t>5/15/2024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708E09F-170D-14D7-B0A7-90CEA3BF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10602" y="6318446"/>
            <a:ext cx="274319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Professora</a:t>
            </a:r>
            <a:r>
              <a:rPr lang="en-US" dirty="0"/>
              <a:t> Debora Batista Paulo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76A1578-4BAB-8672-0768-2FB5B6E7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800" y="6318446"/>
            <a:ext cx="61569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84AC6A-A0EF-437B-BCEE-4772B0214A58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DB6BB2B-4CCF-8B24-1E5F-6EEBC8510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2864498"/>
            <a:ext cx="10474455" cy="292670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400" dirty="0"/>
              <a:t>É uma forma ou um recurso que indica como um objeto será manipulado ou processado. Podemos definir métodos de entrada ou saída.</a:t>
            </a:r>
          </a:p>
          <a:p>
            <a:pPr marL="36900" indent="0">
              <a:buNone/>
            </a:pPr>
            <a:r>
              <a:rPr lang="pt-BR" sz="2400" dirty="0"/>
              <a:t>Exemplos de método:</a:t>
            </a:r>
          </a:p>
          <a:p>
            <a:pPr marL="36900" indent="0">
              <a:buNone/>
            </a:pPr>
            <a:endParaRPr lang="pt-BR" sz="2400" dirty="0"/>
          </a:p>
          <a:p>
            <a:pPr marL="36900" indent="0" algn="ctr">
              <a:buNone/>
            </a:pPr>
            <a:r>
              <a:rPr lang="pt-BR" sz="2800" b="1" dirty="0">
                <a:solidFill>
                  <a:schemeClr val="bg1"/>
                </a:solidFill>
                <a:highlight>
                  <a:srgbClr val="FF00FF"/>
                </a:highlight>
              </a:rPr>
              <a:t>prompt, </a:t>
            </a:r>
            <a:r>
              <a:rPr lang="pt-BR" sz="2800" b="1" dirty="0" err="1">
                <a:solidFill>
                  <a:schemeClr val="bg1"/>
                </a:solidFill>
                <a:highlight>
                  <a:srgbClr val="FF00FF"/>
                </a:highlight>
              </a:rPr>
              <a:t>form</a:t>
            </a:r>
            <a:r>
              <a:rPr lang="pt-BR" sz="2800" b="1" dirty="0">
                <a:solidFill>
                  <a:schemeClr val="bg1"/>
                </a:solidFill>
                <a:highlight>
                  <a:srgbClr val="FF00FF"/>
                </a:highlight>
              </a:rPr>
              <a:t>, </a:t>
            </a:r>
            <a:r>
              <a:rPr lang="pt-BR" sz="2800" b="1" dirty="0" err="1">
                <a:solidFill>
                  <a:schemeClr val="bg1"/>
                </a:solidFill>
                <a:highlight>
                  <a:srgbClr val="FF00FF"/>
                </a:highlight>
              </a:rPr>
              <a:t>alert</a:t>
            </a:r>
            <a:r>
              <a:rPr lang="pt-BR" sz="2800" b="1" dirty="0">
                <a:solidFill>
                  <a:schemeClr val="bg1"/>
                </a:solidFill>
                <a:highlight>
                  <a:srgbClr val="FF00FF"/>
                </a:highlight>
              </a:rPr>
              <a:t>, </a:t>
            </a:r>
            <a:r>
              <a:rPr lang="pt-BR" sz="2800" b="1" dirty="0" err="1">
                <a:solidFill>
                  <a:schemeClr val="bg1"/>
                </a:solidFill>
                <a:highlight>
                  <a:srgbClr val="FF00FF"/>
                </a:highlight>
              </a:rPr>
              <a:t>write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063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4D793-8B12-D183-5F41-67E2425C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D0D918-81B6-D0BE-3403-1D2B2D22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19" y="389540"/>
            <a:ext cx="521017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DD369-803F-B0E6-F5F8-2E9598DDFCA1}"/>
              </a:ext>
            </a:extLst>
          </p:cNvPr>
          <p:cNvSpPr txBox="1">
            <a:spLocks/>
          </p:cNvSpPr>
          <p:nvPr/>
        </p:nvSpPr>
        <p:spPr>
          <a:xfrm>
            <a:off x="1151539" y="976547"/>
            <a:ext cx="9621519" cy="108374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EC008C"/>
                </a:solidFill>
              </a:rPr>
              <a:t>Variáveis </a:t>
            </a:r>
            <a:r>
              <a:rPr lang="pt-BR" sz="4000" dirty="0">
                <a:solidFill>
                  <a:srgbClr val="F2D16A"/>
                </a:solidFill>
              </a:rPr>
              <a:t>e</a:t>
            </a:r>
            <a:r>
              <a:rPr lang="pt-BR" sz="4000" dirty="0">
                <a:solidFill>
                  <a:srgbClr val="EC008C"/>
                </a:solidFill>
              </a:rPr>
              <a:t> </a:t>
            </a:r>
            <a:r>
              <a:rPr lang="pt-BR" sz="4000" dirty="0">
                <a:solidFill>
                  <a:srgbClr val="3884FD"/>
                </a:solidFill>
              </a:rPr>
              <a:t>Tipos de Dados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A89B271-DAF8-84A7-DA39-A9FD0932F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405" y="2354744"/>
            <a:ext cx="3827445" cy="4160643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E3C9E9-CFC8-5788-60DB-D11A6F0D6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109" y="3639342"/>
            <a:ext cx="670018" cy="239717"/>
          </a:xfrm>
          <a:prstGeom prst="rect">
            <a:avLst/>
          </a:prstGeom>
        </p:spPr>
      </p:pic>
      <p:graphicFrame>
        <p:nvGraphicFramePr>
          <p:cNvPr id="8" name="CaixaDeTexto 3">
            <a:extLst>
              <a:ext uri="{FF2B5EF4-FFF2-40B4-BE49-F238E27FC236}">
                <a16:creationId xmlns:a16="http://schemas.microsoft.com/office/drawing/2014/main" id="{A2AFF801-D871-2253-8703-78F73591B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6915493"/>
              </p:ext>
            </p:extLst>
          </p:nvPr>
        </p:nvGraphicFramePr>
        <p:xfrm>
          <a:off x="927435" y="2948462"/>
          <a:ext cx="5635925" cy="3117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F63A7D1E-2B92-C877-A490-740DDB7450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5853" y="6515387"/>
            <a:ext cx="3627434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3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DD369-803F-B0E6-F5F8-2E9598DDFCA1}"/>
              </a:ext>
            </a:extLst>
          </p:cNvPr>
          <p:cNvSpPr txBox="1">
            <a:spLocks/>
          </p:cNvSpPr>
          <p:nvPr/>
        </p:nvSpPr>
        <p:spPr>
          <a:xfrm>
            <a:off x="1151539" y="1350074"/>
            <a:ext cx="9621519" cy="71021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Variáveis e Tipos de Dados</a:t>
            </a:r>
          </a:p>
        </p:txBody>
      </p:sp>
      <p:graphicFrame>
        <p:nvGraphicFramePr>
          <p:cNvPr id="8" name="CaixaDeTexto 3">
            <a:extLst>
              <a:ext uri="{FF2B5EF4-FFF2-40B4-BE49-F238E27FC236}">
                <a16:creationId xmlns:a16="http://schemas.microsoft.com/office/drawing/2014/main" id="{A2AFF801-D871-2253-8703-78F73591B7EE}"/>
              </a:ext>
            </a:extLst>
          </p:cNvPr>
          <p:cNvGraphicFramePr/>
          <p:nvPr/>
        </p:nvGraphicFramePr>
        <p:xfrm>
          <a:off x="927435" y="2948462"/>
          <a:ext cx="5635925" cy="3117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65DAB23-16DF-950B-CA1B-BE6F08780772}"/>
              </a:ext>
            </a:extLst>
          </p:cNvPr>
          <p:cNvSpPr txBox="1"/>
          <p:nvPr/>
        </p:nvSpPr>
        <p:spPr>
          <a:xfrm>
            <a:off x="1151538" y="2354744"/>
            <a:ext cx="9957449" cy="4154984"/>
          </a:xfrm>
          <a:prstGeom prst="rect">
            <a:avLst/>
          </a:prstGeom>
          <a:noFill/>
          <a:ln w="19050">
            <a:solidFill>
              <a:srgbClr val="EC008C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Variáveis em Javascript é como um espaço reservado na memória do computador onde podemos armazenar os dados que serão manipulados quando necessário.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É como uma caixa onde você pode guardar diferentes tipos de coisas, como números, palavras, verdadeiro/falso e até mesmo coisas mais complexas.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JavaScript é uma linguagem de tipagem dinâmica, o que significa que você não precisa declarar explicitamente o tipo de uma variável.</a:t>
            </a:r>
            <a:endParaRPr lang="pt-BR" sz="2400" dirty="0">
              <a:solidFill>
                <a:srgbClr val="EC008C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3A7D1E-2B92-C877-A490-740DDB745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853" y="6515387"/>
            <a:ext cx="3627434" cy="2560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4D10B2-BA62-13ED-94E3-A2B9F816A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5198" y="437373"/>
            <a:ext cx="2809637" cy="7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9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DD369-803F-B0E6-F5F8-2E9598DDFCA1}"/>
              </a:ext>
            </a:extLst>
          </p:cNvPr>
          <p:cNvSpPr txBox="1">
            <a:spLocks/>
          </p:cNvSpPr>
          <p:nvPr/>
        </p:nvSpPr>
        <p:spPr>
          <a:xfrm>
            <a:off x="2937752" y="509480"/>
            <a:ext cx="8342957" cy="75948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rgbClr val="EC008C"/>
                </a:solidFill>
              </a:rPr>
              <a:t>Variáveis e Tipos de Dados</a:t>
            </a:r>
          </a:p>
        </p:txBody>
      </p:sp>
      <p:graphicFrame>
        <p:nvGraphicFramePr>
          <p:cNvPr id="8" name="CaixaDeTexto 3">
            <a:extLst>
              <a:ext uri="{FF2B5EF4-FFF2-40B4-BE49-F238E27FC236}">
                <a16:creationId xmlns:a16="http://schemas.microsoft.com/office/drawing/2014/main" id="{A2AFF801-D871-2253-8703-78F73591B7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819718"/>
              </p:ext>
            </p:extLst>
          </p:nvPr>
        </p:nvGraphicFramePr>
        <p:xfrm>
          <a:off x="1112519" y="1465365"/>
          <a:ext cx="9966962" cy="4580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65DAB23-16DF-950B-CA1B-BE6F08780772}"/>
              </a:ext>
            </a:extLst>
          </p:cNvPr>
          <p:cNvSpPr txBox="1"/>
          <p:nvPr/>
        </p:nvSpPr>
        <p:spPr>
          <a:xfrm>
            <a:off x="1112519" y="1738115"/>
            <a:ext cx="985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2800" b="1" dirty="0">
                <a:solidFill>
                  <a:schemeClr val="bg1"/>
                </a:solidFill>
              </a:rPr>
              <a:t>Javascript possui os seguintes tipos de Dados: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3A7D1E-2B92-C877-A490-740DDB745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853" y="6515387"/>
            <a:ext cx="3627434" cy="2560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6DC462E-4FBB-A9E6-0F42-8A0EBB236A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1334" y="464451"/>
            <a:ext cx="2809637" cy="7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9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DD369-803F-B0E6-F5F8-2E9598DDFCA1}"/>
              </a:ext>
            </a:extLst>
          </p:cNvPr>
          <p:cNvSpPr txBox="1">
            <a:spLocks/>
          </p:cNvSpPr>
          <p:nvPr/>
        </p:nvSpPr>
        <p:spPr>
          <a:xfrm>
            <a:off x="1171858" y="1104794"/>
            <a:ext cx="9621519" cy="63185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Variáveis e Tipos de Dados</a:t>
            </a:r>
          </a:p>
        </p:txBody>
      </p:sp>
      <p:graphicFrame>
        <p:nvGraphicFramePr>
          <p:cNvPr id="8" name="CaixaDeTexto 3">
            <a:extLst>
              <a:ext uri="{FF2B5EF4-FFF2-40B4-BE49-F238E27FC236}">
                <a16:creationId xmlns:a16="http://schemas.microsoft.com/office/drawing/2014/main" id="{A2AFF801-D871-2253-8703-78F73591B7EE}"/>
              </a:ext>
            </a:extLst>
          </p:cNvPr>
          <p:cNvGraphicFramePr/>
          <p:nvPr/>
        </p:nvGraphicFramePr>
        <p:xfrm>
          <a:off x="927435" y="2948462"/>
          <a:ext cx="5635925" cy="3117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65DAB23-16DF-950B-CA1B-BE6F08780772}"/>
              </a:ext>
            </a:extLst>
          </p:cNvPr>
          <p:cNvSpPr txBox="1"/>
          <p:nvPr/>
        </p:nvSpPr>
        <p:spPr>
          <a:xfrm>
            <a:off x="1114927" y="1736648"/>
            <a:ext cx="10063958" cy="4524315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400" dirty="0"/>
              <a:t>Existem três tipos de variáveis em </a:t>
            </a:r>
            <a:r>
              <a:rPr lang="pt-BR" sz="2400" dirty="0" err="1"/>
              <a:t>javascript</a:t>
            </a:r>
            <a:r>
              <a:rPr lang="pt-BR" sz="2400" dirty="0"/>
              <a:t>: </a:t>
            </a:r>
            <a:r>
              <a:rPr lang="pt-BR" sz="2400" b="1" dirty="0" err="1">
                <a:solidFill>
                  <a:srgbClr val="3884FD"/>
                </a:solidFill>
              </a:rPr>
              <a:t>Number</a:t>
            </a:r>
            <a:r>
              <a:rPr lang="pt-BR" sz="2400" dirty="0"/>
              <a:t>, </a:t>
            </a:r>
            <a:r>
              <a:rPr lang="pt-BR" sz="2400" b="1" dirty="0" err="1">
                <a:solidFill>
                  <a:srgbClr val="F2D16A"/>
                </a:solidFill>
              </a:rPr>
              <a:t>Boolean</a:t>
            </a:r>
            <a:r>
              <a:rPr lang="pt-BR" sz="2400" dirty="0"/>
              <a:t> e </a:t>
            </a:r>
            <a:r>
              <a:rPr lang="pt-BR" sz="2400" dirty="0" err="1">
                <a:solidFill>
                  <a:srgbClr val="EC008C"/>
                </a:solidFill>
              </a:rPr>
              <a:t>String</a:t>
            </a:r>
            <a:r>
              <a:rPr lang="pt-BR" sz="2400" dirty="0">
                <a:solidFill>
                  <a:srgbClr val="EC008C"/>
                </a:solidFill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EC008C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3A7D1E-2B92-C877-A490-740DDB7450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853" y="6515387"/>
            <a:ext cx="3627434" cy="2560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94D10B2-BA62-13ED-94E3-A2B9F816AE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5198" y="437373"/>
            <a:ext cx="2809637" cy="7102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96DA0EF-BA3E-F171-90F4-D881EE8199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8120" y="2847788"/>
            <a:ext cx="8437571" cy="30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4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9414D-A7E4-F717-CE69-D131234FF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5B68D-36D8-0DAA-13D0-18F97168A2BE}"/>
              </a:ext>
            </a:extLst>
          </p:cNvPr>
          <p:cNvSpPr txBox="1">
            <a:spLocks/>
          </p:cNvSpPr>
          <p:nvPr/>
        </p:nvSpPr>
        <p:spPr>
          <a:xfrm>
            <a:off x="1229360" y="509479"/>
            <a:ext cx="9621519" cy="108374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EC008C"/>
                </a:solidFill>
              </a:rPr>
              <a:t>Variáveis e Tipos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DE33B5-1981-6BBA-8235-2A43F4E61CC8}"/>
              </a:ext>
            </a:extLst>
          </p:cNvPr>
          <p:cNvSpPr txBox="1"/>
          <p:nvPr/>
        </p:nvSpPr>
        <p:spPr>
          <a:xfrm>
            <a:off x="1112519" y="1667778"/>
            <a:ext cx="985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800" dirty="0"/>
              <a:t>Exemplo: </a:t>
            </a:r>
            <a:endParaRPr lang="en-US" sz="28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7104F6E-8185-4569-FA78-522B12EB0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73" y="6383882"/>
            <a:ext cx="3627434" cy="2560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E4AC0F-3517-F909-35C8-4DCC1855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440" y="2578978"/>
            <a:ext cx="9089216" cy="242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4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2EB21-446E-C889-AD99-69977A2FD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7BEAC-99F1-28C4-6236-9027DF0353D8}"/>
              </a:ext>
            </a:extLst>
          </p:cNvPr>
          <p:cNvSpPr txBox="1">
            <a:spLocks/>
          </p:cNvSpPr>
          <p:nvPr/>
        </p:nvSpPr>
        <p:spPr>
          <a:xfrm>
            <a:off x="1229360" y="509479"/>
            <a:ext cx="9621519" cy="108374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dirty="0">
                <a:solidFill>
                  <a:srgbClr val="EC008C"/>
                </a:solidFill>
              </a:rPr>
              <a:t>Variáveis e Tipos de Dados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16FEAA-95C2-DF1F-B529-8B4399BFF819}"/>
              </a:ext>
            </a:extLst>
          </p:cNvPr>
          <p:cNvSpPr txBox="1"/>
          <p:nvPr/>
        </p:nvSpPr>
        <p:spPr>
          <a:xfrm>
            <a:off x="1112519" y="1667778"/>
            <a:ext cx="9855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pt-BR" sz="2800" dirty="0"/>
              <a:t>Em Javascript, além dos tipos apresentados, existem outros tipos de variáveis mais complexas, como </a:t>
            </a:r>
            <a:r>
              <a:rPr lang="pt-BR" sz="2800" dirty="0" err="1"/>
              <a:t>arrays</a:t>
            </a:r>
            <a:r>
              <a:rPr lang="pt-BR" sz="2800" dirty="0"/>
              <a:t> e objetos, que permitem armazenar coleções de dados e estruturas mais elaboradas.</a:t>
            </a:r>
            <a:endParaRPr lang="en-US" sz="28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AF3B3CE-9FC6-4DF3-7787-311B50374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73" y="6383882"/>
            <a:ext cx="3627434" cy="25605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F479B30-88D0-CD28-3C9C-F82FF77A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94" y="3924008"/>
            <a:ext cx="8248650" cy="4095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38AB79-7F88-08E5-F80F-195E05976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145" y="4540313"/>
            <a:ext cx="3623947" cy="166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2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6C12B-9898-A80A-1A11-F5D54FEA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EC008C"/>
                </a:solidFill>
              </a:rPr>
              <a:t>Operadores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895B9D-62F1-B6D9-2BD0-93F322D5E5C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06568" y="2218340"/>
            <a:ext cx="9410700" cy="3619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C635FDC-DC25-705E-9006-BDCE5E76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73" y="6383882"/>
            <a:ext cx="3627434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29916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_2SEEDS">
      <a:dk1>
        <a:srgbClr val="000000"/>
      </a:dk1>
      <a:lt1>
        <a:srgbClr val="FFFFFF"/>
      </a:lt1>
      <a:dk2>
        <a:srgbClr val="351E22"/>
      </a:dk2>
      <a:lt2>
        <a:srgbClr val="E8E2E3"/>
      </a:lt2>
      <a:accent1>
        <a:srgbClr val="3BB195"/>
      </a:accent1>
      <a:accent2>
        <a:srgbClr val="47B56D"/>
      </a:accent2>
      <a:accent3>
        <a:srgbClr val="4BACC0"/>
      </a:accent3>
      <a:accent4>
        <a:srgbClr val="B13B81"/>
      </a:accent4>
      <a:accent5>
        <a:srgbClr val="C34D61"/>
      </a:accent5>
      <a:accent6>
        <a:srgbClr val="B1583B"/>
      </a:accent6>
      <a:hlink>
        <a:srgbClr val="BF3F5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525</Words>
  <Application>Microsoft Office PowerPoint</Application>
  <PresentationFormat>Widescreen</PresentationFormat>
  <Paragraphs>72</Paragraphs>
  <Slides>22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Neue Haas Grotesk Text Pro</vt:lpstr>
      <vt:lpstr>Wingdings</vt:lpstr>
      <vt:lpstr>SwellVTI</vt:lpstr>
      <vt:lpstr>Lógica de Programação</vt:lpstr>
      <vt:lpstr>Lógica de Programação com Javascript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Operadores</vt:lpstr>
      <vt:lpstr>Operadores Relacionais</vt:lpstr>
      <vt:lpstr>Diferença entre os Operadores:  == e === </vt:lpstr>
      <vt:lpstr>Apresentação do PowerPoint</vt:lpstr>
      <vt:lpstr>Apresentação do PowerPoint</vt:lpstr>
      <vt:lpstr>CONVERSÃO DE DADOS</vt:lpstr>
      <vt:lpstr>Convertendo os dados</vt:lpstr>
      <vt:lpstr>Convertendo os dados </vt:lpstr>
      <vt:lpstr>Vamos praticar</vt:lpstr>
      <vt:lpstr>Apresentação do PowerPoint</vt:lpstr>
      <vt:lpstr>Fim por hoje!</vt:lpstr>
      <vt:lpstr>OBJETOS EM JS</vt:lpstr>
      <vt:lpstr>METODO EM JS</vt:lpstr>
      <vt:lpstr>Função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 Digital</dc:title>
  <dc:creator>DEBORA BATISTA DA SILVA PAULO</dc:creator>
  <cp:lastModifiedBy>DEBORA BATISTA DA SILVA PAULO</cp:lastModifiedBy>
  <cp:revision>103</cp:revision>
  <dcterms:created xsi:type="dcterms:W3CDTF">2023-02-05T14:44:28Z</dcterms:created>
  <dcterms:modified xsi:type="dcterms:W3CDTF">2024-05-15T12:05:23Z</dcterms:modified>
</cp:coreProperties>
</file>