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0" r:id="rId5"/>
    <p:sldId id="263" r:id="rId6"/>
    <p:sldId id="264" r:id="rId7"/>
    <p:sldId id="258" r:id="rId8"/>
    <p:sldId id="261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RGAA" id="{DA422922-884B-40C4-BEAB-FD9A512F472F}">
          <p14:sldIdLst>
            <p14:sldId id="256"/>
          </p14:sldIdLst>
        </p14:section>
        <p14:section name="La législation" id="{CA9C361B-3898-4A8F-BF83-26E754DF8DB9}">
          <p14:sldIdLst>
            <p14:sldId id="259"/>
            <p14:sldId id="257"/>
            <p14:sldId id="260"/>
            <p14:sldId id="263"/>
            <p14:sldId id="264"/>
          </p14:sldIdLst>
        </p14:section>
        <p14:section name="Les handicaps" id="{FD53C3E3-B6BB-4B34-9806-E4EE304407D2}">
          <p14:sldIdLst>
            <p14:sldId id="258"/>
            <p14:sldId id="261"/>
            <p14:sldId id="262"/>
          </p14:sldIdLst>
        </p14:section>
        <p14:section name="L'audit" id="{92A58021-ED12-4C2D-8C8F-58174CEDF2DF}">
          <p14:sldIdLst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Les équivalents au RGAA" id="{6202BB70-5242-4A90-BE5A-71162DFAA609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4C2F-A089-45A1-8032-EB12F8EA815C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B2F4-21AA-48B1-9B2C-D244E2625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24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DBA85-D7D5-65FF-EF6A-135808ABC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95087D-B2F6-7312-A146-B435070F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62872-9702-B65F-BD78-F866E884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C9513-8A4F-0DA3-9C55-C70617E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D97E0-90AE-DB40-2FAE-94682819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4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248A2-928B-D632-1AED-D084A731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48D528-2F40-A00E-19AC-F2864680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D8495-C438-9A7B-5CF8-AFBCFA32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CBA3B-72CE-3A0F-45E4-F7B949F5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08E78-1F1E-0384-2B9C-1F5BE27B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59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B50E7B-5193-6373-2EFF-99A0B95A7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7259A9-5E53-87B3-4DB2-7541CB20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818A0-815A-2648-3D09-9E2FF19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80AAB3-AE7C-FE8E-9D09-533C9962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C9E1CB-8B0E-96C2-E774-3606AE59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26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9D982-1EA0-7954-56E0-0407A3DF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E6A3B-6CB6-AA07-BEF0-B3EC9952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A4CB1-9ED8-5423-2BD5-31BF4037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E49F6-A968-D8C3-81D4-0B01902D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394B1-C844-5121-4E99-47B5367B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E548C-45AE-83D4-5E5F-95D352E0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A152DB-868B-E200-292C-4729F715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C9990-78F7-9278-638C-AA12CB48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57135-9768-3286-EBFC-D3F83EEA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6213B-693D-0233-2184-331DDDBE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C26B4-099F-477C-7BD3-126A1644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5DA8A-6AB8-6CB1-FB73-72A342CA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B6985-03A3-5A1F-58AD-CAF82640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B95EA5-ED9F-D261-29C4-A1E07257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D686C7-CFDC-AF3E-E174-29B6C9EC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CFF61-F34D-1258-8474-3FBD33B2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6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DBA6B-566D-AC66-28C1-AC68E5B0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FB51A-8862-FEF0-22F8-66BC849A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FFF955-CC90-4238-B383-CE0FFD8D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677506-1469-6ACA-B107-AA89D7D7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CBEF9B-5DF0-9C09-69D7-B2ED68F59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DB72C6-15C0-E5F0-3B06-44BD1F94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1D0A1B-F8F7-348C-D154-CBEADAD1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0E299A-29D7-82FC-5BAF-25625AED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4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4D12B-1CAF-C89F-3D7C-EB9D7226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96880C-4779-626B-101B-1E4AB307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2D2B3F-F8AA-8990-9FB8-44DE22BE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3CA8DE-7B48-A0D1-18BC-216DFF7B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2928A4-0BC3-3159-1EA7-059B6CA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8DA11D-90CE-A8D1-2554-E19A8BF1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C04870-240E-4633-986C-A2B51253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7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BA6AA-B2AF-B05A-B2D9-F63C4F72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874F9-F2F0-4E68-C054-CE46ABA3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1CF8B-1BD1-4A34-9ED8-D7F6AAEA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8F31A-8253-E65F-C81A-8100A297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B7E10-B570-5A0E-3D48-95D20586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950840-0599-62FA-B006-B844372B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59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BEE55-2A78-F80E-7B32-C6E1D9CB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E970E7-00C9-0F2F-0C57-637A13FD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8D710A-8DD9-99BF-1DDA-333CC18E2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D9299D-77B6-3A81-7CF9-A013E136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44ACCB-BA15-B52D-2A38-BD25F3F9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70E4DB-ECD4-C957-C940-BF9CDEC4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A71EF9-93A2-D1C2-1BA1-05E2F31F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1EF85-076C-9F41-603E-03088596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F72F3-9F57-D09D-ABC7-62930E218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0104D-1323-497F-AFF8-8598AFDC80CE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6EAC3-8526-16D8-FDA3-80DEFF370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3B77D-C132-2C2B-4599-574D4178C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257D6-F8E4-4D6E-890C-D9071A51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73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54756-03D5-B3CB-3A99-32096E0AB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dirty="0"/>
              <a:t>Le </a:t>
            </a:r>
            <a:r>
              <a:rPr lang="fr-FR" sz="13800" dirty="0">
                <a:solidFill>
                  <a:srgbClr val="A80000"/>
                </a:solidFill>
              </a:rPr>
              <a:t>RGAA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CD6496-9532-B2DE-5906-4351D314D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Référentiel Général d’Amélioration de l’Accessibilité</a:t>
            </a:r>
          </a:p>
          <a:p>
            <a:r>
              <a:rPr lang="fr-FR" dirty="0"/>
              <a:t>RGAA 4.1.2</a:t>
            </a:r>
          </a:p>
        </p:txBody>
      </p:sp>
    </p:spTree>
    <p:extLst>
      <p:ext uri="{BB962C8B-B14F-4D97-AF65-F5344CB8AC3E}">
        <p14:creationId xmlns:p14="http://schemas.microsoft.com/office/powerpoint/2010/main" val="186652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078AF-1B1A-B6F2-F2FF-91CC0758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Qui intervient pour l'accessibilité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09006-5087-5515-AD9F-B7087A9E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fr-FR" dirty="0"/>
              <a:t>Concepteur / </a:t>
            </a:r>
            <a:r>
              <a:rPr lang="fr-FR" dirty="0" err="1"/>
              <a:t>moa</a:t>
            </a:r>
            <a:r>
              <a:rPr lang="fr-FR" dirty="0"/>
              <a:t>: Développer des design respectant le </a:t>
            </a:r>
            <a:r>
              <a:rPr lang="fr-FR" dirty="0" err="1"/>
              <a:t>rgaa</a:t>
            </a:r>
            <a:r>
              <a:rPr lang="fr-FR" dirty="0"/>
              <a:t> avec le client</a:t>
            </a: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fr-FR" dirty="0" err="1"/>
              <a:t>Developpeur</a:t>
            </a:r>
            <a:r>
              <a:rPr lang="fr-FR" dirty="0"/>
              <a:t>: Appliquer les design et les corrections</a:t>
            </a: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fr-FR" dirty="0"/>
              <a:t>Testeur / auditeur interne: Auditer afin de vérifier si le RGAA est bien respecté</a:t>
            </a: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fr-FR" dirty="0"/>
              <a:t>auditeur externe: Auditer afin d'établir la déclaration d'accessibilité</a:t>
            </a:r>
          </a:p>
        </p:txBody>
      </p:sp>
    </p:spTree>
    <p:extLst>
      <p:ext uri="{BB962C8B-B14F-4D97-AF65-F5344CB8AC3E}">
        <p14:creationId xmlns:p14="http://schemas.microsoft.com/office/powerpoint/2010/main" val="50041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2DDA7-75B5-1329-829A-29BE1B91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Les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90AB8-FB0C-D3D6-2229-04FC4BEB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Rapport d'audit</a:t>
            </a:r>
          </a:p>
          <a:p>
            <a:pPr>
              <a:lnSpc>
                <a:spcPct val="150000"/>
              </a:lnSpc>
            </a:pPr>
            <a:r>
              <a:rPr lang="fr-FR" dirty="0"/>
              <a:t>Grille d'audit</a:t>
            </a:r>
          </a:p>
          <a:p>
            <a:pPr>
              <a:lnSpc>
                <a:spcPct val="150000"/>
              </a:lnSpc>
            </a:pPr>
            <a:r>
              <a:rPr lang="fr-FR" dirty="0"/>
              <a:t>Déclaration d'accessibilité (Si auditeur externe)</a:t>
            </a:r>
          </a:p>
        </p:txBody>
      </p:sp>
    </p:spTree>
    <p:extLst>
      <p:ext uri="{BB962C8B-B14F-4D97-AF65-F5344CB8AC3E}">
        <p14:creationId xmlns:p14="http://schemas.microsoft.com/office/powerpoint/2010/main" val="363326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9B599-2615-55CC-BAE5-B9010437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Les thèmes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94CC0-277F-9834-8E79-BD873AA4E4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Images</a:t>
            </a:r>
          </a:p>
          <a:p>
            <a:r>
              <a:rPr lang="fr-FR" dirty="0"/>
              <a:t>Cadres</a:t>
            </a:r>
          </a:p>
          <a:p>
            <a:r>
              <a:rPr lang="fr-FR" dirty="0"/>
              <a:t>Couleurs</a:t>
            </a:r>
          </a:p>
          <a:p>
            <a:r>
              <a:rPr lang="fr-FR" dirty="0"/>
              <a:t>Multimédia</a:t>
            </a:r>
          </a:p>
          <a:p>
            <a:r>
              <a:rPr lang="fr-FR" dirty="0"/>
              <a:t>Tableaux</a:t>
            </a:r>
          </a:p>
          <a:p>
            <a:r>
              <a:rPr lang="fr-FR" dirty="0"/>
              <a:t>Liens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64B4F9A-03E3-E62B-5690-92285EAB53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Scripts</a:t>
            </a:r>
          </a:p>
          <a:p>
            <a:r>
              <a:rPr lang="fr-FR" dirty="0" err="1"/>
              <a:t>Eléments</a:t>
            </a:r>
            <a:r>
              <a:rPr lang="fr-FR" dirty="0"/>
              <a:t> obligatoires</a:t>
            </a:r>
          </a:p>
          <a:p>
            <a:r>
              <a:rPr lang="fr-FR" dirty="0"/>
              <a:t>Structuration</a:t>
            </a:r>
          </a:p>
          <a:p>
            <a:r>
              <a:rPr lang="fr-FR" dirty="0"/>
              <a:t>Présentation</a:t>
            </a:r>
          </a:p>
          <a:p>
            <a:r>
              <a:rPr lang="fr-FR" dirty="0"/>
              <a:t>Formulaires</a:t>
            </a:r>
          </a:p>
          <a:p>
            <a:r>
              <a:rPr lang="fr-FR" dirty="0"/>
              <a:t>Navigation</a:t>
            </a:r>
          </a:p>
          <a:p>
            <a:r>
              <a:rPr lang="fr-FR" dirty="0"/>
              <a:t>Consultation</a:t>
            </a:r>
          </a:p>
        </p:txBody>
      </p:sp>
    </p:spTree>
    <p:extLst>
      <p:ext uri="{BB962C8B-B14F-4D97-AF65-F5344CB8AC3E}">
        <p14:creationId xmlns:p14="http://schemas.microsoft.com/office/powerpoint/2010/main" val="284220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949DB-DAA3-5B9C-5D60-028B9FDF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Les pages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19F424C-D8E7-A1A8-A682-7C101C91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Echantillon</a:t>
            </a:r>
            <a:r>
              <a:rPr lang="fr-FR" dirty="0"/>
              <a:t> de 10 à 20 pages</a:t>
            </a:r>
          </a:p>
          <a:p>
            <a:r>
              <a:rPr lang="fr-FR" dirty="0"/>
              <a:t>Pages obligatoires: Accueil, authentification, contact, mentions légales, accessibilité, plan du site, aide</a:t>
            </a:r>
          </a:p>
          <a:p>
            <a:r>
              <a:rPr lang="fr-FR" dirty="0"/>
              <a:t>Pages représentatives des fonctionnalités du site. Ex: Un article de blog, la liste des articles, fourre-tout</a:t>
            </a:r>
          </a:p>
          <a:p>
            <a:r>
              <a:rPr lang="fr-FR" dirty="0"/>
              <a:t>Les étapes d'un processus en plusieurs pages. Ex: Les pages pour faire un achat</a:t>
            </a:r>
          </a:p>
          <a:p>
            <a:r>
              <a:rPr lang="fr-FR" dirty="0"/>
              <a:t>10% de pages choisies au hasard</a:t>
            </a:r>
          </a:p>
          <a:p>
            <a:pPr marL="0" indent="0">
              <a:buNone/>
            </a:pPr>
            <a:r>
              <a:rPr lang="fr-FR" dirty="0"/>
              <a:t>Attention au nombre de visiteur par page</a:t>
            </a:r>
          </a:p>
        </p:txBody>
      </p:sp>
    </p:spTree>
    <p:extLst>
      <p:ext uri="{BB962C8B-B14F-4D97-AF65-F5344CB8AC3E}">
        <p14:creationId xmlns:p14="http://schemas.microsoft.com/office/powerpoint/2010/main" val="367662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E7230-30B4-8619-7E48-EE11173E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L'environnement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08382-0522-9FF1-5654-54BDD58D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technologies employées par les utilisateurs</a:t>
            </a:r>
          </a:p>
          <a:p>
            <a:pPr>
              <a:lnSpc>
                <a:spcPct val="150000"/>
              </a:lnSpc>
            </a:pPr>
            <a:r>
              <a:rPr lang="fr-FR" dirty="0"/>
              <a:t>Quels os: Windows ? Linux ? Mac ?</a:t>
            </a:r>
          </a:p>
          <a:p>
            <a:pPr>
              <a:lnSpc>
                <a:spcPct val="150000"/>
              </a:lnSpc>
            </a:pPr>
            <a:r>
              <a:rPr lang="fr-FR" dirty="0"/>
              <a:t>Quels os mobiles: Android ? Ios ?</a:t>
            </a:r>
          </a:p>
          <a:p>
            <a:pPr>
              <a:lnSpc>
                <a:spcPct val="150000"/>
              </a:lnSpc>
            </a:pPr>
            <a:r>
              <a:rPr lang="fr-FR" dirty="0"/>
              <a:t>Quels navigateurs: Firefox ? Chrome ? Edge ?</a:t>
            </a:r>
          </a:p>
          <a:p>
            <a:pPr>
              <a:lnSpc>
                <a:spcPct val="150000"/>
              </a:lnSpc>
            </a:pPr>
            <a:r>
              <a:rPr lang="fr-FR" dirty="0"/>
              <a:t>Quels lecteurs d'écran: </a:t>
            </a:r>
            <a:r>
              <a:rPr lang="fr-FR" dirty="0" err="1"/>
              <a:t>Nvda</a:t>
            </a:r>
            <a:r>
              <a:rPr lang="fr-FR" dirty="0"/>
              <a:t> ? </a:t>
            </a:r>
            <a:r>
              <a:rPr lang="fr-FR" dirty="0" err="1"/>
              <a:t>Talkback</a:t>
            </a:r>
            <a:r>
              <a:rPr lang="fr-FR" dirty="0"/>
              <a:t> ?</a:t>
            </a:r>
          </a:p>
          <a:p>
            <a:pPr>
              <a:lnSpc>
                <a:spcPct val="150000"/>
              </a:lnSpc>
            </a:pPr>
            <a:r>
              <a:rPr lang="fr-FR" dirty="0"/>
              <a:t>Quels logiciels de commande vocale: Voice </a:t>
            </a:r>
            <a:r>
              <a:rPr lang="fr-FR" dirty="0" err="1"/>
              <a:t>acces</a:t>
            </a:r>
            <a:r>
              <a:rPr lang="fr-FR" dirty="0"/>
              <a:t> ?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45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B6C7-0D1E-BDD5-29DE-4841823E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755"/>
          </a:xfrm>
        </p:spPr>
        <p:txBody>
          <a:bodyPr/>
          <a:lstStyle/>
          <a:p>
            <a:r>
              <a:rPr lang="fr-FR" dirty="0"/>
              <a:t>L'audit: Les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BB9EA-7A9E-6095-2FAD-C2CA8F662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2880"/>
            <a:ext cx="6880123" cy="472408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Logiciels, extensions destinés à l'audit</a:t>
            </a:r>
          </a:p>
          <a:p>
            <a:pPr>
              <a:lnSpc>
                <a:spcPct val="150000"/>
              </a:lnSpc>
            </a:pPr>
            <a:r>
              <a:rPr lang="fr-FR" sz="2000" dirty="0" err="1"/>
              <a:t>Constraste</a:t>
            </a:r>
            <a:r>
              <a:rPr lang="fr-FR" sz="2000" dirty="0"/>
              <a:t>: </a:t>
            </a:r>
            <a:r>
              <a:rPr lang="fr-FR" sz="2000" dirty="0" err="1"/>
              <a:t>Cca</a:t>
            </a:r>
            <a:r>
              <a:rPr lang="fr-FR" sz="2000" dirty="0"/>
              <a:t>, https://developer.paciellogroup.com/color-contrast-checker/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Clignotement: Peat, http://trace.umd.edu/peat/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Validateur html: </a:t>
            </a:r>
            <a:r>
              <a:rPr lang="fr-FR" sz="2000" dirty="0" err="1"/>
              <a:t>Mvs</a:t>
            </a:r>
            <a:r>
              <a:rPr lang="fr-FR" sz="2000" dirty="0"/>
              <a:t>, https://validator.w3.org/</a:t>
            </a:r>
          </a:p>
          <a:p>
            <a:pPr>
              <a:lnSpc>
                <a:spcPct val="150000"/>
              </a:lnSpc>
            </a:pPr>
            <a:r>
              <a:rPr lang="fr-FR" sz="2000" dirty="0" err="1"/>
              <a:t>Pdf</a:t>
            </a:r>
            <a:r>
              <a:rPr lang="fr-FR" sz="2000" dirty="0"/>
              <a:t>: </a:t>
            </a:r>
            <a:r>
              <a:rPr lang="fr-FR" sz="2000" dirty="0" err="1"/>
              <a:t>Pac</a:t>
            </a:r>
            <a:r>
              <a:rPr lang="fr-FR" sz="2000" dirty="0"/>
              <a:t>, https://pac.pdf-accessibility.org/en</a:t>
            </a:r>
          </a:p>
          <a:p>
            <a:pPr>
              <a:lnSpc>
                <a:spcPct val="150000"/>
              </a:lnSpc>
            </a:pPr>
            <a:r>
              <a:rPr lang="fr-FR" sz="2000" dirty="0" err="1"/>
              <a:t>Etc</a:t>
            </a:r>
            <a:endParaRPr lang="fr-FR" sz="20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8E925F8-6267-055B-1098-2F6E688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02" y="1825625"/>
            <a:ext cx="3737897" cy="3670607"/>
          </a:xfrm>
        </p:spPr>
      </p:pic>
    </p:spTree>
    <p:extLst>
      <p:ext uri="{BB962C8B-B14F-4D97-AF65-F5344CB8AC3E}">
        <p14:creationId xmlns:p14="http://schemas.microsoft.com/office/powerpoint/2010/main" val="43761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9D85E-83AF-297E-F646-E06A5E20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Le fichier xlsx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118BA-2572-7F5A-F6A1-2F0FC190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0200" y="1937712"/>
            <a:ext cx="5181600" cy="4351338"/>
          </a:xfrm>
        </p:spPr>
        <p:txBody>
          <a:bodyPr/>
          <a:lstStyle/>
          <a:p>
            <a:r>
              <a:rPr lang="fr-FR" dirty="0" err="1"/>
              <a:t>Echantillon</a:t>
            </a:r>
            <a:r>
              <a:rPr lang="fr-FR" dirty="0"/>
              <a:t>: Les pages</a:t>
            </a:r>
          </a:p>
          <a:p>
            <a:r>
              <a:rPr lang="fr-FR" dirty="0"/>
              <a:t>Synthèse: La note</a:t>
            </a:r>
          </a:p>
          <a:p>
            <a:r>
              <a:rPr lang="fr-FR" dirty="0"/>
              <a:t>PX: Grille de la page X</a:t>
            </a:r>
          </a:p>
          <a:p>
            <a:r>
              <a:rPr lang="fr-FR" dirty="0"/>
              <a:t>Critères et base de calcul: Nécessaire pour le fonctionnement du fichier. On y touche pas</a:t>
            </a:r>
          </a:p>
        </p:txBody>
      </p:sp>
      <p:pic>
        <p:nvPicPr>
          <p:cNvPr id="6" name="Espace réservé du contenu 5" descr="fichier d'audit rgaa affichant le page d'échantillon du site et les onglets du fichier: échantillon, synthèse, P01 (page 01)">
            <a:extLst>
              <a:ext uri="{FF2B5EF4-FFF2-40B4-BE49-F238E27FC236}">
                <a16:creationId xmlns:a16="http://schemas.microsoft.com/office/drawing/2014/main" id="{FDD35401-9C69-D1CA-743C-1BE381282F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93080" cy="4224893"/>
          </a:xfrm>
        </p:spPr>
      </p:pic>
    </p:spTree>
    <p:extLst>
      <p:ext uri="{BB962C8B-B14F-4D97-AF65-F5344CB8AC3E}">
        <p14:creationId xmlns:p14="http://schemas.microsoft.com/office/powerpoint/2010/main" val="282330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4E3C9-8F3F-751C-FD05-BF453AE3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fr-FR" dirty="0"/>
              <a:t>L'audit: La grille</a:t>
            </a:r>
          </a:p>
        </p:txBody>
      </p:sp>
      <p:pic>
        <p:nvPicPr>
          <p:cNvPr id="6" name="Espace réservé du contenu 5" descr="grille d'évaluation rgaa d'une page web. certains critères sont conformes (C en vert), non conformes (NC en rouge), non applicables (NA en blanc), non testés (NT en noir)">
            <a:extLst>
              <a:ext uri="{FF2B5EF4-FFF2-40B4-BE49-F238E27FC236}">
                <a16:creationId xmlns:a16="http://schemas.microsoft.com/office/drawing/2014/main" id="{5F50548A-8C78-14CD-D3D5-D86E04CD0D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859280"/>
            <a:ext cx="6268720" cy="4053840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9D3035-493D-4459-6901-AED55E85F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6720" y="497840"/>
            <a:ext cx="5069840" cy="5821679"/>
          </a:xfrm>
        </p:spPr>
        <p:txBody>
          <a:bodyPr>
            <a:normAutofit/>
          </a:bodyPr>
          <a:lstStyle/>
          <a:p>
            <a:r>
              <a:rPr lang="fr-FR" dirty="0"/>
              <a:t>Statut: Conformité du critère sur la page</a:t>
            </a:r>
          </a:p>
          <a:p>
            <a:r>
              <a:rPr lang="fr-FR" dirty="0"/>
              <a:t>Modifications à apporter:</a:t>
            </a:r>
          </a:p>
          <a:p>
            <a:pPr lvl="1"/>
            <a:r>
              <a:rPr lang="fr-FR" dirty="0"/>
              <a:t>Où est la non-conformité</a:t>
            </a:r>
          </a:p>
          <a:p>
            <a:pPr lvl="1"/>
            <a:r>
              <a:rPr lang="fr-FR" dirty="0"/>
              <a:t>Sa Description</a:t>
            </a:r>
          </a:p>
          <a:p>
            <a:pPr lvl="1"/>
            <a:r>
              <a:rPr lang="fr-FR" dirty="0"/>
              <a:t>Une solution</a:t>
            </a:r>
          </a:p>
          <a:p>
            <a:r>
              <a:rPr lang="fr-FR" dirty="0"/>
              <a:t>Dérogation: La non-conformité est-elle sous dérogation</a:t>
            </a:r>
          </a:p>
          <a:p>
            <a:r>
              <a:rPr lang="fr-FR" dirty="0"/>
              <a:t>Commentaires en cas de dérogation: Pourquoi la non-conformité est-elle sous dérogation</a:t>
            </a:r>
          </a:p>
        </p:txBody>
      </p:sp>
    </p:spTree>
    <p:extLst>
      <p:ext uri="{BB962C8B-B14F-4D97-AF65-F5344CB8AC3E}">
        <p14:creationId xmlns:p14="http://schemas.microsoft.com/office/powerpoint/2010/main" val="412903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F388F95-D9F1-2A1B-6AA9-1C0F93F4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La note finale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898D73-BF2A-4E8C-691B-09A80FC26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40972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/>
              <a:t>Donnée en % critères respectés</a:t>
            </a:r>
          </a:p>
          <a:p>
            <a:pPr>
              <a:lnSpc>
                <a:spcPct val="200000"/>
              </a:lnSpc>
            </a:pPr>
            <a:r>
              <a:rPr lang="fr-FR" dirty="0"/>
              <a:t>100%: Site Totalement conforme</a:t>
            </a:r>
          </a:p>
          <a:p>
            <a:pPr>
              <a:lnSpc>
                <a:spcPct val="200000"/>
              </a:lnSpc>
            </a:pPr>
            <a:r>
              <a:rPr lang="fr-FR" dirty="0"/>
              <a:t>&gt;= 50%: Site partiellement conforme</a:t>
            </a:r>
          </a:p>
          <a:p>
            <a:pPr>
              <a:lnSpc>
                <a:spcPct val="200000"/>
              </a:lnSpc>
            </a:pPr>
            <a:r>
              <a:rPr lang="fr-FR" dirty="0"/>
              <a:t>&lt; 50%: Site non conforme</a:t>
            </a:r>
          </a:p>
        </p:txBody>
      </p:sp>
      <p:pic>
        <p:nvPicPr>
          <p:cNvPr id="9" name="Espace réservé du contenu 8" descr="onglet synthèse du fichier d'audit. cette onglet affiche le score du site">
            <a:extLst>
              <a:ext uri="{FF2B5EF4-FFF2-40B4-BE49-F238E27FC236}">
                <a16:creationId xmlns:a16="http://schemas.microsoft.com/office/drawing/2014/main" id="{34B39BF2-1A70-ACF7-56D6-DCBAA58E8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2049517"/>
            <a:ext cx="4540468" cy="3058511"/>
          </a:xfrm>
        </p:spPr>
      </p:pic>
    </p:spTree>
    <p:extLst>
      <p:ext uri="{BB962C8B-B14F-4D97-AF65-F5344CB8AC3E}">
        <p14:creationId xmlns:p14="http://schemas.microsoft.com/office/powerpoint/2010/main" val="144696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9F81F-BDF7-DB09-9736-AD956279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L'audit: Approfondir et se mettre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7A949-9D91-E7D4-5280-31C2F51C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critères: https://accessibilite.numerique.gouv.fr/methode/criteres-et-tests/</a:t>
            </a:r>
          </a:p>
          <a:p>
            <a:r>
              <a:rPr lang="fr-FR" dirty="0"/>
              <a:t>Grille pour les sites web: https://github.com/DISIC/RGAA/blob/master/v4.1/Documents/rgaa4.1.modele-de-grille-d-audit_40p_v1.xlsx</a:t>
            </a:r>
          </a:p>
          <a:p>
            <a:r>
              <a:rPr lang="fr-FR" dirty="0" err="1"/>
              <a:t>Réferentiel</a:t>
            </a:r>
            <a:r>
              <a:rPr lang="fr-FR" dirty="0"/>
              <a:t> pour les applications mobiles: https://disic.github.io/rgaa-apps/</a:t>
            </a:r>
          </a:p>
          <a:p>
            <a:r>
              <a:rPr lang="fr-FR" dirty="0"/>
              <a:t>Grille pour les applications mobiles: https://disic.github.io/rgaa-apps/rgaa_apps-grille-de-test-full.ods</a:t>
            </a:r>
          </a:p>
        </p:txBody>
      </p:sp>
    </p:spTree>
    <p:extLst>
      <p:ext uri="{BB962C8B-B14F-4D97-AF65-F5344CB8AC3E}">
        <p14:creationId xmlns:p14="http://schemas.microsoft.com/office/powerpoint/2010/main" val="28994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C6A23-E64A-6F4D-6C3D-775B506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7"/>
          </a:xfrm>
        </p:spPr>
        <p:txBody>
          <a:bodyPr/>
          <a:lstStyle/>
          <a:p>
            <a:r>
              <a:rPr lang="fr-FR" dirty="0"/>
              <a:t>La législation: Qui est concerné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67612C-5223-4248-C71C-58B1ECC2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695"/>
            <a:ext cx="10515600" cy="179341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Organisation publiques</a:t>
            </a:r>
          </a:p>
          <a:p>
            <a:r>
              <a:rPr lang="fr-FR" dirty="0"/>
              <a:t>Organisation privée travaillant avec le service public</a:t>
            </a:r>
          </a:p>
          <a:p>
            <a:r>
              <a:rPr lang="fr-FR" dirty="0"/>
              <a:t>Grosse entreprise (CA 250 M)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Nos clients !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362ABD-E242-F968-96C1-43DD227E5C61}"/>
              </a:ext>
            </a:extLst>
          </p:cNvPr>
          <p:cNvSpPr txBox="1"/>
          <p:nvPr/>
        </p:nvSpPr>
        <p:spPr>
          <a:xfrm>
            <a:off x="481781" y="3382293"/>
            <a:ext cx="11336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+mj-lt"/>
              </a:rPr>
              <a:t>En cas d'absence de déclaration d'accessibilité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7151BAF-FF18-69CC-0759-BEB4240BC116}"/>
              </a:ext>
            </a:extLst>
          </p:cNvPr>
          <p:cNvSpPr txBox="1">
            <a:spLocks/>
          </p:cNvSpPr>
          <p:nvPr/>
        </p:nvSpPr>
        <p:spPr>
          <a:xfrm>
            <a:off x="833288" y="456391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Risque d'amende tous les six mois ! (2023)</a:t>
            </a:r>
          </a:p>
          <a:p>
            <a:r>
              <a:rPr lang="fr-FR" dirty="0"/>
              <a:t>2 000 euros par site pour les petites villes de moins de 5 000 habitants</a:t>
            </a:r>
          </a:p>
          <a:p>
            <a:r>
              <a:rPr lang="fr-FR" dirty="0"/>
              <a:t>20 000 euros par site pour les autres</a:t>
            </a:r>
          </a:p>
        </p:txBody>
      </p:sp>
    </p:spTree>
    <p:extLst>
      <p:ext uri="{BB962C8B-B14F-4D97-AF65-F5344CB8AC3E}">
        <p14:creationId xmlns:p14="http://schemas.microsoft.com/office/powerpoint/2010/main" val="147770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434C6-D6A8-B5CD-262C-3EFD756D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équivalents au RGAA: le </a:t>
            </a:r>
            <a:r>
              <a:rPr lang="fr-FR" dirty="0" err="1"/>
              <a:t>Eaa</a:t>
            </a:r>
            <a:r>
              <a:rPr lang="fr-FR" dirty="0"/>
              <a:t>, </a:t>
            </a:r>
            <a:r>
              <a:rPr lang="fr-FR" dirty="0" err="1"/>
              <a:t>European</a:t>
            </a:r>
            <a:r>
              <a:rPr lang="fr-FR" dirty="0"/>
              <a:t> </a:t>
            </a:r>
            <a:r>
              <a:rPr lang="fr-FR" dirty="0" err="1"/>
              <a:t>accessibility</a:t>
            </a:r>
            <a:r>
              <a:rPr lang="fr-FR" dirty="0"/>
              <a:t> </a:t>
            </a:r>
            <a:r>
              <a:rPr lang="fr-FR" dirty="0" err="1"/>
              <a:t>act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D2674-E1DD-41D5-8D3F-43B1D3EE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Accessibilité des écrans et terminaux</a:t>
            </a:r>
          </a:p>
          <a:p>
            <a:r>
              <a:rPr lang="fr-FR" dirty="0"/>
              <a:t>En vigueur le 25/06/2025</a:t>
            </a:r>
          </a:p>
          <a:p>
            <a:r>
              <a:rPr lang="fr-FR" dirty="0" err="1"/>
              <a:t>Ecrans</a:t>
            </a:r>
            <a:r>
              <a:rPr lang="fr-FR" dirty="0"/>
              <a:t> </a:t>
            </a:r>
            <a:r>
              <a:rPr lang="fr-FR" dirty="0" err="1"/>
              <a:t>sncf</a:t>
            </a:r>
            <a:r>
              <a:rPr lang="fr-FR" dirty="0"/>
              <a:t>, e-book,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dirty="0"/>
              <a:t>Référence: https://commission.europa.eu/strategy-and-policy/policies/justice-and-fundamental-rights/disability/union-equality-strategy-rights-persons-disabilities-2021-2030/european-accessibility-act_en?prefLang=fr</a:t>
            </a:r>
          </a:p>
          <a:p>
            <a:r>
              <a:rPr lang="fr-FR" dirty="0"/>
              <a:t>En français: https://handicap.gouv.fr/28-juin-2025-une-avancee-decisive-pour-laccessibilite-des-produits-et-des-services-en-europe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1C6BC4-6F6B-76BA-E20C-96B78327C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3" y="1181679"/>
            <a:ext cx="1211685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2BA03-04D4-06DC-5ADB-A7153DD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équivalents au RGAA : le </a:t>
            </a:r>
            <a:r>
              <a:rPr lang="fr-FR" dirty="0" err="1"/>
              <a:t>Wcag</a:t>
            </a:r>
            <a:r>
              <a:rPr lang="fr-FR" dirty="0"/>
              <a:t>, Web Content </a:t>
            </a:r>
            <a:r>
              <a:rPr lang="fr-FR" dirty="0" err="1"/>
              <a:t>Accessibility</a:t>
            </a:r>
            <a:r>
              <a:rPr lang="fr-FR" dirty="0"/>
              <a:t> Guidelines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55DC6-1B9B-7A0B-65B7-836CA386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dirty="0"/>
              <a:t>Standards d'accessibilité </a:t>
            </a:r>
            <a:r>
              <a:rPr lang="fr-FR" dirty="0" err="1"/>
              <a:t>internationnaux</a:t>
            </a:r>
            <a:r>
              <a:rPr lang="fr-FR" dirty="0"/>
              <a:t> qui inspirent le </a:t>
            </a:r>
            <a:r>
              <a:rPr lang="fr-FR" dirty="0" err="1"/>
              <a:t>rgaa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Maintenu par la </a:t>
            </a:r>
            <a:r>
              <a:rPr lang="fr-FR" dirty="0" err="1"/>
              <a:t>wai</a:t>
            </a:r>
            <a:r>
              <a:rPr lang="fr-FR" dirty="0"/>
              <a:t>, web </a:t>
            </a:r>
            <a:r>
              <a:rPr lang="fr-FR" dirty="0" err="1"/>
              <a:t>accessibility</a:t>
            </a:r>
            <a:r>
              <a:rPr lang="fr-FR" dirty="0"/>
              <a:t> initiative</a:t>
            </a:r>
          </a:p>
          <a:p>
            <a:pPr>
              <a:lnSpc>
                <a:spcPct val="200000"/>
              </a:lnSpc>
            </a:pPr>
            <a:r>
              <a:rPr lang="fr-FR" dirty="0" err="1"/>
              <a:t>Wcag</a:t>
            </a:r>
            <a:r>
              <a:rPr lang="fr-FR" dirty="0"/>
              <a:t>: https://www.w3.org/TR/WCAG21/</a:t>
            </a:r>
          </a:p>
          <a:p>
            <a:pPr>
              <a:lnSpc>
                <a:spcPct val="200000"/>
              </a:lnSpc>
            </a:pPr>
            <a:r>
              <a:rPr lang="fr-FR" dirty="0"/>
              <a:t>Wai: https://www.w3.org/WAI/</a:t>
            </a:r>
          </a:p>
          <a:p>
            <a:pPr>
              <a:lnSpc>
                <a:spcPct val="200000"/>
              </a:lnSpc>
            </a:pPr>
            <a:r>
              <a:rPr lang="fr-FR" dirty="0"/>
              <a:t>Principes: https://www.w3.org/WAI/standards-guidelines/wcag/fr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CA301C-73D1-5928-E8D2-64EC593D1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382" y="3545319"/>
            <a:ext cx="2998159" cy="1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EFDD8-2427-9408-5328-D92FB588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équivalents au RGAA : le </a:t>
            </a:r>
            <a:r>
              <a:rPr lang="fr-FR" dirty="0" err="1"/>
              <a:t>Rgaa</a:t>
            </a:r>
            <a:r>
              <a:rPr lang="fr-FR" dirty="0"/>
              <a:t>-apps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3913D-B90C-606C-C015-EEC8EDD8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Règles d'accessibilité des applications mobiles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Réferentiel</a:t>
            </a:r>
            <a:r>
              <a:rPr lang="fr-FR" dirty="0"/>
              <a:t>: https://disic.github.io/rgaa-apps/</a:t>
            </a:r>
          </a:p>
          <a:p>
            <a:pPr>
              <a:lnSpc>
                <a:spcPct val="150000"/>
              </a:lnSpc>
            </a:pPr>
            <a:r>
              <a:rPr lang="fr-FR" dirty="0"/>
              <a:t>Grille: https://disic.github.io/rgaa-apps/rgaa_apps-grille-de-test-full.ods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6C4676-4C4C-061D-7A64-B1B3C1043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4896692"/>
            <a:ext cx="3398815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AB6C7-7F8F-E0B1-661B-F9DE6C31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législation: Qu'est-ce qui est concerné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F42EA-FF53-5576-4888-F79D66E3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9555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Site web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Application mobile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Document nécessaire dans une démarche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Document récent (créés après le 22 sept 2018)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Vidéo récente (créée après le 22 sept 2020)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Contenu multimédia récent (après le 22 sept 2020)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>
                <a:sym typeface="Wingdings" panose="05000000000000000000" pitchFamily="2" charset="2"/>
              </a:rPr>
              <a:t> </a:t>
            </a:r>
            <a:r>
              <a:rPr lang="fr-FR" sz="3200" dirty="0"/>
              <a:t>Tous les écrans</a:t>
            </a:r>
          </a:p>
          <a:p>
            <a:pPr>
              <a:lnSpc>
                <a:spcPct val="150000"/>
              </a:lnSpc>
            </a:pPr>
            <a:endParaRPr lang="fr-FR" sz="3200" dirty="0"/>
          </a:p>
        </p:txBody>
      </p:sp>
      <p:pic>
        <p:nvPicPr>
          <p:cNvPr id="5" name="Image 4" descr="Une image contenant symbole, Police, signe, Graphique&#10;&#10;Le contenu généré par l’IA peut être incorrect.">
            <a:extLst>
              <a:ext uri="{FF2B5EF4-FFF2-40B4-BE49-F238E27FC236}">
                <a16:creationId xmlns:a16="http://schemas.microsoft.com/office/drawing/2014/main" id="{390C9372-144C-BEC2-738C-4C2AFDA51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89" y="4167562"/>
            <a:ext cx="1389993" cy="1709691"/>
          </a:xfrm>
          <a:prstGeom prst="rect">
            <a:avLst/>
          </a:prstGeom>
        </p:spPr>
      </p:pic>
      <p:pic>
        <p:nvPicPr>
          <p:cNvPr id="7" name="Image 6" descr="Une image contenant texte, Police, logo, graphisme&#10;&#10;Le contenu généré par l’IA peut être incorrect.">
            <a:extLst>
              <a:ext uri="{FF2B5EF4-FFF2-40B4-BE49-F238E27FC236}">
                <a16:creationId xmlns:a16="http://schemas.microsoft.com/office/drawing/2014/main" id="{10ACBC73-F3CE-3330-7759-DE47A52B8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24" y="1690688"/>
            <a:ext cx="19907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F8FD3-D880-B968-5BB5-AE926197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/>
          <a:lstStyle/>
          <a:p>
            <a:r>
              <a:rPr lang="fr-FR" dirty="0"/>
              <a:t>La législation: Quand faire un audit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83AE6-6371-6498-607A-49360900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117"/>
            <a:ext cx="10515600" cy="39329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Tous les trois ans</a:t>
            </a:r>
          </a:p>
          <a:p>
            <a:pPr>
              <a:lnSpc>
                <a:spcPct val="150000"/>
              </a:lnSpc>
            </a:pPr>
            <a:r>
              <a:rPr lang="fr-FR" dirty="0"/>
              <a:t>Quand le site est profondément modifié</a:t>
            </a:r>
          </a:p>
          <a:p>
            <a:pPr>
              <a:lnSpc>
                <a:spcPct val="150000"/>
              </a:lnSpc>
            </a:pPr>
            <a:r>
              <a:rPr lang="fr-FR" dirty="0"/>
              <a:t>L'audit doit être réalisé par une société indépendante</a:t>
            </a:r>
          </a:p>
          <a:p>
            <a:pPr>
              <a:lnSpc>
                <a:spcPct val="150000"/>
              </a:lnSpc>
            </a:pPr>
            <a:r>
              <a:rPr lang="fr-FR" dirty="0"/>
              <a:t>Vigilance: Les règles d’accessibilité sont régulièrement mises à jour</a:t>
            </a:r>
          </a:p>
        </p:txBody>
      </p:sp>
    </p:spTree>
    <p:extLst>
      <p:ext uri="{BB962C8B-B14F-4D97-AF65-F5344CB8AC3E}">
        <p14:creationId xmlns:p14="http://schemas.microsoft.com/office/powerpoint/2010/main" val="7614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E3B6-A944-B205-ACF3-67A2D753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législation: Que présenter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FED71-A414-FB35-6FB4-303B9E91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Déclaration d'accessibilité</a:t>
            </a:r>
          </a:p>
          <a:p>
            <a:pPr>
              <a:lnSpc>
                <a:spcPct val="150000"/>
              </a:lnSpc>
            </a:pPr>
            <a:r>
              <a:rPr lang="fr-FR" dirty="0"/>
              <a:t>Rapport d'audit</a:t>
            </a:r>
          </a:p>
          <a:p>
            <a:pPr>
              <a:lnSpc>
                <a:spcPct val="150000"/>
              </a:lnSpc>
            </a:pPr>
            <a:r>
              <a:rPr lang="fr-FR" dirty="0"/>
              <a:t>Schéma pluriannuel</a:t>
            </a:r>
          </a:p>
          <a:p>
            <a:pPr>
              <a:lnSpc>
                <a:spcPct val="150000"/>
              </a:lnSpc>
            </a:pPr>
            <a:r>
              <a:rPr lang="fr-FR" dirty="0"/>
              <a:t>Plan d'actions de l'année en cours</a:t>
            </a:r>
          </a:p>
        </p:txBody>
      </p:sp>
    </p:spTree>
    <p:extLst>
      <p:ext uri="{BB962C8B-B14F-4D97-AF65-F5344CB8AC3E}">
        <p14:creationId xmlns:p14="http://schemas.microsoft.com/office/powerpoint/2010/main" val="43052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0BC23-828F-9092-8E59-6CAAEE46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r>
              <a:rPr lang="fr-FR" dirty="0"/>
              <a:t>La législation: Se mettre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44BE9-82F3-8DCC-526A-5E46CE5A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4800447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Présentation claire et mise à jour: https://access42.net/ressources/accessibilite-rgaa-obligations-legales/</a:t>
            </a:r>
          </a:p>
          <a:p>
            <a:r>
              <a:rPr lang="fr-FR" dirty="0"/>
              <a:t>Cadre légal: https://www.info.gouv.fr/accessibilite/le-cadre-legal</a:t>
            </a:r>
          </a:p>
          <a:p>
            <a:r>
              <a:rPr lang="fr-FR" dirty="0"/>
              <a:t>Qui doit obligatoirement respecter le </a:t>
            </a:r>
            <a:r>
              <a:rPr lang="fr-FR" dirty="0" err="1"/>
              <a:t>rgaa</a:t>
            </a:r>
            <a:r>
              <a:rPr lang="fr-FR" dirty="0"/>
              <a:t>: https://accessibilite.numerique.gouv.fr/obligations/champ-application/</a:t>
            </a:r>
          </a:p>
          <a:p>
            <a:r>
              <a:rPr lang="fr-FR" dirty="0"/>
              <a:t>Actualités </a:t>
            </a:r>
            <a:r>
              <a:rPr lang="fr-FR" dirty="0" err="1"/>
              <a:t>rgaa</a:t>
            </a:r>
            <a:r>
              <a:rPr lang="fr-FR" dirty="0"/>
              <a:t> </a:t>
            </a:r>
            <a:r>
              <a:rPr lang="fr-FR" dirty="0" err="1"/>
              <a:t>nationnales</a:t>
            </a:r>
            <a:r>
              <a:rPr lang="fr-FR" dirty="0"/>
              <a:t>: https://design.numerique.gouv.fr/articles/tag/RGAA/</a:t>
            </a:r>
          </a:p>
          <a:p>
            <a:r>
              <a:rPr lang="fr-FR" dirty="0"/>
              <a:t>Actualités accessibilité </a:t>
            </a:r>
            <a:r>
              <a:rPr lang="fr-FR" dirty="0" err="1"/>
              <a:t>nationnales</a:t>
            </a:r>
            <a:r>
              <a:rPr lang="fr-FR" dirty="0"/>
              <a:t>: https://design.numerique.gouv.fr/articles/tag/accessibilit%C3%A9/</a:t>
            </a:r>
          </a:p>
          <a:p>
            <a:r>
              <a:rPr lang="fr-FR" dirty="0"/>
              <a:t>Déclaration d'accessibilité: https://accessibilite.numerique.gouv.fr/obligations/declaration-accessibilite/</a:t>
            </a:r>
          </a:p>
          <a:p>
            <a:r>
              <a:rPr lang="fr-FR" dirty="0"/>
              <a:t>Exemple de déclaration: https://www.service-public.gouv.fr/P10000</a:t>
            </a:r>
          </a:p>
          <a:p>
            <a:r>
              <a:rPr lang="fr-FR" dirty="0"/>
              <a:t>Mentions obligatoires: https://accessibilite.numerique.gouv.fr/obligations/mentions-et-pages-obligatoires/</a:t>
            </a:r>
          </a:p>
          <a:p>
            <a:r>
              <a:rPr lang="fr-FR" dirty="0" err="1"/>
              <a:t>European</a:t>
            </a:r>
            <a:r>
              <a:rPr lang="fr-FR" dirty="0"/>
              <a:t> </a:t>
            </a:r>
            <a:r>
              <a:rPr lang="fr-FR" dirty="0" err="1"/>
              <a:t>accessibility</a:t>
            </a:r>
            <a:r>
              <a:rPr lang="fr-FR" dirty="0"/>
              <a:t> </a:t>
            </a:r>
            <a:r>
              <a:rPr lang="fr-FR" dirty="0" err="1"/>
              <a:t>act</a:t>
            </a:r>
            <a:r>
              <a:rPr lang="fr-FR" dirty="0"/>
              <a:t>: https://commission.europa.eu/strategy-and-policy/policies/justice-and-fundamental-rights/disability/union-equality-strategy-rights-persons-disabilities-2021-2030/european-accessibility-act_en?prefLang=fr</a:t>
            </a:r>
          </a:p>
          <a:p>
            <a:r>
              <a:rPr lang="fr-FR" dirty="0" err="1"/>
              <a:t>Eaa</a:t>
            </a:r>
            <a:r>
              <a:rPr lang="fr-FR" dirty="0"/>
              <a:t> pour la France: https://handicap.gouv.fr/28-juin-2025-une-avancee-decisive-pour-laccessibilite-des-produits-et-des-services-en-europe</a:t>
            </a:r>
          </a:p>
        </p:txBody>
      </p:sp>
    </p:spTree>
    <p:extLst>
      <p:ext uri="{BB962C8B-B14F-4D97-AF65-F5344CB8AC3E}">
        <p14:creationId xmlns:p14="http://schemas.microsoft.com/office/powerpoint/2010/main" val="301455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724A2-86C9-22BA-EC37-6B9802CC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handicaps: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4CF73-FBC7-B91C-EDDB-E058A446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282" y="1825625"/>
            <a:ext cx="4650659" cy="4351338"/>
          </a:xfrm>
        </p:spPr>
        <p:txBody>
          <a:bodyPr/>
          <a:lstStyle/>
          <a:p>
            <a:r>
              <a:rPr lang="fr-FR" dirty="0"/>
              <a:t>20% des français</a:t>
            </a:r>
          </a:p>
          <a:p>
            <a:r>
              <a:rPr lang="fr-FR" dirty="0"/>
              <a:t>Moteur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Visuel</a:t>
            </a:r>
          </a:p>
          <a:p>
            <a:r>
              <a:rPr lang="fr-FR" dirty="0">
                <a:sym typeface="Wingdings" panose="05000000000000000000" pitchFamily="2" charset="2"/>
              </a:rPr>
              <a:t>Auditif</a:t>
            </a:r>
          </a:p>
          <a:p>
            <a:r>
              <a:rPr lang="fr-FR" dirty="0">
                <a:sym typeface="Wingdings" panose="05000000000000000000" pitchFamily="2" charset="2"/>
              </a:rPr>
              <a:t>Mental</a:t>
            </a:r>
          </a:p>
          <a:p>
            <a:r>
              <a:rPr lang="fr-FR" dirty="0" err="1">
                <a:sym typeface="Wingdings" panose="05000000000000000000" pitchFamily="2" charset="2"/>
              </a:rPr>
              <a:t>Poly-handicap</a:t>
            </a:r>
            <a:r>
              <a:rPr lang="fr-FR" dirty="0">
                <a:sym typeface="Wingdings" panose="05000000000000000000" pitchFamily="2" charset="2"/>
              </a:rPr>
              <a:t> !</a:t>
            </a:r>
          </a:p>
          <a:p>
            <a:r>
              <a:rPr lang="fr-FR" dirty="0">
                <a:sym typeface="Wingdings" panose="05000000000000000000" pitchFamily="2" charset="2"/>
              </a:rPr>
              <a:t>Trouble de santé invalidant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76C228-3503-D0CD-D4D1-D1881A4B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93" y="3914828"/>
            <a:ext cx="1745131" cy="17146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6C953D-5B51-6258-129D-B59CB20A5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22" y="2556434"/>
            <a:ext cx="1905165" cy="17451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B4FBE6-0632-C0C7-0492-F56A77B9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14" y="1566522"/>
            <a:ext cx="1272650" cy="200423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4385BF8-02C2-848D-7B33-AC639572D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87" y="754921"/>
            <a:ext cx="1501270" cy="162320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DC4766D-819C-8A74-32C8-D0C80B44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62" y="4398547"/>
            <a:ext cx="146316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99446-A34D-0A86-50A4-1C383D6E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handicaps: Principes WCAG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BA318-5EE2-E6E1-5781-4A9045C2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Perceptible: Tous les utilisateurs peuvent percevoir les infos importantes</a:t>
            </a:r>
          </a:p>
          <a:p>
            <a:r>
              <a:rPr lang="fr-FR" dirty="0"/>
              <a:t>Utilisable: Tous les utilisateurs peuvent </a:t>
            </a:r>
            <a:r>
              <a:rPr lang="fr-FR" dirty="0" err="1"/>
              <a:t>interragir</a:t>
            </a:r>
            <a:r>
              <a:rPr lang="fr-FR" dirty="0"/>
              <a:t> avec le site</a:t>
            </a:r>
          </a:p>
          <a:p>
            <a:r>
              <a:rPr lang="fr-FR" dirty="0"/>
              <a:t>Compréhensible: Tous les utilisateurs peuvent comprendre les infos importantes et comment </a:t>
            </a:r>
            <a:r>
              <a:rPr lang="fr-FR" dirty="0" err="1"/>
              <a:t>interragir</a:t>
            </a:r>
            <a:r>
              <a:rPr lang="fr-FR" dirty="0"/>
              <a:t> avec le site</a:t>
            </a:r>
          </a:p>
          <a:p>
            <a:r>
              <a:rPr lang="fr-FR" dirty="0"/>
              <a:t>Robuste: Le site est utilisable avec une variété de technologie d'assistance</a:t>
            </a:r>
          </a:p>
          <a:p>
            <a:pPr marL="0" indent="0">
              <a:buNone/>
            </a:pPr>
            <a:r>
              <a:rPr lang="fr-FR" dirty="0"/>
              <a:t>4 principes --&gt; 13 thèmes</a:t>
            </a:r>
          </a:p>
        </p:txBody>
      </p:sp>
    </p:spTree>
    <p:extLst>
      <p:ext uri="{BB962C8B-B14F-4D97-AF65-F5344CB8AC3E}">
        <p14:creationId xmlns:p14="http://schemas.microsoft.com/office/powerpoint/2010/main" val="32586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413A5-28FF-3DA2-39E0-91C38FE4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handicaps: Approfondir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A17F9-F978-DC6D-E579-282DE4CE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principes: https://www.w3.org/WAI/standards-guidelines/wcag/fr</a:t>
            </a:r>
          </a:p>
          <a:p>
            <a:r>
              <a:rPr lang="fr-FR" dirty="0"/>
              <a:t>Modèles conformes du </a:t>
            </a:r>
            <a:r>
              <a:rPr lang="fr-FR" dirty="0" err="1"/>
              <a:t>dsfr</a:t>
            </a:r>
            <a:r>
              <a:rPr lang="fr-FR" dirty="0"/>
              <a:t>: https://www.systeme-de-design.gouv.fr/version-courante/fr/modeles</a:t>
            </a:r>
          </a:p>
          <a:p>
            <a:r>
              <a:rPr lang="fr-FR" dirty="0"/>
              <a:t>Adapter un site aux troubles mentaux (2023): https://dircom.pasdecalais.fr/a11y/dys/#D1</a:t>
            </a:r>
          </a:p>
          <a:p>
            <a:r>
              <a:rPr lang="fr-FR" dirty="0"/>
              <a:t>L'impacts des handicaps sur la navigation web: https://disic.github.io/guide-impacts_utilisateurs/personnes.html</a:t>
            </a:r>
          </a:p>
        </p:txBody>
      </p:sp>
    </p:spTree>
    <p:extLst>
      <p:ext uri="{BB962C8B-B14F-4D97-AF65-F5344CB8AC3E}">
        <p14:creationId xmlns:p14="http://schemas.microsoft.com/office/powerpoint/2010/main" val="1365328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1198</Words>
  <Application>Microsoft Office PowerPoint</Application>
  <PresentationFormat>Grand écran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Thème Office</vt:lpstr>
      <vt:lpstr>Le RGAA</vt:lpstr>
      <vt:lpstr>La législation: Qui est concerné</vt:lpstr>
      <vt:lpstr>La législation: Qu'est-ce qui est concerné</vt:lpstr>
      <vt:lpstr>La législation: Quand faire un audit</vt:lpstr>
      <vt:lpstr>La législation: Que présenter</vt:lpstr>
      <vt:lpstr>La législation: Se mettre à jour</vt:lpstr>
      <vt:lpstr>Les handicaps: Présentation</vt:lpstr>
      <vt:lpstr>Les handicaps: Principes WCAG</vt:lpstr>
      <vt:lpstr>Les handicaps: Approfondir</vt:lpstr>
      <vt:lpstr>L'audit: Qui intervient pour l'accessibilité</vt:lpstr>
      <vt:lpstr>L'audit: Les documents</vt:lpstr>
      <vt:lpstr>L'audit: Les thèmes</vt:lpstr>
      <vt:lpstr>L'audit: Les pages</vt:lpstr>
      <vt:lpstr>L'audit: L'environnement de test</vt:lpstr>
      <vt:lpstr>L'audit: Les outils</vt:lpstr>
      <vt:lpstr>L'audit: Le fichier xlsx</vt:lpstr>
      <vt:lpstr>L'audit: La grille</vt:lpstr>
      <vt:lpstr>L'audit: La note finale</vt:lpstr>
      <vt:lpstr>L'audit: Approfondir et se mettre à jour</vt:lpstr>
      <vt:lpstr>Les équivalents au RGAA: le Eaa, European accessibility act</vt:lpstr>
      <vt:lpstr>Les équivalents au RGAA : le Wcag, Web Content Accessibility Guidelines</vt:lpstr>
      <vt:lpstr>Les équivalents au RGAA : le Rgaa-apps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POWERS, Deborah</dc:creator>
  <cp:lastModifiedBy>POWERS, Deborah</cp:lastModifiedBy>
  <cp:revision>13</cp:revision>
  <dcterms:created xsi:type="dcterms:W3CDTF">2025-10-15T10:11:49Z</dcterms:created>
  <dcterms:modified xsi:type="dcterms:W3CDTF">2025-10-16T17:16:00Z</dcterms:modified>
</cp:coreProperties>
</file>