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42" r:id="rId5"/>
    <p:sldId id="359" r:id="rId6"/>
    <p:sldId id="373" r:id="rId7"/>
    <p:sldId id="377" r:id="rId8"/>
    <p:sldId id="384" r:id="rId9"/>
    <p:sldId id="365" r:id="rId10"/>
    <p:sldId id="374" r:id="rId11"/>
    <p:sldId id="376" r:id="rId12"/>
    <p:sldId id="382" r:id="rId13"/>
    <p:sldId id="386" r:id="rId14"/>
    <p:sldId id="378" r:id="rId15"/>
    <p:sldId id="383" r:id="rId16"/>
    <p:sldId id="387" r:id="rId17"/>
    <p:sldId id="379" r:id="rId18"/>
    <p:sldId id="3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5388" autoAdjust="0"/>
  </p:normalViewPr>
  <p:slideViewPr>
    <p:cSldViewPr snapToGrid="0" snapToObjects="1" showGuides="1">
      <p:cViewPr varScale="1">
        <p:scale>
          <a:sx n="81" d="100"/>
          <a:sy n="81" d="100"/>
        </p:scale>
        <p:origin x="715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46840-6252-CD07-444E-311B5C0BD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EA863E-AF52-F44B-C1E1-70809C13E7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99838B-BD7B-07EE-4BB2-5316B601A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B1522-EF93-804C-F0B7-DDDB2294E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39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G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7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151">
        <p14:reveal/>
      </p:transition>
    </mc:Choice>
    <mc:Fallback xmlns="">
      <p:transition spd="slow" advTm="1151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151">
        <p14:reveal/>
      </p:transition>
    </mc:Choice>
    <mc:Fallback xmlns="">
      <p:transition spd="slow" advTm="1151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fr-FR"/>
              <a:t>Cliquez sur l'icône pour ajouter un tableau</a:t>
            </a:r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151">
        <p14:reveal/>
      </p:transition>
    </mc:Choice>
    <mc:Fallback xmlns="">
      <p:transition spd="slow" advTm="1151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151">
        <p14:reveal/>
      </p:transition>
    </mc:Choice>
    <mc:Fallback xmlns="">
      <p:transition spd="slow" advTm="1151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fr-FR"/>
              <a:t>Cliquez sur l'icône pour ajouter un tableau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151">
        <p14:reveal/>
      </p:transition>
    </mc:Choice>
    <mc:Fallback xmlns="">
      <p:transition spd="slow" advTm="1151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151">
        <p14:reveal/>
      </p:transition>
    </mc:Choice>
    <mc:Fallback xmlns="">
      <p:transition spd="slow" advTm="1151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151">
        <p14:reveal/>
      </p:transition>
    </mc:Choice>
    <mc:Fallback xmlns="">
      <p:transition spd="slow" advTm="1151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151">
        <p14:reveal/>
      </p:transition>
    </mc:Choice>
    <mc:Fallback xmlns="">
      <p:transition spd="slow" advTm="1151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151">
        <p14:reveal/>
      </p:transition>
    </mc:Choice>
    <mc:Fallback xmlns="">
      <p:transition spd="slow" advTm="1151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151">
        <p14:reveal/>
      </p:transition>
    </mc:Choice>
    <mc:Fallback xmlns="">
      <p:transition spd="slow" advTm="1151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151">
        <p14:reveal/>
      </p:transition>
    </mc:Choice>
    <mc:Fallback xmlns="">
      <p:transition spd="slow" advTm="1151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151">
        <p14:reveal/>
      </p:transition>
    </mc:Choice>
    <mc:Fallback xmlns="">
      <p:transition spd="slow" advTm="1151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151">
        <p14:reveal/>
      </p:transition>
    </mc:Choice>
    <mc:Fallback xmlns="">
      <p:transition spd="slow" advTm="1151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1151">
        <p14:reveal/>
      </p:transition>
    </mc:Choice>
    <mc:Fallback xmlns="">
      <p:transition spd="slow" advTm="1151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mc:AlternateContent xmlns:mc="http://schemas.openxmlformats.org/markup-compatibility/2006" xmlns:p14="http://schemas.microsoft.com/office/powerpoint/2010/main">
    <mc:Choice Requires="p14">
      <p:transition spd="slow" p14:dur="3400" advTm="1151">
        <p14:reveal/>
      </p:transition>
    </mc:Choice>
    <mc:Fallback xmlns="">
      <p:transition spd="slow" advTm="1151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7.png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6" Type="http://schemas.openxmlformats.org/officeDocument/2006/relationships/image" Target="../media/image23.png"/><Relationship Id="rId5" Type="http://schemas.openxmlformats.org/officeDocument/2006/relationships/hyperlink" Target="http://www.w3schools.com/" TargetMode="External"/><Relationship Id="rId4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0.png"/><Relationship Id="rId12" Type="http://schemas.openxmlformats.org/officeDocument/2006/relationships/image" Target="../media/image7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7.png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/>
              <a:t>W3Schools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/>
              <a:t>Framework</a:t>
            </a:r>
          </a:p>
          <a:p>
            <a:endParaRPr lang="en-US"/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F5845586-612F-76FB-E8C9-D05203865CF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3579">
        <p:circle/>
      </p:transition>
    </mc:Choice>
    <mc:Fallback xmlns="">
      <p:transition spd="slow" advTm="3579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6C1D80-D369-E6DB-2AAB-4353449F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Relier le W3.CSS au Html</a:t>
            </a:r>
            <a:endParaRPr lang="fr-M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76E0D1-BC00-F092-92DD-DC17A7E6867F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306931"/>
            <a:ext cx="10582704" cy="3427265"/>
          </a:xfrm>
        </p:spPr>
        <p:txBody>
          <a:bodyPr/>
          <a:lstStyle/>
          <a:p>
            <a:pPr marL="0" indent="0">
              <a:buNone/>
            </a:pPr>
            <a:r>
              <a:rPr lang="fr-FR"/>
              <a:t>Utiliser W3.CSS ne nécessite pas de créer un fichier CSS externe, car on intègre le CSS directement dans la page HTML.</a:t>
            </a:r>
          </a:p>
          <a:p>
            <a:pPr marL="0" indent="0">
              <a:buNone/>
            </a:pPr>
            <a:r>
              <a:rPr lang="fr-FR" b="1" u="sng"/>
              <a:t>Il y a 2 moyens de relier W3.CSS:</a:t>
            </a:r>
          </a:p>
          <a:p>
            <a:endParaRPr lang="fr-FR"/>
          </a:p>
          <a:p>
            <a:pPr marL="0" indent="0">
              <a:buNone/>
            </a:pPr>
            <a:endParaRPr lang="fr-FR"/>
          </a:p>
          <a:p>
            <a:endParaRPr lang="fr-FR"/>
          </a:p>
          <a:p>
            <a:endParaRPr lang="fr-MG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F1B544-A9BE-2B68-05DE-A30779615900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14302" y="3728580"/>
            <a:ext cx="4775759" cy="3427412"/>
          </a:xfrm>
        </p:spPr>
        <p:txBody>
          <a:bodyPr/>
          <a:lstStyle/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FR" b="1">
                <a:solidFill>
                  <a:schemeClr val="accent3"/>
                </a:solidFill>
              </a:rPr>
              <a:t>Via CDN (Content Delivery Network): </a:t>
            </a:r>
            <a:r>
              <a:rPr lang="fr-FR"/>
              <a:t> en plaçant le lien suivant dans le &lt;head&gt; : </a:t>
            </a:r>
          </a:p>
          <a:p>
            <a:pPr>
              <a:buClr>
                <a:schemeClr val="accent3"/>
              </a:buClr>
            </a:pPr>
            <a:endParaRPr lang="fr-FR" b="1">
              <a:solidFill>
                <a:schemeClr val="accent3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ECDCF2-5A88-286C-C39A-2311DEF1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E43E921B-E3C0-93ED-57A4-AD3096FFC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MG" altLang="fr-M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Via CDN (Content Delivery Network) : on place le lien suivant dans le </a:t>
            </a:r>
            <a:r>
              <a:rPr kumimoji="0" lang="fr-MG" altLang="fr-MG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&lt;head&gt;</a:t>
            </a:r>
            <a:r>
              <a:rPr kumimoji="0" lang="fr-MG" altLang="fr-MG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de la page, mais cela nécessite une connexion Internet pour charger la page. </a:t>
            </a:r>
            <a:endParaRPr kumimoji="0" lang="fr-MG" altLang="fr-M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B476C1C-ED7F-D80D-D7E0-CB0B36336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15" y="4835951"/>
            <a:ext cx="5742652" cy="89824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3C6F412-552D-ABE0-50FE-9BFC2006D1EC}"/>
              </a:ext>
            </a:extLst>
          </p:cNvPr>
          <p:cNvSpPr txBox="1"/>
          <p:nvPr/>
        </p:nvSpPr>
        <p:spPr>
          <a:xfrm>
            <a:off x="6601941" y="3750956"/>
            <a:ext cx="61179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>
                <a:solidFill>
                  <a:schemeClr val="accent3"/>
                </a:solidFill>
              </a:rPr>
              <a:t>En téléchargeant le framework</a:t>
            </a:r>
            <a:r>
              <a:rPr lang="fr-FR">
                <a:solidFill>
                  <a:schemeClr val="bg1"/>
                </a:solidFill>
              </a:rPr>
              <a:t> et en </a:t>
            </a:r>
          </a:p>
          <a:p>
            <a:r>
              <a:rPr lang="fr-FR">
                <a:solidFill>
                  <a:schemeClr val="bg1"/>
                </a:solidFill>
              </a:rPr>
              <a:t>le liant selon le chemin d'accès comme ceci :</a:t>
            </a:r>
            <a:endParaRPr lang="fr-MG">
              <a:solidFill>
                <a:schemeClr val="bg1"/>
              </a:solidFill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35967FC8-28C6-AA48-9C8D-9194431991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3428" y="4835950"/>
            <a:ext cx="4644270" cy="898245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C9BD26F4-BD7D-6621-5AB3-15D22E42121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31822"/>
      </p:ext>
    </p:extLst>
  </p:cSld>
  <p:clrMapOvr>
    <a:masterClrMapping/>
  </p:clrMapOvr>
  <p:transition spd="med" advTm="5261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/>
              <a:t>Guide sur le site</a:t>
            </a:r>
            <a:endParaRPr lang="en-US" noProof="0"/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D26858A-E766-4D6A-3B11-04092D1C8172}"/>
              </a:ext>
            </a:extLst>
          </p:cNvPr>
          <p:cNvSpPr txBox="1"/>
          <p:nvPr/>
        </p:nvSpPr>
        <p:spPr>
          <a:xfrm>
            <a:off x="6889627" y="2843787"/>
            <a:ext cx="445081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2400">
              <a:solidFill>
                <a:schemeClr val="bg1"/>
              </a:solidFill>
            </a:endParaRPr>
          </a:p>
          <a:p>
            <a:r>
              <a:rPr lang="fr-FR" sz="2400">
                <a:solidFill>
                  <a:schemeClr val="bg1"/>
                </a:solidFill>
              </a:rPr>
              <a:t>W3Schools propose un guide clair et facile sur W3.CSS, que nous avons testé nous-mêmes. Nous confirmons que c'est un excellent framework, comme le montre notre exemple de site créé avec W3.CSS.</a:t>
            </a:r>
          </a:p>
          <a:p>
            <a:endParaRPr lang="fr-MG" sz="2400">
              <a:solidFill>
                <a:schemeClr val="bg1"/>
              </a:solidFill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2E05F6D-753F-C29B-519A-1C11A4A8D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417" y="603314"/>
            <a:ext cx="4761905" cy="5622883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68CB62FF-C079-BCE2-33D0-21AC4A5FC70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  <p:transition spd="med" advTm="6654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2A273-04D7-48E1-5856-E2A8844C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/>
              <a:t>Avantages et Limitations</a:t>
            </a:r>
            <a:br>
              <a:rPr lang="fr-FR"/>
            </a:br>
            <a:endParaRPr lang="fr-MG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68648E-A718-B448-907B-92205DE90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7" y="3306452"/>
            <a:ext cx="6327105" cy="2653771"/>
          </a:xfrm>
        </p:spPr>
        <p:txBody>
          <a:bodyPr/>
          <a:lstStyle/>
          <a:p>
            <a:r>
              <a:rPr lang="fr-FR" sz="4400"/>
              <a:t>de W3.CSS</a:t>
            </a:r>
            <a:endParaRPr lang="fr-MG" sz="4400"/>
          </a:p>
        </p:txBody>
      </p:sp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B39E7211-E2D0-21EF-20BF-875A13B9D2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54305"/>
      </p:ext>
    </p:extLst>
  </p:cSld>
  <p:clrMapOvr>
    <a:masterClrMapping/>
  </p:clrMapOvr>
  <p:transition spd="slow" advTm="2451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8DF3661-CFD1-BF09-4BA6-F0727710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Bilan</a:t>
            </a:r>
            <a:endParaRPr lang="fr-MG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4A9AED5-C2EC-F20A-8ECC-56C10B62795A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135597"/>
            <a:ext cx="5281698" cy="3427265"/>
          </a:xfrm>
        </p:spPr>
        <p:txBody>
          <a:bodyPr/>
          <a:lstStyle/>
          <a:p>
            <a:pPr marL="0" indent="0">
              <a:buNone/>
            </a:pPr>
            <a:r>
              <a:rPr lang="fr-FR" sz="2400" b="1" u="sng">
                <a:solidFill>
                  <a:schemeClr val="accent3"/>
                </a:solidFill>
              </a:rPr>
              <a:t>Atouts:</a:t>
            </a:r>
          </a:p>
          <a:p>
            <a:r>
              <a:rPr lang="fr-FR" sz="1600" b="1"/>
              <a:t>Légèreté</a:t>
            </a:r>
            <a:r>
              <a:rPr lang="fr-FR" sz="1600"/>
              <a:t> : W3.CSS est très léger, ce qui optimise les temps de chargement.</a:t>
            </a:r>
            <a:endParaRPr lang="fr-FR" sz="1600" b="1" u="sng">
              <a:solidFill>
                <a:schemeClr val="accent3"/>
              </a:solidFill>
            </a:endParaRPr>
          </a:p>
          <a:p>
            <a:r>
              <a:rPr lang="fr-FR" sz="1600" b="1"/>
              <a:t>Simplicité</a:t>
            </a:r>
            <a:r>
              <a:rPr lang="fr-FR" sz="1600"/>
              <a:t> : Facile à apprendre, idéal pour les débutants.</a:t>
            </a:r>
            <a:endParaRPr lang="fr-FR" sz="1600" b="1" u="sng">
              <a:solidFill>
                <a:schemeClr val="accent3"/>
              </a:solidFill>
            </a:endParaRPr>
          </a:p>
          <a:p>
            <a:r>
              <a:rPr lang="fr-FR" sz="1600" b="1"/>
              <a:t>Sans dépendances</a:t>
            </a:r>
            <a:r>
              <a:rPr lang="fr-FR" sz="1600"/>
              <a:t> : Contrairement à d'autres frameworks, W3.CSS ne nécessite pas de JavaScript ni de jQuery, simplifiant ainsi l'intégration.</a:t>
            </a:r>
          </a:p>
          <a:p>
            <a:r>
              <a:rPr lang="fr-FR" sz="1600" b="1"/>
              <a:t>Responsive</a:t>
            </a:r>
            <a:r>
              <a:rPr lang="fr-FR" sz="1600"/>
              <a:t> : Les sites sont automatiquement adaptatifs aux différents écrans.</a:t>
            </a:r>
          </a:p>
          <a:p>
            <a:r>
              <a:rPr lang="fr-FR" sz="1600" b="1"/>
              <a:t>Accessibilité</a:t>
            </a:r>
            <a:r>
              <a:rPr lang="fr-FR" sz="1600"/>
              <a:t> : Met l'accent sur l’accessibilité des sites, avec des contrastes de couleurs bien pensés.</a:t>
            </a:r>
            <a:endParaRPr lang="fr-MG" sz="1600" b="1" u="sng">
              <a:solidFill>
                <a:schemeClr val="accent3"/>
              </a:solidFill>
            </a:endParaRP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E7AC77-47AB-CE97-2D1D-FCB9AEBC502A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6510619" y="2267424"/>
            <a:ext cx="5386008" cy="4156669"/>
          </a:xfrm>
        </p:spPr>
        <p:txBody>
          <a:bodyPr/>
          <a:lstStyle/>
          <a:p>
            <a:r>
              <a:rPr lang="fr-FR" sz="2000" b="1" u="sng">
                <a:solidFill>
                  <a:schemeClr val="accent3"/>
                </a:solidFill>
              </a:rPr>
              <a:t>Inconvénients: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FR" sz="1600" b="1"/>
              <a:t>Personnalisation limitée : </a:t>
            </a:r>
            <a:r>
              <a:rPr lang="fr-FR" sz="1600"/>
              <a:t>Moins d'options avancées que des frameworks comme Bootstrap ou Tailwind.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FR" sz="1600" b="1"/>
              <a:t>Moins populaire</a:t>
            </a:r>
            <a:r>
              <a:rPr lang="fr-FR" sz="1600"/>
              <a:t> : Comparé à d'autres frameworks , il est moins utilisé.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FR" sz="1600" b="1"/>
              <a:t>Support communautaire faible</a:t>
            </a:r>
            <a:r>
              <a:rPr lang="fr-FR" sz="1600"/>
              <a:t> : La communauté est plus petite, donc moins de ressources et d'exemples.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FR" sz="1600" b="1"/>
              <a:t>Peu de composants interactifs</a:t>
            </a:r>
            <a:r>
              <a:rPr lang="fr-FR" sz="1600"/>
              <a:t> : Manque de composants JavaScript avancés comme les carrousels ou modals.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FR" sz="1600" b="1"/>
              <a:t>Intégration difficile</a:t>
            </a:r>
            <a:r>
              <a:rPr lang="fr-FR" sz="1600"/>
              <a:t> : Moins de compatibilité avec des bibliothèques tierces.</a:t>
            </a: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E13FA326-F66D-B495-C7CF-9782B117D3A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73434"/>
      </p:ext>
    </p:extLst>
  </p:cSld>
  <p:clrMapOvr>
    <a:masterClrMapping/>
  </p:clrMapOvr>
  <p:transition spd="med" advTm="255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noProof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r>
              <a:rPr lang="en-US"/>
              <a:t>Learn to infuse energy into your delivery to leave a lasting impression</a:t>
            </a:r>
          </a:p>
          <a:p>
            <a:r>
              <a:rPr lang="en-US"/>
              <a:t>One of the goals of effective communication is to motivate your audience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516608671"/>
              </p:ext>
            </p:extLst>
          </p:nvPr>
        </p:nvGraphicFramePr>
        <p:xfrm>
          <a:off x="263952" y="320511"/>
          <a:ext cx="11783505" cy="613378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3567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566033">
                  <a:extLst>
                    <a:ext uri="{9D8B030D-6E8A-4147-A177-3AD203B41FA5}">
                      <a16:colId xmlns:a16="http://schemas.microsoft.com/office/drawing/2014/main" val="1096982667"/>
                    </a:ext>
                  </a:extLst>
                </a:gridCol>
                <a:gridCol w="263581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938039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8692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37120">
                <a:tc>
                  <a:txBody>
                    <a:bodyPr/>
                    <a:lstStyle/>
                    <a:p>
                      <a:pPr algn="ctr"/>
                      <a:r>
                        <a:rPr lang="fr-FR" sz="1800" b="1"/>
                        <a:t>        Framework</a:t>
                      </a:r>
                      <a:endParaRPr lang="fr-FR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/>
                        <a:t>Taille et Performance</a:t>
                      </a:r>
                      <a:endParaRPr lang="en-US" sz="1800" b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fr-FR" sz="1800"/>
                        <a:t>Facilité d'utilisation</a:t>
                      </a:r>
                      <a:endParaRPr lang="en-US" sz="1800" b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fr-FR" sz="1800"/>
                        <a:t>Personnalisation</a:t>
                      </a:r>
                      <a:endParaRPr lang="en-US" sz="1800" b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fr-FR" sz="1800"/>
                        <a:t>Popularité</a:t>
                      </a:r>
                      <a:endParaRPr lang="en-US" sz="1800" b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292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fr-FR" sz="2400" b="1"/>
                        <a:t>W3.CSS</a:t>
                      </a:r>
                      <a:endParaRPr lang="en-US" sz="2400" b="1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Très léger (~30 Ko)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fr-FR"/>
                        <a:t>Très simple, adapté aux débutants</a:t>
                      </a:r>
                      <a:endParaRPr lang="en-US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fr-FR"/>
                        <a:t>Limité, pré-définis</a:t>
                      </a:r>
                      <a:endParaRPr lang="en-US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fr-FR"/>
                        <a:t>Peu utilisé</a:t>
                      </a:r>
                      <a:endParaRPr lang="en-US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0292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fr-FR" sz="2400" b="1"/>
                        <a:t>Bootstrap</a:t>
                      </a:r>
                      <a:endParaRPr lang="en-US" sz="2400" b="1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Moyen (~200 Ko)</a:t>
                      </a:r>
                      <a:endParaRPr lang="en-US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Facile, grande communauté</a:t>
                      </a:r>
                      <a:endParaRPr lang="fr-MG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Très flexible avec SCSS</a:t>
                      </a:r>
                      <a:endParaRPr lang="fr-MG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fr-FR"/>
                        <a:t>Très populaire</a:t>
                      </a:r>
                      <a:endParaRPr lang="en-US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10292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fr-FR" sz="2400" b="1"/>
                        <a:t>Skeleton</a:t>
                      </a:r>
                      <a:endParaRPr lang="en-US" sz="2400" b="1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Très léger (~15 Ko)</a:t>
                      </a:r>
                      <a:endParaRPr lang="fr-MG"/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fr-FR"/>
                        <a:t>Minimaliste, facile pour débutants</a:t>
                      </a:r>
                      <a:endParaRPr lang="en-US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fr-FR"/>
                        <a:t>Faible, classes fixes</a:t>
                      </a:r>
                      <a:endParaRPr lang="en-US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fr-FR"/>
                        <a:t>Moins connu</a:t>
                      </a:r>
                      <a:endParaRPr lang="en-US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102924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fr-FR" sz="2400" b="1"/>
                        <a:t>PHP (Laravel)</a:t>
                      </a:r>
                      <a:endParaRPr lang="en-US" sz="2400" b="1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Relativement lourd, dépend du serveur</a:t>
                      </a:r>
                      <a:endParaRPr lang="en-US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fr-FR"/>
                        <a:t>Moyennement simple, steep learning</a:t>
                      </a:r>
                      <a:endParaRPr lang="en-US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fr-FR"/>
                        <a:t>Hautement personnalisable</a:t>
                      </a:r>
                      <a:endParaRPr lang="en-US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fr-FR"/>
                        <a:t>Très populaire pour PHP</a:t>
                      </a:r>
                      <a:endParaRPr lang="en-US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7968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fr-FR" sz="2400" b="1"/>
                        <a:t>Express.js</a:t>
                      </a:r>
                      <a:endParaRPr lang="en-US" sz="2400" b="1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Très léger (dépend des modules)</a:t>
                      </a:r>
                      <a:endParaRPr lang="en-US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fr-FR"/>
                        <a:t>Simple pour développeurs JS</a:t>
                      </a:r>
                      <a:endParaRPr lang="en-US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fr-FR"/>
                        <a:t>Très flexible (middleware)</a:t>
                      </a:r>
                      <a:endParaRPr lang="en-US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fr-FR"/>
                        <a:t>Très populaire en backend Node</a:t>
                      </a:r>
                      <a:endParaRPr lang="en-US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E58D2FFC-DC17-9DA9-FBF2-3061D32A65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  <p:transition spd="med" advTm="1546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0" y="1866507"/>
            <a:ext cx="7676574" cy="510932"/>
          </a:xfrm>
        </p:spPr>
        <p:txBody>
          <a:bodyPr/>
          <a:lstStyle/>
          <a:p>
            <a:r>
              <a:rPr lang="en-US"/>
              <a:t>Merci pour votre attention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83DBB54-780A-2A4D-D2A8-BA4FC5D28E2C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 bwMode="auto">
          <a:xfrm>
            <a:off x="725850" y="2651720"/>
            <a:ext cx="9797605" cy="420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MG" altLang="fr-M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MG" sz="18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MG" altLang="fr-MG" sz="18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W3.CSS est simple, léger et adapté aux petits projets.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MG" sz="18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MG" altLang="fr-MG" sz="18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Il facilite la création de sites web réactifs avec un minimum de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MG" sz="18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MG" altLang="fr-MG" sz="1800" b="0" i="0" u="none" strike="noStrike" cap="none" normalizeH="0" baseline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Idéal pour les débutants ou les développeurs recherchant une solution rapide</a:t>
            </a:r>
            <a:r>
              <a:rPr lang="fr-FR" altLang="fr-MG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altLang="fr-MG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  <a:p>
            <a:r>
              <a:rPr lang="fr-FR" sz="2000" b="1" u="sng">
                <a:solidFill>
                  <a:schemeClr val="accent3"/>
                </a:solidFill>
              </a:rPr>
              <a:t>Pour en savoir plus :</a:t>
            </a:r>
          </a:p>
          <a:p>
            <a:r>
              <a:rPr lang="fr-FR"/>
              <a:t>Visitez le site officiel de W3Schools : </a:t>
            </a:r>
            <a:r>
              <a:rPr lang="fr-FR" i="1">
                <a:hlinkClick r:id="rId5"/>
              </a:rPr>
              <a:t>www.w3schools.com</a:t>
            </a:r>
            <a:r>
              <a:rPr lang="fr-FR"/>
              <a:t>. </a:t>
            </a:r>
          </a:p>
          <a:p>
            <a:r>
              <a:rPr lang="fr-FR" b="1"/>
              <a:t>Créé par :</a:t>
            </a:r>
            <a:r>
              <a:rPr lang="fr-FR"/>
              <a:t> </a:t>
            </a:r>
            <a:r>
              <a:rPr lang="fr-FR" b="1"/>
              <a:t>Misandratra, Déborah, Charifia</a:t>
            </a:r>
            <a:br>
              <a:rPr lang="fr-FR"/>
            </a:br>
            <a:r>
              <a:rPr lang="fr-FR"/>
              <a:t>Questions ? Nous sommes  à votre disposition !</a:t>
            </a:r>
          </a:p>
          <a:p>
            <a:r>
              <a:rPr lang="fr-FR" i="1"/>
              <a:t>"Un bon design est évident, un excellent design est transparent."</a:t>
            </a:r>
            <a:r>
              <a:rPr lang="fr-FR"/>
              <a:t> – Joe Sparano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MG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MG" altLang="fr-MG" sz="1800" b="0" i="0" u="none" strike="noStrike" cap="none" normalizeH="0" baseline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911BA53-C74A-D3CF-03E8-CB701D180B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7460" y="1866507"/>
            <a:ext cx="3337089" cy="4006391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B0A6C14D-C742-5E28-8E8D-F608CAF2516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  <p:transition spd="slow" advTm="31848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err="1"/>
              <a:t>Sommaire</a:t>
            </a:r>
            <a:endParaRPr lang="en-US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5128966" cy="3405187"/>
          </a:xfrm>
        </p:spPr>
        <p:txBody>
          <a:bodyPr anchor="t"/>
          <a:lstStyle/>
          <a:p>
            <a:r>
              <a:rPr lang="fr-FR"/>
              <a:t>Introduction au Framework W3.CSS</a:t>
            </a:r>
          </a:p>
          <a:p>
            <a:r>
              <a:rPr lang="fr-FR"/>
              <a:t>Les Principales Fonctionnalités de W3.CSS</a:t>
            </a:r>
            <a:endParaRPr lang="en-US"/>
          </a:p>
          <a:p>
            <a:r>
              <a:rPr lang="fr-FR"/>
              <a:t>Comment Utiliser W3.CSS dans un Projet Web</a:t>
            </a:r>
            <a:endParaRPr lang="en-US"/>
          </a:p>
          <a:p>
            <a:r>
              <a:rPr lang="fr-FR"/>
              <a:t>Avantages et Limitations de W3.CSS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344F71FF-3420-804F-2FD7-58389C489C3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p:transition spd="slow" advTm="6435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74" y="-381133"/>
            <a:ext cx="11548261" cy="2733306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728" y="2469823"/>
            <a:ext cx="9445658" cy="2818195"/>
          </a:xfrm>
        </p:spPr>
        <p:txBody>
          <a:bodyPr/>
          <a:lstStyle/>
          <a:p>
            <a:r>
              <a:rPr lang="en-US"/>
              <a:t>Au Framework W3.css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839320A7-E6C3-E087-05DD-9C99430B6A4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  <p:transition spd="slow" advTm="3357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85" y="430482"/>
            <a:ext cx="10500989" cy="1327464"/>
          </a:xfrm>
        </p:spPr>
        <p:txBody>
          <a:bodyPr/>
          <a:lstStyle/>
          <a:p>
            <a:r>
              <a:rPr lang="en-US"/>
              <a:t> C’est quoi un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647610" y="2314710"/>
            <a:ext cx="4612547" cy="3723753"/>
          </a:xfrm>
        </p:spPr>
        <p:txBody>
          <a:bodyPr/>
          <a:lstStyle/>
          <a:p>
            <a:pPr marL="0" indent="0">
              <a:buNone/>
            </a:pPr>
            <a:r>
              <a:rPr lang="en-US" b="1" u="sng"/>
              <a:t>Définition: </a:t>
            </a:r>
          </a:p>
          <a:p>
            <a:pPr marL="0" indent="0">
              <a:buNone/>
            </a:pPr>
            <a:r>
              <a:rPr lang="fr-FR"/>
              <a:t>Un framework, ou « cadre de travail », facilite le développement de sites web ou d'applications en offrant des outils et une structure prêts à l’emploi pour éviter de repartir à zero.</a:t>
            </a:r>
          </a:p>
          <a:p>
            <a:pPr marL="0" indent="0">
              <a:buNone/>
            </a:pPr>
            <a:r>
              <a:rPr lang="fr-FR" b="1" u="sng"/>
              <a:t>Exemples:</a:t>
            </a:r>
          </a:p>
          <a:p>
            <a:pPr marL="0" indent="0">
              <a:buNone/>
            </a:pPr>
            <a:endParaRPr lang="fr-FR"/>
          </a:p>
          <a:p>
            <a:pPr marL="0" indent="0">
              <a:buNone/>
            </a:pPr>
            <a:r>
              <a:rPr lang="en-US"/>
              <a:t> 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259398" y="2215299"/>
            <a:ext cx="4983271" cy="3973993"/>
          </a:xfrm>
        </p:spPr>
        <p:txBody>
          <a:bodyPr/>
          <a:lstStyle/>
          <a:p>
            <a:r>
              <a:rPr lang="fr-FR" b="1"/>
              <a:t>Pourquoi utiliser un framework ?</a:t>
            </a:r>
          </a:p>
          <a:p>
            <a:pPr lvl="1"/>
            <a:r>
              <a:rPr lang="en-US" b="1">
                <a:solidFill>
                  <a:schemeClr val="accent3"/>
                </a:solidFill>
              </a:rPr>
              <a:t>Gain de temps :</a:t>
            </a:r>
            <a:r>
              <a:rPr lang="en-US"/>
              <a:t> le développeur écrira moins de codes.</a:t>
            </a:r>
          </a:p>
          <a:p>
            <a:pPr lvl="1"/>
            <a:r>
              <a:rPr lang="fr-FR" b="1">
                <a:solidFill>
                  <a:schemeClr val="accent3"/>
                </a:solidFill>
              </a:rPr>
              <a:t>Code organisé : </a:t>
            </a:r>
            <a:r>
              <a:rPr lang="fr-FR"/>
              <a:t>bien structuré, et facile à entretenir.</a:t>
            </a:r>
          </a:p>
          <a:p>
            <a:pPr lvl="1"/>
            <a:r>
              <a:rPr lang="fr-FR" b="1">
                <a:solidFill>
                  <a:schemeClr val="accent3"/>
                </a:solidFill>
              </a:rPr>
              <a:t>Respect des bonnes pratiques</a:t>
            </a:r>
            <a:r>
              <a:rPr lang="fr-FR">
                <a:solidFill>
                  <a:schemeClr val="accent3"/>
                </a:solidFill>
              </a:rPr>
              <a:t> :</a:t>
            </a:r>
            <a:r>
              <a:rPr lang="fr-FR"/>
              <a:t> le code pourra s’adapter à différents types de projets et facilitera la collaboration.</a:t>
            </a:r>
          </a:p>
          <a:p>
            <a:pPr lvl="1"/>
            <a:r>
              <a:rPr lang="fr-FR" b="1">
                <a:solidFill>
                  <a:schemeClr val="accent3"/>
                </a:solidFill>
              </a:rPr>
              <a:t>Communauté et support : </a:t>
            </a:r>
            <a:r>
              <a:rPr lang="fr-FR"/>
              <a:t>pour apprendre plus facilement et résoudre les problèmes.</a:t>
            </a:r>
          </a:p>
          <a:p>
            <a:pPr marL="0" lvl="1" indent="0">
              <a:buNone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70C6D65-E6C8-D988-ED25-91FAC32BD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67" y="5144679"/>
            <a:ext cx="1206775" cy="45730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4555D01-99D6-A5AB-8151-F4D6BD427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7890" y="5148022"/>
            <a:ext cx="1206775" cy="45730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7950294-3AC2-F919-211B-CF151BCD79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1087" y="5703586"/>
            <a:ext cx="1419311" cy="40649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A48219B-137F-26DC-E02D-EDFA1DEA0B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6192" y="5689663"/>
            <a:ext cx="1232181" cy="43433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62E22EB-00DA-87A4-E7A1-6FF4D2F347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9694" y="5148022"/>
            <a:ext cx="982661" cy="48953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1977AB43-BB41-7CFB-8C87-9383357A83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11540" y="5148022"/>
            <a:ext cx="1207205" cy="46900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D5F6E4A-3C55-4310-BDBF-BCAFBA4C06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63439" y="5703586"/>
            <a:ext cx="1421099" cy="410214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218AAEB1-631D-BE74-FACF-5E7C05706E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  <p:transition spd="med" advTm="470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BA7B0E-69A0-F720-272B-44A24674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Présentation de W3.CSS</a:t>
            </a:r>
            <a:endParaRPr lang="fr-MG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E8953B-A589-9689-9022-CDD428F4C9A7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168165"/>
            <a:ext cx="4500253" cy="4021127"/>
          </a:xfrm>
        </p:spPr>
        <p:txBody>
          <a:bodyPr/>
          <a:lstStyle/>
          <a:p>
            <a:pPr marL="0" indent="0">
              <a:buNone/>
            </a:pPr>
            <a:r>
              <a:rPr lang="fr-FR" b="1"/>
              <a:t>Origine et Objectifs</a:t>
            </a:r>
          </a:p>
          <a:p>
            <a:pPr marL="0" indent="0">
              <a:buNone/>
            </a:pPr>
            <a:r>
              <a:rPr lang="fr-FR" sz="2000" b="1" i="0">
                <a:solidFill>
                  <a:schemeClr val="accent3"/>
                </a:solidFill>
                <a:effectLst/>
                <a:latin typeface="Google Sans"/>
              </a:rPr>
              <a:t>W3Schools</a:t>
            </a:r>
            <a:r>
              <a:rPr lang="fr-FR" sz="2000" b="0" i="0">
                <a:effectLst/>
                <a:latin typeface="Google Sans"/>
              </a:rPr>
              <a:t> </a:t>
            </a:r>
            <a:r>
              <a:rPr lang="fr-FR"/>
              <a:t>est un site web éducatif fondé en 1998, dédié à l'apprentissage des technologies web. Son nom est dérivé du World Wide Web, mais n'est pas affilié au W3C (World Wide Web Consortium).</a:t>
            </a:r>
          </a:p>
          <a:p>
            <a:pPr marL="0" indent="0">
              <a:buNone/>
            </a:pPr>
            <a:r>
              <a:rPr lang="fr-FR" b="1">
                <a:solidFill>
                  <a:schemeClr val="accent3"/>
                </a:solidFill>
              </a:rPr>
              <a:t>W3.CSS </a:t>
            </a:r>
            <a:r>
              <a:rPr lang="fr-FR"/>
              <a:t>est un framework web créé par W3Schools. Il est plus récent et plus simple que d’autres frameworks célèbres et est inspiré du Material Design de Google.</a:t>
            </a:r>
            <a:br>
              <a:rPr lang="fr-FR" sz="2000"/>
            </a:br>
            <a:endParaRPr lang="fr-MG" sz="200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E71C53-151D-7638-8935-0E905008D22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5703216" y="2168165"/>
            <a:ext cx="5982513" cy="4259353"/>
          </a:xfrm>
        </p:spPr>
        <p:txBody>
          <a:bodyPr/>
          <a:lstStyle/>
          <a:p>
            <a:r>
              <a:rPr lang="fr-FR" b="1"/>
              <a:t>Caractéristiques principales de W3.CSS 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FR" b="1">
                <a:solidFill>
                  <a:schemeClr val="accent3"/>
                </a:solidFill>
              </a:rPr>
              <a:t>Léger et rapide</a:t>
            </a:r>
            <a:r>
              <a:rPr lang="fr-FR">
                <a:solidFill>
                  <a:schemeClr val="accent3"/>
                </a:solidFill>
              </a:rPr>
              <a:t> : </a:t>
            </a:r>
            <a:r>
              <a:rPr lang="fr-FR"/>
              <a:t>Il ne nécessite pas de JavaScript.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FR" b="1">
                <a:solidFill>
                  <a:schemeClr val="accent3"/>
                </a:solidFill>
              </a:rPr>
              <a:t>Responsive par défaut</a:t>
            </a:r>
            <a:r>
              <a:rPr lang="fr-FR">
                <a:solidFill>
                  <a:schemeClr val="accent3"/>
                </a:solidFill>
              </a:rPr>
              <a:t> : </a:t>
            </a:r>
            <a:r>
              <a:rPr lang="fr-FR"/>
              <a:t>Adapté aux écrans de toutes tailles.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FR" b="1">
                <a:solidFill>
                  <a:schemeClr val="accent3"/>
                </a:solidFill>
              </a:rPr>
              <a:t>Facile à apprendre</a:t>
            </a:r>
            <a:r>
              <a:rPr lang="fr-FR">
                <a:solidFill>
                  <a:schemeClr val="accent3"/>
                </a:solidFill>
              </a:rPr>
              <a:t> : </a:t>
            </a:r>
            <a:r>
              <a:rPr lang="fr-FR"/>
              <a:t>Convient aux débutants.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FR" b="1">
                <a:solidFill>
                  <a:schemeClr val="accent3"/>
                </a:solidFill>
              </a:rPr>
              <a:t>Aucune dépendance externe</a:t>
            </a:r>
            <a:r>
              <a:rPr lang="fr-FR">
                <a:solidFill>
                  <a:schemeClr val="accent3"/>
                </a:solidFill>
              </a:rPr>
              <a:t> : </a:t>
            </a:r>
            <a:r>
              <a:rPr lang="fr-FR"/>
              <a:t>Pas besoin d'autres bibliothèques.</a:t>
            </a:r>
          </a:p>
          <a:p>
            <a:pPr marL="285750" indent="-285750"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fr-FR" b="1">
                <a:solidFill>
                  <a:schemeClr val="accent3"/>
                </a:solidFill>
              </a:rPr>
              <a:t>Design moderne</a:t>
            </a:r>
            <a:r>
              <a:rPr lang="fr-FR">
                <a:solidFill>
                  <a:schemeClr val="accent3"/>
                </a:solidFill>
              </a:rPr>
              <a:t> : </a:t>
            </a:r>
            <a:r>
              <a:rPr lang="fr-FR"/>
              <a:t>Inspiré du Material Design, il permet de créer des interfaces épurées et attrayantes.</a:t>
            </a:r>
            <a:endParaRPr lang="fr-MG" b="1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3BD867-B239-24A5-12D8-0A63C582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F73CCBEE-9562-2A65-7662-07CA92F7C5D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73329"/>
      </p:ext>
    </p:extLst>
  </p:cSld>
  <p:clrMapOvr>
    <a:masterClrMapping/>
  </p:clrMapOvr>
  <p:transition spd="med" advTm="6654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872" y="1141466"/>
            <a:ext cx="8031637" cy="3373973"/>
          </a:xfrm>
        </p:spPr>
        <p:txBody>
          <a:bodyPr anchor="b"/>
          <a:lstStyle/>
          <a:p>
            <a:r>
              <a:rPr lang="fr-FR" sz="5400"/>
              <a:t>Les Principales Fonctionnalités</a:t>
            </a:r>
            <a:br>
              <a:rPr lang="en-US" sz="5400"/>
            </a:br>
            <a:endParaRPr lang="en-US" sz="540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607" y="3940405"/>
            <a:ext cx="6327105" cy="377072"/>
          </a:xfrm>
        </p:spPr>
        <p:txBody>
          <a:bodyPr/>
          <a:lstStyle/>
          <a:p>
            <a:r>
              <a:rPr lang="fr-FR" sz="4400"/>
              <a:t>de W3.CSS</a:t>
            </a:r>
            <a:endParaRPr lang="en-US" sz="4400"/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D6118319-4A16-2162-FB70-4E2EC4BCB3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  <p:transition spd="slow" advTm="259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Syntaxe de W3.CSS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00901DFB-6CC2-E723-B1DB-51DADFC2C398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25793" y="2205872"/>
            <a:ext cx="4015098" cy="3618227"/>
          </a:xfr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MG" altLang="fr-MG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Sa syntaxe d'écriture </a:t>
            </a:r>
            <a:r>
              <a:rPr kumimoji="0" lang="fr-FR" altLang="fr-MG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générale </a:t>
            </a:r>
            <a:r>
              <a:rPr kumimoji="0" lang="fr-MG" altLang="fr-MG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est simple : la caractéristique CSS est précédée de "w3-" et placée à l'intérieur de la classe de l'élément sélectionné.</a:t>
            </a:r>
            <a:endParaRPr lang="fr-FR" altLang="fr-MG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MG" altLang="fr-MG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MG" altLang="fr-MG" sz="1800" b="1" i="0" u="sng" strike="noStrike" cap="none" normalizeH="0" baseline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Exemple :</a:t>
            </a:r>
            <a:r>
              <a:rPr kumimoji="0" lang="fr-FR" altLang="fr-MG" sz="1800" b="1" i="0" u="sng" strike="noStrike" cap="none" normalizeH="0" baseline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MG" altLang="fr-MG" sz="1800" b="1" i="0" u="sng" strike="noStrike" cap="none" normalizeH="0" baseline="0">
              <a:ln>
                <a:noFill/>
              </a:ln>
              <a:solidFill>
                <a:schemeClr val="accent3"/>
              </a:solidFill>
              <a:effectLst/>
              <a:latin typeface="Arial Unicode MS"/>
            </a:endParaRPr>
          </a:p>
          <a:p>
            <a:r>
              <a:rPr lang="fr-FR" sz="5400"/>
              <a:t>         </a:t>
            </a:r>
            <a:r>
              <a:rPr lang="fr-MG" sz="5400"/>
              <a:t>↓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B89BC97-FAB4-CBB0-0530-C2D7D060E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445" y="5612359"/>
            <a:ext cx="2457793" cy="85737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8496C8A-615D-DF44-217C-66F66AA19406}"/>
              </a:ext>
            </a:extLst>
          </p:cNvPr>
          <p:cNvSpPr txBox="1"/>
          <p:nvPr/>
        </p:nvSpPr>
        <p:spPr>
          <a:xfrm>
            <a:off x="6761706" y="2201057"/>
            <a:ext cx="53046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On peut ajouter plusieurs styles et les appliquer aux éléments enfants d'une div. Pour comprendre certaines fonctionnalités de W3.CSS, consultez le site officiel de W3Schools.</a:t>
            </a:r>
          </a:p>
          <a:p>
            <a:endParaRPr lang="fr-FR">
              <a:solidFill>
                <a:schemeClr val="bg1"/>
              </a:solidFill>
            </a:endParaRPr>
          </a:p>
          <a:p>
            <a:r>
              <a:rPr lang="fr-FR" b="1" u="sng">
                <a:solidFill>
                  <a:schemeClr val="accent3"/>
                </a:solidFill>
              </a:rPr>
              <a:t>Exemple :</a:t>
            </a:r>
          </a:p>
          <a:p>
            <a:r>
              <a:rPr lang="fr-FR" b="1" u="sng">
                <a:solidFill>
                  <a:schemeClr val="bg1"/>
                </a:solidFill>
              </a:rPr>
              <a:t> </a:t>
            </a:r>
          </a:p>
          <a:p>
            <a:endParaRPr lang="fr-FR" b="1" u="sng">
              <a:solidFill>
                <a:schemeClr val="bg1"/>
              </a:solidFill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C06E3FA-61AA-86F7-6104-DE2D52426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4909" y="5612359"/>
            <a:ext cx="4530785" cy="1110978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23E8133-8191-47E8-D7BC-6814ADBB316C}"/>
              </a:ext>
            </a:extLst>
          </p:cNvPr>
          <p:cNvSpPr txBox="1"/>
          <p:nvPr/>
        </p:nvSpPr>
        <p:spPr>
          <a:xfrm>
            <a:off x="8743521" y="4826960"/>
            <a:ext cx="773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800" b="1">
                <a:solidFill>
                  <a:schemeClr val="bg1"/>
                </a:solidFill>
              </a:rPr>
              <a:t> </a:t>
            </a:r>
            <a:r>
              <a:rPr lang="fr-MG" sz="4800">
                <a:solidFill>
                  <a:schemeClr val="bg1"/>
                </a:solidFill>
              </a:rPr>
              <a:t>↓</a:t>
            </a:r>
          </a:p>
        </p:txBody>
      </p:sp>
      <p:pic>
        <p:nvPicPr>
          <p:cNvPr id="26" name="Espace réservé du contenu 25">
            <a:extLst>
              <a:ext uri="{FF2B5EF4-FFF2-40B4-BE49-F238E27FC236}">
                <a16:creationId xmlns:a16="http://schemas.microsoft.com/office/drawing/2014/main" id="{B95F5B2E-F5B8-1428-83EF-E0D6D608EFDC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7"/>
          <a:stretch>
            <a:fillRect/>
          </a:stretch>
        </p:blipFill>
        <p:spPr>
          <a:xfrm>
            <a:off x="2323785" y="4284383"/>
            <a:ext cx="4227513" cy="421834"/>
          </a:xfr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D20FBE4C-2F69-22C9-24FE-FDC4723F1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0192" y="3994944"/>
            <a:ext cx="4420217" cy="1000712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1DC899BD-114B-2E7B-C5FA-A3BFA666205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  <p:transition spd="med" advTm="8721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/>
              <a:t>Les styles css prisent en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404110" y="2601155"/>
            <a:ext cx="4227332" cy="3625044"/>
          </a:xfrm>
        </p:spPr>
        <p:txBody>
          <a:bodyPr/>
          <a:lstStyle/>
          <a:p>
            <a:r>
              <a:rPr lang="fr-FR" sz="1400" b="1">
                <a:solidFill>
                  <a:schemeClr val="accent3"/>
                </a:solidFill>
              </a:rPr>
              <a:t>1. Mise en Page</a:t>
            </a:r>
          </a:p>
          <a:p>
            <a:r>
              <a:rPr lang="fr-FR" sz="1400" b="1" u="sng"/>
              <a:t>Ex:</a:t>
            </a:r>
            <a:r>
              <a:rPr lang="fr-FR" sz="1400"/>
              <a:t> </a:t>
            </a:r>
            <a:r>
              <a:rPr lang="fr-FR" sz="1400" b="1"/>
              <a:t>w3-row</a:t>
            </a:r>
            <a:r>
              <a:rPr lang="fr-FR" sz="1400"/>
              <a:t>, </a:t>
            </a:r>
            <a:r>
              <a:rPr lang="fr-FR" sz="1400" b="1"/>
              <a:t>w3-col</a:t>
            </a:r>
            <a:r>
              <a:rPr lang="fr-FR" sz="1400"/>
              <a:t>, </a:t>
            </a:r>
            <a:r>
              <a:rPr lang="fr-FR" sz="1400" b="1"/>
              <a:t>w3-container</a:t>
            </a:r>
            <a:endParaRPr lang="fr-FR" sz="1400"/>
          </a:p>
          <a:p>
            <a:r>
              <a:rPr lang="fr-FR" sz="1400" b="1">
                <a:solidFill>
                  <a:schemeClr val="accent3"/>
                </a:solidFill>
              </a:rPr>
              <a:t>2. Typographie</a:t>
            </a:r>
          </a:p>
          <a:p>
            <a:r>
              <a:rPr lang="fr-FR" sz="1400" b="1" u="sng"/>
              <a:t>Ex:</a:t>
            </a:r>
            <a:r>
              <a:rPr lang="fr-FR" sz="1400" b="1"/>
              <a:t> w3-large</a:t>
            </a:r>
            <a:r>
              <a:rPr lang="fr-FR" sz="1400"/>
              <a:t>, </a:t>
            </a:r>
            <a:r>
              <a:rPr lang="fr-FR" sz="1400" b="1"/>
              <a:t>w3-medium</a:t>
            </a:r>
            <a:r>
              <a:rPr lang="fr-FR" sz="1400"/>
              <a:t>, </a:t>
            </a:r>
            <a:r>
              <a:rPr lang="fr-FR" sz="1400" b="1"/>
              <a:t>w3-small</a:t>
            </a:r>
            <a:endParaRPr lang="fr-FR" sz="1400"/>
          </a:p>
          <a:p>
            <a:r>
              <a:rPr lang="fr-FR" sz="1400" b="1">
                <a:solidFill>
                  <a:schemeClr val="accent3"/>
                </a:solidFill>
              </a:rPr>
              <a:t>3. Couleurs et Arrière-Plans</a:t>
            </a:r>
          </a:p>
          <a:p>
            <a:r>
              <a:rPr lang="fr-FR" sz="1400" b="1"/>
              <a:t> </a:t>
            </a:r>
            <a:r>
              <a:rPr lang="fr-FR" sz="1400" b="1" u="sng"/>
              <a:t>Ex:</a:t>
            </a:r>
            <a:r>
              <a:rPr lang="fr-FR" sz="1400"/>
              <a:t> </a:t>
            </a:r>
            <a:r>
              <a:rPr lang="fr-FR" sz="1400" b="1"/>
              <a:t>w3-blue</a:t>
            </a:r>
            <a:r>
              <a:rPr lang="fr-FR" sz="1400"/>
              <a:t>, </a:t>
            </a:r>
            <a:r>
              <a:rPr lang="fr-FR" sz="1400" b="1"/>
              <a:t>w3-red</a:t>
            </a:r>
            <a:r>
              <a:rPr lang="fr-FR" sz="1400"/>
              <a:t>, </a:t>
            </a:r>
            <a:r>
              <a:rPr lang="fr-FR" sz="1400" b="1"/>
              <a:t>w3-light-grey</a:t>
            </a:r>
            <a:endParaRPr lang="fr-FR" sz="1400"/>
          </a:p>
          <a:p>
            <a:r>
              <a:rPr lang="fr-FR" sz="1400" b="1">
                <a:solidFill>
                  <a:schemeClr val="accent3"/>
                </a:solidFill>
              </a:rPr>
              <a:t>4. Espacements</a:t>
            </a:r>
          </a:p>
          <a:p>
            <a:r>
              <a:rPr lang="fr-FR" sz="1400" b="1" u="sng"/>
              <a:t>Ex:</a:t>
            </a:r>
            <a:r>
              <a:rPr lang="fr-FR" sz="1400"/>
              <a:t> </a:t>
            </a:r>
            <a:r>
              <a:rPr lang="fr-FR" sz="1400" b="1"/>
              <a:t>w3-padding</a:t>
            </a:r>
            <a:r>
              <a:rPr lang="fr-FR" sz="1400"/>
              <a:t>, </a:t>
            </a:r>
            <a:r>
              <a:rPr lang="fr-FR" sz="1400" b="1"/>
              <a:t>w3-margin</a:t>
            </a:r>
            <a:r>
              <a:rPr lang="fr-FR" sz="1400"/>
              <a:t>, </a:t>
            </a:r>
            <a:r>
              <a:rPr lang="fr-FR" sz="1400" b="1"/>
              <a:t>w3-large-padding</a:t>
            </a:r>
            <a:endParaRPr lang="fr-FR" sz="1400"/>
          </a:p>
          <a:p>
            <a:r>
              <a:rPr lang="fr-FR" sz="1400" b="1">
                <a:solidFill>
                  <a:schemeClr val="accent3"/>
                </a:solidFill>
              </a:rPr>
              <a:t>5. Composants Interactifs</a:t>
            </a:r>
          </a:p>
          <a:p>
            <a:r>
              <a:rPr lang="fr-FR" sz="1400" b="1" u="sng"/>
              <a:t>Ex:</a:t>
            </a:r>
            <a:r>
              <a:rPr lang="fr-FR" sz="1400"/>
              <a:t> </a:t>
            </a:r>
            <a:r>
              <a:rPr lang="fr-FR" sz="1400" b="1"/>
              <a:t>w3-button</a:t>
            </a:r>
            <a:r>
              <a:rPr lang="fr-FR" sz="1400"/>
              <a:t>, </a:t>
            </a:r>
            <a:r>
              <a:rPr lang="fr-FR" sz="1400" b="1"/>
              <a:t>w3-card</a:t>
            </a:r>
            <a:r>
              <a:rPr lang="fr-FR" sz="1400"/>
              <a:t>, </a:t>
            </a:r>
            <a:r>
              <a:rPr lang="fr-FR" sz="1400" b="1"/>
              <a:t>w3-dropdown</a:t>
            </a:r>
            <a:endParaRPr lang="fr-FR" sz="1400"/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29171" y="2601154"/>
            <a:ext cx="4458408" cy="4256846"/>
          </a:xfrm>
        </p:spPr>
        <p:txBody>
          <a:bodyPr/>
          <a:lstStyle/>
          <a:p>
            <a:r>
              <a:rPr lang="en-US" sz="1400" b="1">
                <a:solidFill>
                  <a:schemeClr val="accent3"/>
                </a:solidFill>
              </a:rPr>
              <a:t>6. Bordures et Coins</a:t>
            </a:r>
          </a:p>
          <a:p>
            <a:r>
              <a:rPr lang="fr-FR" sz="1400" b="1" u="sng"/>
              <a:t>Ex:</a:t>
            </a:r>
            <a:r>
              <a:rPr lang="fr-FR" sz="1400"/>
              <a:t> </a:t>
            </a:r>
            <a:r>
              <a:rPr lang="en-US" sz="1400" b="1"/>
              <a:t>w3-border</a:t>
            </a:r>
            <a:r>
              <a:rPr lang="en-US" sz="1400"/>
              <a:t>, </a:t>
            </a:r>
            <a:r>
              <a:rPr lang="en-US" sz="1400" b="1"/>
              <a:t>w3-round</a:t>
            </a:r>
            <a:r>
              <a:rPr lang="en-US" sz="1400"/>
              <a:t>, </a:t>
            </a:r>
            <a:r>
              <a:rPr lang="en-US" sz="1400" b="1"/>
              <a:t>w3-border-radius</a:t>
            </a:r>
            <a:endParaRPr lang="en-US" sz="1400"/>
          </a:p>
          <a:p>
            <a:r>
              <a:rPr lang="en-US" sz="1400" b="1">
                <a:solidFill>
                  <a:schemeClr val="accent3"/>
                </a:solidFill>
              </a:rPr>
              <a:t>7. Animation et Effets</a:t>
            </a:r>
          </a:p>
          <a:p>
            <a:r>
              <a:rPr lang="fr-FR" sz="1400" b="1" u="sng"/>
              <a:t>Ex:</a:t>
            </a:r>
            <a:r>
              <a:rPr lang="fr-FR" sz="1400"/>
              <a:t> </a:t>
            </a:r>
            <a:r>
              <a:rPr lang="en-US" sz="1400" b="1"/>
              <a:t>w3-animate-top</a:t>
            </a:r>
            <a:r>
              <a:rPr lang="en-US" sz="1400"/>
              <a:t>, </a:t>
            </a:r>
            <a:r>
              <a:rPr lang="en-US" sz="1400" b="1"/>
              <a:t>w3-animate-bottom</a:t>
            </a:r>
            <a:r>
              <a:rPr lang="en-US" sz="1400"/>
              <a:t>, </a:t>
            </a:r>
            <a:r>
              <a:rPr lang="en-US" sz="1400" b="1"/>
              <a:t>w3-fade</a:t>
            </a:r>
            <a:endParaRPr lang="en-US" sz="1400"/>
          </a:p>
          <a:p>
            <a:r>
              <a:rPr lang="en-US" sz="1400" b="1">
                <a:solidFill>
                  <a:schemeClr val="accent3"/>
                </a:solidFill>
              </a:rPr>
              <a:t>8. Grilles Responsives</a:t>
            </a:r>
          </a:p>
          <a:p>
            <a:r>
              <a:rPr lang="fr-FR" sz="1400" b="1" u="sng"/>
              <a:t>Ex:</a:t>
            </a:r>
            <a:r>
              <a:rPr lang="fr-FR" sz="1400"/>
              <a:t> </a:t>
            </a:r>
            <a:r>
              <a:rPr lang="en-US" sz="1400" b="1"/>
              <a:t>w3-row-padding</a:t>
            </a:r>
            <a:r>
              <a:rPr lang="en-US" sz="1400"/>
              <a:t>, </a:t>
            </a:r>
            <a:r>
              <a:rPr lang="en-US" sz="1400" b="1"/>
              <a:t>w3-col-m6</a:t>
            </a:r>
            <a:r>
              <a:rPr lang="en-US" sz="1400"/>
              <a:t>, </a:t>
            </a:r>
            <a:r>
              <a:rPr lang="en-US" sz="1400" b="1"/>
              <a:t>w3-col-l4</a:t>
            </a:r>
            <a:endParaRPr lang="en-US" sz="1400"/>
          </a:p>
          <a:p>
            <a:r>
              <a:rPr lang="en-US" sz="1400" b="1">
                <a:solidFill>
                  <a:schemeClr val="accent3"/>
                </a:solidFill>
              </a:rPr>
              <a:t>9. Listes et Tableaux</a:t>
            </a:r>
          </a:p>
          <a:p>
            <a:r>
              <a:rPr lang="fr-FR" sz="1400" b="1" u="sng"/>
              <a:t>Ex:</a:t>
            </a:r>
            <a:r>
              <a:rPr lang="fr-FR" sz="1400"/>
              <a:t> </a:t>
            </a:r>
            <a:r>
              <a:rPr lang="en-US" sz="1400" b="1"/>
              <a:t>w3-ul</a:t>
            </a:r>
            <a:r>
              <a:rPr lang="en-US" sz="1400"/>
              <a:t>, </a:t>
            </a:r>
            <a:r>
              <a:rPr lang="en-US" sz="1400" b="1"/>
              <a:t>w3-table</a:t>
            </a:r>
            <a:r>
              <a:rPr lang="en-US" sz="1400"/>
              <a:t>, </a:t>
            </a:r>
            <a:r>
              <a:rPr lang="en-US" sz="1400" b="1"/>
              <a:t>w3-striped</a:t>
            </a:r>
            <a:endParaRPr lang="en-US" sz="1400"/>
          </a:p>
          <a:p>
            <a:r>
              <a:rPr lang="en-US" sz="1400" b="1">
                <a:solidFill>
                  <a:schemeClr val="accent3"/>
                </a:solidFill>
              </a:rPr>
              <a:t>10. Formulaires</a:t>
            </a:r>
          </a:p>
          <a:p>
            <a:r>
              <a:rPr lang="fr-FR" sz="1400" b="1" u="sng"/>
              <a:t>Ex:</a:t>
            </a:r>
            <a:r>
              <a:rPr lang="fr-FR" sz="1400"/>
              <a:t> </a:t>
            </a:r>
            <a:r>
              <a:rPr lang="en-US" sz="1400" b="1"/>
              <a:t>w3-input</a:t>
            </a:r>
            <a:r>
              <a:rPr lang="en-US" sz="1400"/>
              <a:t>, </a:t>
            </a:r>
            <a:r>
              <a:rPr lang="en-US" sz="1400" b="1"/>
              <a:t>w3-select</a:t>
            </a:r>
            <a:r>
              <a:rPr lang="en-US" sz="1400"/>
              <a:t>, </a:t>
            </a:r>
            <a:r>
              <a:rPr lang="en-US" sz="1400" b="1"/>
              <a:t>w3-textarea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8FEC275-588D-81B1-A27B-3518E61140F9}"/>
              </a:ext>
            </a:extLst>
          </p:cNvPr>
          <p:cNvSpPr txBox="1"/>
          <p:nvPr/>
        </p:nvSpPr>
        <p:spPr>
          <a:xfrm>
            <a:off x="2399620" y="2128304"/>
            <a:ext cx="7897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u="sng">
                <a:solidFill>
                  <a:schemeClr val="bg1"/>
                </a:solidFill>
              </a:rPr>
              <a:t>W3.CSS couvre environ 70 à 80 % des gammes de styles css tels que : </a:t>
            </a:r>
            <a:r>
              <a:rPr lang="fr-FR" sz="1800" b="1"/>
              <a:t>:</a:t>
            </a:r>
          </a:p>
        </p:txBody>
      </p:sp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BA8E8231-F37D-C5EF-1C54-05EB2F9F076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  <p:transition spd="med" advTm="6677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4CE90-F5A9-DCFA-A760-257DC3954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2FCF-1DF5-9641-41F1-AED2D46A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0" y="0"/>
            <a:ext cx="11548261" cy="2733306"/>
          </a:xfrm>
        </p:spPr>
        <p:txBody>
          <a:bodyPr/>
          <a:lstStyle/>
          <a:p>
            <a:r>
              <a:rPr lang="fr-FR"/>
              <a:t>Comment Utiliser W3.CSS</a:t>
            </a:r>
            <a:br>
              <a:rPr lang="en-US"/>
            </a:br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F8FB59F-1CF7-5A67-8D11-999EE9C0A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728" y="2469823"/>
            <a:ext cx="9445658" cy="2818195"/>
          </a:xfrm>
        </p:spPr>
        <p:txBody>
          <a:bodyPr/>
          <a:lstStyle/>
          <a:p>
            <a:r>
              <a:rPr lang="fr-FR"/>
              <a:t>dans un Projet Web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0A37D2-1F7D-43DF-96B6-510D6DD2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58F021BC-B1ED-F469-10B7-A019E649FDB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91041"/>
      </p:ext>
    </p:extLst>
  </p:cSld>
  <p:clrMapOvr>
    <a:masterClrMapping/>
  </p:clrMapOvr>
  <p:transition spd="slow" advTm="305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{69BFD163-C55A-4553-9501-8584967C06B8}tf11936837_win32</Template>
  <TotalTime>751</TotalTime>
  <Words>1076</Words>
  <Application>Microsoft Office PowerPoint</Application>
  <PresentationFormat>Grand écran</PresentationFormat>
  <Paragraphs>157</Paragraphs>
  <Slides>15</Slides>
  <Notes>12</Notes>
  <HiddenSlides>0</HiddenSlides>
  <MMClips>15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Arial Nova</vt:lpstr>
      <vt:lpstr>Arial Unicode MS</vt:lpstr>
      <vt:lpstr>Biome</vt:lpstr>
      <vt:lpstr>Calibri</vt:lpstr>
      <vt:lpstr>Google Sans</vt:lpstr>
      <vt:lpstr>Custom</vt:lpstr>
      <vt:lpstr>W3Schools</vt:lpstr>
      <vt:lpstr>Sommaire</vt:lpstr>
      <vt:lpstr>Introduction</vt:lpstr>
      <vt:lpstr> C’est quoi un framework?</vt:lpstr>
      <vt:lpstr>Présentation de W3.CSS</vt:lpstr>
      <vt:lpstr>Les Principales Fonctionnalités </vt:lpstr>
      <vt:lpstr>Syntaxe de W3.CSS</vt:lpstr>
      <vt:lpstr>Les styles css prisent en charge</vt:lpstr>
      <vt:lpstr>Comment Utiliser W3.CSS </vt:lpstr>
      <vt:lpstr>Relier le W3.CSS au Html</vt:lpstr>
      <vt:lpstr>Guide sur le site</vt:lpstr>
      <vt:lpstr>Avantages et Limitations </vt:lpstr>
      <vt:lpstr>Bilan</vt:lpstr>
      <vt:lpstr>DYNAMIC DELIVERY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Kristen Anjavidy</dc:creator>
  <cp:lastModifiedBy>Kristen Anjavidy</cp:lastModifiedBy>
  <cp:revision>2</cp:revision>
  <dcterms:created xsi:type="dcterms:W3CDTF">2024-11-21T06:14:28Z</dcterms:created>
  <dcterms:modified xsi:type="dcterms:W3CDTF">2024-11-25T04:43:09Z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