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2023"/>
            <a:ext cx="3886200" cy="47949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2023"/>
            <a:ext cx="3886200" cy="47949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5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/>
              <a:t>19-Jan-24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0C42D-A1A9-B54B-A30C-1E904FC691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7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1783"/>
            <a:ext cx="7886700" cy="483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43388-519D-014B-94DE-18A523E3FA67}" type="datetimeFigureOut">
              <a:rPr lang="en-US" smtClean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pdf/10.1002/%28SICI%291096-9071%28199807%2955%3A3%3C234%3A%3AAID-JMV9%3E3.0.CO%3B2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ciencedirect.com/science/article/pii/S246826671730103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002/jmv.2369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002/jmv.2369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4410X1831185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4410X1500228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id/article/177/2/463/92543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61C4-8322-2830-A870-F5E52B796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2825F-9FCD-FC31-F34B-0F8B00F0A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08968-1939-89A4-498E-38A17069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09550"/>
            <a:ext cx="67818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C0364-BC3B-F150-3B2B-BEF7B555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C093E5-5E46-948E-A620-0A03D81B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Maternal antibodies decay and then naturally acquired antibodies increase: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5080E-B7DF-6574-A350-AB808C76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98" y="2342824"/>
            <a:ext cx="3012056" cy="4365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44B632-8CAA-C1AB-1E9E-E9C25565386F}"/>
              </a:ext>
            </a:extLst>
          </p:cNvPr>
          <p:cNvSpPr txBox="1"/>
          <p:nvPr/>
        </p:nvSpPr>
        <p:spPr>
          <a:xfrm>
            <a:off x="4991371" y="4473743"/>
            <a:ext cx="25776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 err="1"/>
              <a:t>Seroepidemiological</a:t>
            </a:r>
            <a:r>
              <a:rPr lang="en-AU" sz="1350" dirty="0"/>
              <a:t> Study of Respiratory Syncytial Virus in Sao Paulo State, Brazil</a:t>
            </a:r>
          </a:p>
          <a:p>
            <a:r>
              <a:rPr lang="en-AU" sz="1350" dirty="0">
                <a:hlinkClick r:id="rId3"/>
              </a:rPr>
              <a:t>https://</a:t>
            </a:r>
            <a:r>
              <a:rPr lang="en-AU" sz="1350" dirty="0" err="1">
                <a:hlinkClick r:id="rId3"/>
              </a:rPr>
              <a:t>onlinelibrary.wiley.com</a:t>
            </a:r>
            <a:r>
              <a:rPr lang="en-AU" sz="1350" dirty="0">
                <a:hlinkClick r:id="rId3"/>
              </a:rPr>
              <a:t>/</a:t>
            </a:r>
            <a:r>
              <a:rPr lang="en-AU" sz="1350" dirty="0" err="1">
                <a:hlinkClick r:id="rId3"/>
              </a:rPr>
              <a:t>doi</a:t>
            </a:r>
            <a:r>
              <a:rPr lang="en-AU" sz="1350" dirty="0">
                <a:hlinkClick r:id="rId3"/>
              </a:rPr>
              <a:t>/pdf/10.1002/%28SICI%291096-9071%28199807%2955%3A3%3C234%3A%3AAID-JMV9%3E3.0.CO%3B2-2</a:t>
            </a:r>
            <a:endParaRPr lang="en-AU" sz="135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100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AC511-BD67-4197-1A42-54FF0AE60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C5FA5-0AB2-754F-FC59-4C2775C3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065CE-1B08-EC6B-3149-BA666CF0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hospitalized cases in children under 1-2 years disease doesn’t fit exactly with antibody distribution.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3AE9E-41B8-1089-93C5-B8E768288C41}"/>
              </a:ext>
            </a:extLst>
          </p:cNvPr>
          <p:cNvSpPr txBox="1"/>
          <p:nvPr/>
        </p:nvSpPr>
        <p:spPr>
          <a:xfrm>
            <a:off x="1313001" y="6031209"/>
            <a:ext cx="6729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Burden of paediatric respiratory syncytial virus disease and potential effect of different immunisation strategies: a modelling and cost-effectiveness analysis for England</a:t>
            </a:r>
          </a:p>
          <a:p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/>
              </a:rPr>
              <a:t>https://</a:t>
            </a:r>
            <a:r>
              <a:rPr lang="en-AU" sz="135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/>
              </a:rPr>
              <a:t>www.sciencedirect.com</a:t>
            </a:r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/>
              </a:rPr>
              <a:t>/science/article/</a:t>
            </a:r>
            <a:r>
              <a:rPr lang="en-AU" sz="135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/>
              </a:rPr>
              <a:t>pii</a:t>
            </a:r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/>
              </a:rPr>
              <a:t>/S2468266717301032</a:t>
            </a:r>
            <a:endParaRPr lang="en-AU" sz="135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endParaRPr lang="en-US" sz="13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1F962-347E-B588-9F5F-A5FF8B4F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70" y="2739320"/>
            <a:ext cx="7772400" cy="31374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8B2F44-5D18-013B-FF49-8315818DA480}"/>
              </a:ext>
            </a:extLst>
          </p:cNvPr>
          <p:cNvSpPr/>
          <p:nvPr/>
        </p:nvSpPr>
        <p:spPr>
          <a:xfrm>
            <a:off x="959070" y="2756338"/>
            <a:ext cx="3079531" cy="2375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1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8128D-E0F8-EDDD-EB08-EB08B2FCB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D3E66-6E4F-BDFD-4BDA-739A901C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3E6E2-95F2-64D5-764D-9BDC4A14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Naturally acquired Abs also decay quickly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78323-5741-FC67-EA40-2D01A4F86F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2855" y="2068824"/>
            <a:ext cx="3854311" cy="361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A7A33-3DB7-9C60-A44B-EA3A4920322D}"/>
              </a:ext>
            </a:extLst>
          </p:cNvPr>
          <p:cNvSpPr txBox="1"/>
          <p:nvPr/>
        </p:nvSpPr>
        <p:spPr>
          <a:xfrm>
            <a:off x="4991371" y="4473743"/>
            <a:ext cx="25776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Kinetics of the Neutralizing Antibody Response to Respiratory Syncytial Virus Infections in a Birth Cohort</a:t>
            </a:r>
          </a:p>
          <a:p>
            <a:r>
              <a:rPr lang="en-US" sz="1350" dirty="0">
                <a:hlinkClick r:id="rId3"/>
              </a:rPr>
              <a:t>https://</a:t>
            </a:r>
            <a:r>
              <a:rPr lang="en-US" sz="1350" dirty="0" err="1">
                <a:hlinkClick r:id="rId3"/>
              </a:rPr>
              <a:t>onlinelibrary.wiley.com</a:t>
            </a:r>
            <a:r>
              <a:rPr lang="en-US" sz="1350" dirty="0">
                <a:hlinkClick r:id="rId3"/>
              </a:rPr>
              <a:t>/</a:t>
            </a:r>
            <a:r>
              <a:rPr lang="en-US" sz="1350" dirty="0" err="1">
                <a:hlinkClick r:id="rId3"/>
              </a:rPr>
              <a:t>doi</a:t>
            </a:r>
            <a:r>
              <a:rPr lang="en-US" sz="1350" dirty="0">
                <a:hlinkClick r:id="rId3"/>
              </a:rPr>
              <a:t>/10.1002/jmv.23696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F6B96-3729-9323-DD07-A0ABD30ADD26}"/>
              </a:ext>
            </a:extLst>
          </p:cNvPr>
          <p:cNvSpPr txBox="1"/>
          <p:nvPr/>
        </p:nvSpPr>
        <p:spPr>
          <a:xfrm>
            <a:off x="1303794" y="5662530"/>
            <a:ext cx="27412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Antibodies in Infants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4777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BB247-F4A3-B5BD-5B9A-F121E4095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287547-697E-7AFD-6837-2A75E6A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FBA37-B5F8-68C0-09B9-4643B2B6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1783"/>
            <a:ext cx="7886700" cy="4835180"/>
          </a:xfrm>
        </p:spPr>
        <p:txBody>
          <a:bodyPr/>
          <a:lstStyle/>
          <a:p>
            <a:r>
              <a:rPr lang="en-US" dirty="0"/>
              <a:t>Takes a couple of infections to get back to birth antibody levels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593D4-2051-0ED3-EF15-2CED55DE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123" y="2271822"/>
            <a:ext cx="3389977" cy="2941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525FC-5C93-0B64-5D47-7C98902040CE}"/>
              </a:ext>
            </a:extLst>
          </p:cNvPr>
          <p:cNvSpPr txBox="1"/>
          <p:nvPr/>
        </p:nvSpPr>
        <p:spPr>
          <a:xfrm>
            <a:off x="420414" y="6202094"/>
            <a:ext cx="8829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Kinetics of the Neutralizing Antibody Response to Respiratory Syncytial Virus Infections in a Birth Cohort</a:t>
            </a:r>
          </a:p>
          <a:p>
            <a:r>
              <a:rPr lang="en-US" sz="1350" dirty="0">
                <a:hlinkClick r:id="rId3"/>
              </a:rPr>
              <a:t>https://</a:t>
            </a:r>
            <a:r>
              <a:rPr lang="en-US" sz="1350" dirty="0" err="1">
                <a:hlinkClick r:id="rId3"/>
              </a:rPr>
              <a:t>onlinelibrary.wiley.com</a:t>
            </a:r>
            <a:r>
              <a:rPr lang="en-US" sz="1350" dirty="0">
                <a:hlinkClick r:id="rId3"/>
              </a:rPr>
              <a:t>/</a:t>
            </a:r>
            <a:r>
              <a:rPr lang="en-US" sz="1350" dirty="0" err="1">
                <a:hlinkClick r:id="rId3"/>
              </a:rPr>
              <a:t>doi</a:t>
            </a:r>
            <a:r>
              <a:rPr lang="en-US" sz="1350" dirty="0">
                <a:hlinkClick r:id="rId3"/>
              </a:rPr>
              <a:t>/10.1002/jmv.23696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9961A-4032-EA39-A6A6-797C029A9E17}"/>
              </a:ext>
            </a:extLst>
          </p:cNvPr>
          <p:cNvSpPr txBox="1"/>
          <p:nvPr/>
        </p:nvSpPr>
        <p:spPr>
          <a:xfrm>
            <a:off x="1301700" y="5282699"/>
            <a:ext cx="27412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2: Antibodies in Infants</a:t>
            </a:r>
            <a:endParaRPr lang="en-US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03D77-461B-3FB9-C87E-780FFD5C4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741" y="2101488"/>
            <a:ext cx="3389976" cy="3343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7391AE-1FD6-DF92-119A-961A306F9F64}"/>
              </a:ext>
            </a:extLst>
          </p:cNvPr>
          <p:cNvSpPr txBox="1"/>
          <p:nvPr/>
        </p:nvSpPr>
        <p:spPr>
          <a:xfrm>
            <a:off x="4781199" y="5457871"/>
            <a:ext cx="27412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2: Antibodies in Infants relative to RSV seasons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670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470D-628E-AF25-6FBB-F6484547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E09A-C719-79A0-C5B2-84EA7E50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not decay as much over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C865-3DEE-5173-0B65-56D730AF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8" y="2014839"/>
            <a:ext cx="4861690" cy="341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E03B78-38A5-964B-AF4A-F06ABE530D3C}"/>
              </a:ext>
            </a:extLst>
          </p:cNvPr>
          <p:cNvSpPr txBox="1"/>
          <p:nvPr/>
        </p:nvSpPr>
        <p:spPr>
          <a:xfrm>
            <a:off x="1017921" y="5566921"/>
            <a:ext cx="3979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Antibodies </a:t>
            </a:r>
          </a:p>
          <a:p>
            <a:r>
              <a:rPr lang="en-AU" sz="1350" dirty="0"/>
              <a:t>V1 is at end of RSV season, V2 is 4-6 months later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FBD35-ED71-199C-16CB-E1FC59784594}"/>
              </a:ext>
            </a:extLst>
          </p:cNvPr>
          <p:cNvSpPr txBox="1"/>
          <p:nvPr/>
        </p:nvSpPr>
        <p:spPr>
          <a:xfrm>
            <a:off x="5664033" y="3506792"/>
            <a:ext cx="25776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Humoral and cellular immunity to RSV in infants, children and adults</a:t>
            </a:r>
            <a:endParaRPr lang="en-AU" sz="1350" dirty="0">
              <a:hlinkClick r:id="rId3"/>
            </a:endParaRPr>
          </a:p>
          <a:p>
            <a:r>
              <a:rPr lang="en-AU" sz="1350" dirty="0">
                <a:hlinkClick r:id="rId3"/>
              </a:rPr>
              <a:t>https://www.sciencedirect.com/science/article/pii/S0264410X1831185X</a:t>
            </a:r>
            <a:endParaRPr lang="en-AU" sz="1350" dirty="0"/>
          </a:p>
        </p:txBody>
      </p:sp>
    </p:spTree>
    <p:extLst>
      <p:ext uri="{BB962C8B-B14F-4D97-AF65-F5344CB8AC3E}">
        <p14:creationId xmlns:p14="http://schemas.microsoft.com/office/powerpoint/2010/main" val="13240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248E0-9B0F-9998-9524-A48CA0F76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26B8-0F9E-9A6B-5C1B-FF21DC49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C8BA-E385-A2F9-DF3E-273574700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contradicted by the fact that the maternal antibodies in cord blood change relative to the RSV season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0F924-047D-36E2-5FE0-574C185F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8048" y="2963252"/>
            <a:ext cx="4431530" cy="311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0CCDE-97F3-4D37-A510-BFB27C0C4BD2}"/>
              </a:ext>
            </a:extLst>
          </p:cNvPr>
          <p:cNvSpPr txBox="1"/>
          <p:nvPr/>
        </p:nvSpPr>
        <p:spPr>
          <a:xfrm>
            <a:off x="1196597" y="6176439"/>
            <a:ext cx="397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4: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Dynamics of cord titres by time and transmission intensity.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11E0C-41BE-949C-84D7-A4EE81004B9B}"/>
              </a:ext>
            </a:extLst>
          </p:cNvPr>
          <p:cNvSpPr txBox="1"/>
          <p:nvPr/>
        </p:nvSpPr>
        <p:spPr>
          <a:xfrm>
            <a:off x="5664033" y="3506792"/>
            <a:ext cx="2577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Quantifying maternally derived respiratory syncytial virus specific neutralising antibodies in a birth cohort from coastal Kenya</a:t>
            </a:r>
          </a:p>
          <a:p>
            <a:pPr algn="l"/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  <a:hlinkClick r:id="rId3"/>
              </a:rPr>
              <a:t>https://www.sciencedirect.com/science/article/pii/S0264410X15002285</a:t>
            </a:r>
            <a:endParaRPr lang="en-AU" sz="1400" b="0" i="0" dirty="0">
              <a:solidFill>
                <a:srgbClr val="1F1F1F"/>
              </a:solidFill>
              <a:effectLst/>
              <a:latin typeface="ElsevierGulliver"/>
            </a:endParaRPr>
          </a:p>
        </p:txBody>
      </p:sp>
    </p:spTree>
    <p:extLst>
      <p:ext uri="{BB962C8B-B14F-4D97-AF65-F5344CB8AC3E}">
        <p14:creationId xmlns:p14="http://schemas.microsoft.com/office/powerpoint/2010/main" val="81944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Elderly who get RSV seem to have lower AB </a:t>
            </a:r>
            <a:r>
              <a:rPr lang="en-US" dirty="0" err="1"/>
              <a:t>titres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2430" y="1814662"/>
            <a:ext cx="3102218" cy="4431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1196597" y="6176439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Ab titres by RSV status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5664033" y="3506792"/>
            <a:ext cx="2577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/>
              <a:t>Relationship of Serum Antibody to Risk of Respiratory Syncytial Virus Infection in Elderly Adults</a:t>
            </a:r>
          </a:p>
          <a:p>
            <a:pPr algn="l"/>
            <a:r>
              <a:rPr lang="en-AU" sz="1400" dirty="0">
                <a:hlinkClick r:id="rId3"/>
              </a:rPr>
              <a:t>https://</a:t>
            </a:r>
            <a:r>
              <a:rPr lang="en-AU" sz="1400" dirty="0" err="1">
                <a:hlinkClick r:id="rId3"/>
              </a:rPr>
              <a:t>academic.oup.com</a:t>
            </a:r>
            <a:r>
              <a:rPr lang="en-AU" sz="1400" dirty="0">
                <a:hlinkClick r:id="rId3"/>
              </a:rPr>
              <a:t>/</a:t>
            </a:r>
            <a:r>
              <a:rPr lang="en-AU" sz="1400" dirty="0" err="1">
                <a:hlinkClick r:id="rId3"/>
              </a:rPr>
              <a:t>jid</a:t>
            </a:r>
            <a:r>
              <a:rPr lang="en-AU" sz="1400" dirty="0">
                <a:hlinkClick r:id="rId3"/>
              </a:rPr>
              <a:t>/article/177/2/463/925432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93370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379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ElsevierGulliver</vt:lpstr>
      <vt:lpstr>Office Theme</vt:lpstr>
      <vt:lpstr>PowerPoint Presentation</vt:lpstr>
      <vt:lpstr>Antibodies in Infants</vt:lpstr>
      <vt:lpstr>Antibodies in Infants</vt:lpstr>
      <vt:lpstr>Antibodies in Infants</vt:lpstr>
      <vt:lpstr>Antibodies in Infants</vt:lpstr>
      <vt:lpstr>Antibodies in Adults</vt:lpstr>
      <vt:lpstr>Antibodies in Adults</vt:lpstr>
      <vt:lpstr>Antibodies in Adults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dcterms:created xsi:type="dcterms:W3CDTF">2024-01-19T04:22:19Z</dcterms:created>
  <dcterms:modified xsi:type="dcterms:W3CDTF">2024-01-19T05:02:47Z</dcterms:modified>
</cp:coreProperties>
</file>