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58" r:id="rId6"/>
    <p:sldId id="262" r:id="rId7"/>
    <p:sldId id="269" r:id="rId8"/>
    <p:sldId id="268" r:id="rId9"/>
    <p:sldId id="260" r:id="rId10"/>
    <p:sldId id="261" r:id="rId11"/>
    <p:sldId id="270" r:id="rId12"/>
    <p:sldId id="265" r:id="rId13"/>
    <p:sldId id="264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ED4C-13AE-714D-9CC7-F1FFCC2CB96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2643-8977-FF4F-9832-00BADEC6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D2643-8977-FF4F-9832-00BADEC651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hyperlink" Target="https://academic.oup.com/jid/article/177/2/463/9254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cademic.oup.com/jid/article-abstract/163/4/693/9443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jid/article-abstract/163/4/693/9443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46826671730103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RSV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Good summary can be found at</a:t>
            </a:r>
          </a:p>
          <a:p>
            <a:r>
              <a:rPr lang="en-US" dirty="0"/>
              <a:t>https://</a:t>
            </a:r>
            <a:r>
              <a:rPr lang="en-US" dirty="0" err="1"/>
              <a:t>www.fda.gov</a:t>
            </a:r>
            <a:r>
              <a:rPr lang="en-US"/>
              <a:t>/media/165733/download</a:t>
            </a:r>
          </a:p>
        </p:txBody>
      </p:sp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708290" y="3180174"/>
            <a:ext cx="2577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1F1F1F"/>
                </a:solidFill>
                <a:effectLst/>
                <a:latin typeface="ElsevierGulliver"/>
              </a:rPr>
              <a:t>Nyiro</a:t>
            </a:r>
            <a:r>
              <a:rPr lang="en-AU" sz="1400" b="0" i="1" dirty="0">
                <a:solidFill>
                  <a:srgbClr val="1F1F1F"/>
                </a:solidFill>
                <a:effectLst/>
                <a:latin typeface="ElsevierGulliver"/>
              </a:rPr>
              <a:t>, Vaccine (2015) 33(15) p1797-1801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  <a:hlinkClick r:id="rId3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measurement of Abs suggests they decay after infection.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48" y="2075568"/>
            <a:ext cx="6042540" cy="3295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56358" y="5585142"/>
            <a:ext cx="3979968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Example Ab decay after infection in adults</a:t>
            </a:r>
          </a:p>
          <a:p>
            <a:r>
              <a:rPr lang="en-AU" sz="1350" dirty="0"/>
              <a:t>(decay rate of -0.2 +/- .23 log2 units / month, t</a:t>
            </a:r>
            <a:r>
              <a:rPr lang="en-AU" sz="1350" baseline="-25000" dirty="0"/>
              <a:t>1/2</a:t>
            </a:r>
            <a:r>
              <a:rPr lang="en-AU" sz="1350" dirty="0"/>
              <a:t>=3.5 months)</a:t>
            </a:r>
          </a:p>
          <a:p>
            <a:r>
              <a:rPr lang="en-AU" sz="1400" dirty="0">
                <a:solidFill>
                  <a:srgbClr val="1F1F1F"/>
                </a:solidFill>
                <a:latin typeface="ElsevierGulliver"/>
              </a:rPr>
              <a:t>B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lack line: MNA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gray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broken line: EIA F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. Arrow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indicatea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time of RSV infection.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338369" y="337262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5287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82D6-2E46-9EBE-571C-266B9B9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518-1E95-753F-E18D-8F710C3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3405" cy="837509"/>
          </a:xfrm>
        </p:spPr>
        <p:txBody>
          <a:bodyPr>
            <a:normAutofit fontScale="90000"/>
          </a:bodyPr>
          <a:lstStyle/>
          <a:p>
            <a:r>
              <a:rPr lang="en-US" dirty="0"/>
              <a:t>Ab Decay in 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E16-8CC5-0F89-F87F-6B271A1F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increase after infection, but decrease quickly (contradicting the idea that they don’t decay)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7ED3-C1DF-72E7-767A-C250DFB4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A086C-1AE2-32FA-00A7-818FBCF97047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32D8-C79F-1B89-45EC-DB809F0323A1}"/>
              </a:ext>
            </a:extLst>
          </p:cNvPr>
          <p:cNvSpPr txBox="1"/>
          <p:nvPr/>
        </p:nvSpPr>
        <p:spPr>
          <a:xfrm>
            <a:off x="5664033" y="3506792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0360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1AA2-46F5-2242-5963-06EE342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463-B3C7-F7DA-60BB-7DD2BE3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F3B-B6F4-8C6B-B68C-7BD614F8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8210550" cy="4835180"/>
          </a:xfrm>
        </p:spPr>
        <p:txBody>
          <a:bodyPr/>
          <a:lstStyle/>
          <a:p>
            <a:r>
              <a:rPr lang="en-US" dirty="0"/>
              <a:t>Antibodies might not be the best correlate of protection from acquisition of infection.</a:t>
            </a:r>
          </a:p>
          <a:p>
            <a:r>
              <a:rPr lang="en-US" dirty="0"/>
              <a:t>Human Challenge of healthy individuals, 34/61 (56%) became infected, 23/34 (68%) symptomatic.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DD4-9EA5-4EBE-35F0-C9EBA820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1563" y="3140690"/>
            <a:ext cx="2684724" cy="371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1A6FF-C399-FF04-47D0-8729798600D5}"/>
              </a:ext>
            </a:extLst>
          </p:cNvPr>
          <p:cNvSpPr txBox="1"/>
          <p:nvPr/>
        </p:nvSpPr>
        <p:spPr>
          <a:xfrm>
            <a:off x="6076287" y="6492874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2DCFD-575B-75A7-ABBA-7B51FC9C6141}"/>
              </a:ext>
            </a:extLst>
          </p:cNvPr>
          <p:cNvSpPr txBox="1"/>
          <p:nvPr/>
        </p:nvSpPr>
        <p:spPr>
          <a:xfrm>
            <a:off x="6300302" y="3538795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A7C97-EE3E-D546-FCAF-BD2D418538CB}"/>
              </a:ext>
            </a:extLst>
          </p:cNvPr>
          <p:cNvSpPr txBox="1">
            <a:spLocks/>
          </p:cNvSpPr>
          <p:nvPr/>
        </p:nvSpPr>
        <p:spPr>
          <a:xfrm>
            <a:off x="628650" y="3027952"/>
            <a:ext cx="2538898" cy="233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Infection diagnosed by PCR positivity on 2 </a:t>
            </a:r>
            <a:r>
              <a:rPr lang="en-US" dirty="0" err="1"/>
              <a:t>consec</a:t>
            </a:r>
            <a:r>
              <a:rPr lang="en-US" dirty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24850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Natural infection does not provide full protection against reinfection.</a:t>
            </a:r>
          </a:p>
          <a:p>
            <a:r>
              <a:rPr lang="en-US" dirty="0"/>
              <a:t>In a study where subjects were repeatedly challenged with RSV, many of them became reinfected (defined by 4-fold ab ↑ OR isolation)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776184" y="6047155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1: Proportion infected as detected by viral isolation or antibody rise.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7FEA2-A114-4116-4D9E-CFAD665CC056}"/>
              </a:ext>
            </a:extLst>
          </p:cNvPr>
          <p:cNvSpPr txBox="1"/>
          <p:nvPr/>
        </p:nvSpPr>
        <p:spPr>
          <a:xfrm>
            <a:off x="6261992" y="3826872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2"/>
            </a:endParaRPr>
          </a:p>
          <a:p>
            <a:pPr algn="l"/>
            <a:r>
              <a:rPr lang="en-AU" sz="1400" dirty="0">
                <a:hlinkClick r:id="rId2"/>
              </a:rPr>
              <a:t>https://academic.oup.com/jid/article-abstract/163/4/693/944323</a:t>
            </a:r>
            <a:endParaRPr lang="en-AU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6" y="3611896"/>
            <a:ext cx="4907908" cy="24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correlate with both infection and symptoms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999988" y="4085991"/>
            <a:ext cx="397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3: Antibody levels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510" y="2167766"/>
            <a:ext cx="6865227" cy="191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93C96-BECC-2AC8-B846-D4FA531A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2" y="4386073"/>
            <a:ext cx="3864147" cy="240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79800-91EC-0F3C-4424-791A629982C4}"/>
              </a:ext>
            </a:extLst>
          </p:cNvPr>
          <p:cNvSpPr txBox="1"/>
          <p:nvPr/>
        </p:nvSpPr>
        <p:spPr>
          <a:xfrm>
            <a:off x="5891422" y="4386073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4"/>
              </a:rPr>
              <a:t>https://academic.oup.com/jid/article-abstract/163/4/693/944323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1901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5243619" y="3025307"/>
            <a:ext cx="257766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dirty="0"/>
              <a:t>Cox, </a:t>
            </a:r>
            <a:r>
              <a:rPr lang="en-AU" sz="1350" i="1" dirty="0"/>
              <a:t>Journal of Medical Virology (1998) 55:234–239</a:t>
            </a:r>
          </a:p>
          <a:p>
            <a:endParaRPr lang="en-AU" sz="1350" i="1" dirty="0"/>
          </a:p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1" y="2536145"/>
            <a:ext cx="7535259" cy="3041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80091" y="2462797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207308" y="5577900"/>
            <a:ext cx="6729384" cy="128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Cromer, Lancet ID (2017) 2(8) ppe367-e374</a:t>
            </a:r>
          </a:p>
          <a:p>
            <a:endParaRPr lang="en-AU" sz="5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endParaRPr lang="en-AU" sz="5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 (decay)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5516888" y="2876171"/>
            <a:ext cx="2577662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1350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366216" y="5964391"/>
            <a:ext cx="7886700" cy="86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500" i="1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50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seem to be a big difference in Ab </a:t>
            </a:r>
            <a:r>
              <a:rPr lang="en-US" dirty="0" err="1"/>
              <a:t>titres</a:t>
            </a:r>
            <a:r>
              <a:rPr lang="en-US" dirty="0"/>
              <a:t> between young and older adults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368" y="2301546"/>
            <a:ext cx="4669356" cy="3684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039987" y="5927535"/>
            <a:ext cx="300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Abs in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oung vs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o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ld adults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there are differences in RSV specific T-cells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200723"/>
            <a:ext cx="4078094" cy="3258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628650" y="5459557"/>
            <a:ext cx="4372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ptos" panose="020B0004020202020204" pitchFamily="34" charset="0"/>
              </a:rPr>
              <a:t>Figure 3: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PBMC stimulated ex-vivo using</a:t>
            </a:r>
          </a:p>
          <a:p>
            <a:r>
              <a:rPr lang="en-AU" sz="1400" dirty="0">
                <a:solidFill>
                  <a:srgbClr val="1F1F1F"/>
                </a:solidFill>
                <a:latin typeface="Aptos" panose="020B0004020202020204" pitchFamily="34" charset="0"/>
              </a:rPr>
              <a:t>A) </a:t>
            </a:r>
            <a:r>
              <a:rPr lang="en-US" sz="1400" spc="-10" dirty="0" err="1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PFU/10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cells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protein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2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CD4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D)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CD8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4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655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69" y="1884371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763242" y="6316111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3822387" y="4377119"/>
            <a:ext cx="257766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JID, 177(2) (1998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pp 463–466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3"/>
              </a:rPr>
              <a:t>https://academic.oup.com/jid/article/177/2/463/925432</a:t>
            </a:r>
            <a:endParaRPr lang="en-A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818E1-FB95-9E44-F337-22BEA510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00" y="1884371"/>
            <a:ext cx="3846469" cy="224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9573A-3F05-012A-DB5D-9E0BCC74EAE6}"/>
              </a:ext>
            </a:extLst>
          </p:cNvPr>
          <p:cNvSpPr txBox="1"/>
          <p:nvPr/>
        </p:nvSpPr>
        <p:spPr>
          <a:xfrm>
            <a:off x="6513524" y="4257338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99519-B4E9-8171-8DF5-1BD1820121CC}"/>
              </a:ext>
            </a:extLst>
          </p:cNvPr>
          <p:cNvCxnSpPr>
            <a:cxnSpLocks/>
          </p:cNvCxnSpPr>
          <p:nvPr/>
        </p:nvCxnSpPr>
        <p:spPr>
          <a:xfrm flipH="1" flipV="1">
            <a:off x="3708912" y="3594538"/>
            <a:ext cx="536722" cy="78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111C7-2484-0F72-97F5-FCFBB0E6C95A}"/>
              </a:ext>
            </a:extLst>
          </p:cNvPr>
          <p:cNvCxnSpPr>
            <a:cxnSpLocks/>
          </p:cNvCxnSpPr>
          <p:nvPr/>
        </p:nvCxnSpPr>
        <p:spPr>
          <a:xfrm flipH="1" flipV="1">
            <a:off x="8423714" y="3594538"/>
            <a:ext cx="606402" cy="66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737606" y="3257948"/>
            <a:ext cx="2577662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Green … Pollard Vaccine (2018) 36(41) pp6183-6190</a:t>
            </a:r>
          </a:p>
          <a:p>
            <a:endParaRPr lang="en-AU" sz="1350" dirty="0"/>
          </a:p>
          <a:p>
            <a:r>
              <a:rPr lang="en-AU" sz="1350" dirty="0"/>
              <a:t>Humoral and cellular immunity to RSV in infants, children and adults</a:t>
            </a:r>
          </a:p>
          <a:p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1103</Words>
  <Application>Microsoft Macintosh PowerPoint</Application>
  <PresentationFormat>On-screen Show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ElsevierGulliver</vt:lpstr>
      <vt:lpstr>Office Theme</vt:lpstr>
      <vt:lpstr>RSV Antibodies</vt:lpstr>
      <vt:lpstr>Antibodies in Infants</vt:lpstr>
      <vt:lpstr>Antibodies in Infants</vt:lpstr>
      <vt:lpstr>Antibodies in Infants (decay)</vt:lpstr>
      <vt:lpstr>Antibodies in Infants</vt:lpstr>
      <vt:lpstr>Antibodies in Adults</vt:lpstr>
      <vt:lpstr>Antibodies in Adults</vt:lpstr>
      <vt:lpstr>Antibodies in Adults</vt:lpstr>
      <vt:lpstr>Antibodies in Adults (decay)</vt:lpstr>
      <vt:lpstr>Antibodies in Adults (decay)</vt:lpstr>
      <vt:lpstr>Antibodies in Adults (decay)</vt:lpstr>
      <vt:lpstr>Ab Decay in Human Challenge Studies</vt:lpstr>
      <vt:lpstr>Human Challenge Studies</vt:lpstr>
      <vt:lpstr>Human Challenge Studies</vt:lpstr>
      <vt:lpstr>Human Challenge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Deborah Cromer</cp:lastModifiedBy>
  <cp:revision>23</cp:revision>
  <dcterms:created xsi:type="dcterms:W3CDTF">2024-01-19T04:22:19Z</dcterms:created>
  <dcterms:modified xsi:type="dcterms:W3CDTF">2024-01-22T03:51:58Z</dcterms:modified>
</cp:coreProperties>
</file>