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58" r:id="rId6"/>
    <p:sldId id="262" r:id="rId7"/>
    <p:sldId id="269" r:id="rId8"/>
    <p:sldId id="268" r:id="rId9"/>
    <p:sldId id="260" r:id="rId10"/>
    <p:sldId id="261" r:id="rId11"/>
    <p:sldId id="270" r:id="rId12"/>
    <p:sldId id="265" r:id="rId13"/>
    <p:sldId id="264" r:id="rId14"/>
    <p:sldId id="266" r:id="rId15"/>
    <p:sldId id="267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ED4C-13AE-714D-9CC7-F1FFCC2CB96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D2643-8977-FF4F-9832-00BADEC6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D2643-8977-FF4F-9832-00BADEC651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/>
              <a:t>19-Jan-24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0C42D-A1A9-B54B-A30C-1E904FC69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7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783"/>
            <a:ext cx="7886700" cy="483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43388-519D-014B-94DE-18A523E3FA67}" type="datetimeFigureOut">
              <a:rPr lang="en-US" smtClean="0"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500228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10.1002/jmv.20724" TargetMode="External"/><Relationship Id="rId4" Type="http://schemas.openxmlformats.org/officeDocument/2006/relationships/hyperlink" Target="https://academic.oup.com/jid/article/177/2/463/92543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cademic.oup.com/jid/article-abstract/163/4/693/94432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ademic.oup.com/jid/article-abstract/163/4/693/944323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pdf/10.1002/%28SICI%291096-9071%28199807%2955%3A3%3C234%3A%3AAID-JMV9%3E3.0.CO%3B2-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46826671730103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jmv.236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jmv.2369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sm.org/doi/10.1128/cvi.00580-1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sm.org/doi/10.1128/cvi.00580-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10.1002/jmv.20724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831185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1C4-8322-2830-A870-F5E52B79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RSV Antibodies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825F-9FCD-FC31-F34B-0F8B00F0A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Note: Good summary can be found at</a:t>
            </a:r>
          </a:p>
          <a:p>
            <a:r>
              <a:rPr lang="en-US" dirty="0"/>
              <a:t>https://</a:t>
            </a:r>
            <a:r>
              <a:rPr lang="en-US" dirty="0" err="1"/>
              <a:t>www.fda.gov</a:t>
            </a:r>
            <a:r>
              <a:rPr lang="en-US"/>
              <a:t>/media/165733/download</a:t>
            </a:r>
          </a:p>
        </p:txBody>
      </p:sp>
    </p:spTree>
    <p:extLst>
      <p:ext uri="{BB962C8B-B14F-4D97-AF65-F5344CB8AC3E}">
        <p14:creationId xmlns:p14="http://schemas.microsoft.com/office/powerpoint/2010/main" val="400581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48E0-9B0F-9998-9524-A48CA0F7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26B8-0F9E-9A6B-5C1B-FF21DC49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C8BA-E385-A2F9-DF3E-27357470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contradicted by the fact that the maternal antibodies in cord blood change relative to the RSV season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0F924-047D-36E2-5FE0-574C185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8048" y="2963252"/>
            <a:ext cx="443153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0CCDE-97F3-4D37-A510-BFB27C0C4BD2}"/>
              </a:ext>
            </a:extLst>
          </p:cNvPr>
          <p:cNvSpPr txBox="1"/>
          <p:nvPr/>
        </p:nvSpPr>
        <p:spPr>
          <a:xfrm>
            <a:off x="1196597" y="6176439"/>
            <a:ext cx="39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4: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Dynamics of cord titres by time and transmission intensity.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11E0C-41BE-949C-84D7-A4EE81004B9B}"/>
              </a:ext>
            </a:extLst>
          </p:cNvPr>
          <p:cNvSpPr txBox="1"/>
          <p:nvPr/>
        </p:nvSpPr>
        <p:spPr>
          <a:xfrm>
            <a:off x="5708290" y="3180174"/>
            <a:ext cx="2577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1F1F1F"/>
                </a:solidFill>
                <a:effectLst/>
                <a:latin typeface="ElsevierGulliver"/>
              </a:rPr>
              <a:t>Nyiro</a:t>
            </a:r>
            <a:r>
              <a:rPr lang="en-AU" sz="1400" b="0" i="1" dirty="0">
                <a:solidFill>
                  <a:srgbClr val="1F1F1F"/>
                </a:solidFill>
                <a:effectLst/>
                <a:latin typeface="ElsevierGulliver"/>
              </a:rPr>
              <a:t>, Vaccine (2015) 33(15) p1797-1801</a:t>
            </a:r>
          </a:p>
          <a:p>
            <a:pPr algn="l"/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Quantifying maternally derived respiratory syncytial virus specific neutralising antibodies in a birth cohort from coastal Kenya</a:t>
            </a:r>
          </a:p>
          <a:p>
            <a:pPr algn="l"/>
            <a:endParaRPr lang="en-AU" sz="1400" b="0" i="0" dirty="0">
              <a:solidFill>
                <a:srgbClr val="1F1F1F"/>
              </a:solidFill>
              <a:effectLst/>
              <a:latin typeface="ElsevierGulliver"/>
              <a:hlinkClick r:id="rId3"/>
            </a:endParaRP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  <a:hlinkClick r:id="rId3"/>
              </a:rPr>
              <a:t>https://www.sciencedirect.com/science/article/pii/S0264410X15002285</a:t>
            </a:r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81944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measurement of Abs suggests they decay after infection.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248" y="2075568"/>
            <a:ext cx="6042540" cy="3295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156358" y="5585142"/>
            <a:ext cx="3979968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Example Ab decay after infection in adults</a:t>
            </a:r>
          </a:p>
          <a:p>
            <a:r>
              <a:rPr lang="en-AU" sz="1350" dirty="0"/>
              <a:t>(decay rate of -0.2 +/- .23 log2 units / month, t</a:t>
            </a:r>
            <a:r>
              <a:rPr lang="en-AU" sz="1350" baseline="-25000" dirty="0"/>
              <a:t>1/2</a:t>
            </a:r>
            <a:r>
              <a:rPr lang="en-AU" sz="1350" dirty="0"/>
              <a:t>=3.5 months)</a:t>
            </a:r>
          </a:p>
          <a:p>
            <a:r>
              <a:rPr lang="en-AU" sz="1400" dirty="0">
                <a:solidFill>
                  <a:srgbClr val="1F1F1F"/>
                </a:solidFill>
                <a:latin typeface="ElsevierGulliver"/>
              </a:rPr>
              <a:t>B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lack line: MNA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titers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gray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broken line: EIA F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titers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. Arrow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indicatea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time of RSV infection.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338369" y="337262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Journal of Medical Virology (2006), 78(11) pp 1493-1497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Serum antibody decay in adults following natural respiratory syncytial virus infection</a:t>
            </a:r>
          </a:p>
          <a:p>
            <a:pPr algn="l"/>
            <a:endParaRPr lang="en-AU" sz="1400" dirty="0">
              <a:hlinkClick r:id="rId4"/>
            </a:endParaRPr>
          </a:p>
          <a:p>
            <a:pPr algn="l"/>
            <a:r>
              <a:rPr lang="en-AU" sz="1400" dirty="0">
                <a:hlinkClick r:id="rId5"/>
              </a:rPr>
              <a:t>https://</a:t>
            </a:r>
            <a:r>
              <a:rPr lang="en-AU" sz="1400" dirty="0" err="1">
                <a:hlinkClick r:id="rId5"/>
              </a:rPr>
              <a:t>onlinelibrary.wiley.com</a:t>
            </a:r>
            <a:r>
              <a:rPr lang="en-AU" sz="1400" dirty="0">
                <a:hlinkClick r:id="rId5"/>
              </a:rPr>
              <a:t>/</a:t>
            </a:r>
            <a:r>
              <a:rPr lang="en-AU" sz="1400" dirty="0" err="1">
                <a:hlinkClick r:id="rId5"/>
              </a:rPr>
              <a:t>doi</a:t>
            </a:r>
            <a:r>
              <a:rPr lang="en-AU" sz="1400" dirty="0">
                <a:hlinkClick r:id="rId5"/>
              </a:rPr>
              <a:t>/10.1002/jmv.20724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5287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482D6-2E46-9EBE-571C-266B9B95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518-1E95-753F-E18D-8F710C37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63405" cy="837509"/>
          </a:xfrm>
        </p:spPr>
        <p:txBody>
          <a:bodyPr>
            <a:normAutofit fontScale="90000"/>
          </a:bodyPr>
          <a:lstStyle/>
          <a:p>
            <a:r>
              <a:rPr lang="en-US" dirty="0"/>
              <a:t>Ab Decay in 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AE16-8CC5-0F89-F87F-6B271A1F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Antibodies increase after infection, but decrease quickly (contradicting the idea that they don’t decay)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17ED3-C1DF-72E7-767A-C250DFB4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2374" y="2197496"/>
            <a:ext cx="2998660" cy="429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A086C-1AE2-32FA-00A7-818FBCF97047}"/>
              </a:ext>
            </a:extLst>
          </p:cNvPr>
          <p:cNvSpPr txBox="1"/>
          <p:nvPr/>
        </p:nvSpPr>
        <p:spPr>
          <a:xfrm>
            <a:off x="1196597" y="6338985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032D8-C79F-1B89-45EC-DB809F0323A1}"/>
              </a:ext>
            </a:extLst>
          </p:cNvPr>
          <p:cNvSpPr txBox="1"/>
          <p:nvPr/>
        </p:nvSpPr>
        <p:spPr>
          <a:xfrm>
            <a:off x="5664033" y="3506792"/>
            <a:ext cx="25776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Habibi MS, Am J Respir Crit Care Med, 2015 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0360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71AA2-46F5-2242-5963-06EE342F0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463-B3C7-F7DA-60BB-7DD2BE3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8F3B-B6F4-8C6B-B68C-7BD614F8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8210550" cy="4835180"/>
          </a:xfrm>
        </p:spPr>
        <p:txBody>
          <a:bodyPr/>
          <a:lstStyle/>
          <a:p>
            <a:r>
              <a:rPr lang="en-US" dirty="0"/>
              <a:t>Antibodies might not be the best correlate of protection from acquisition of infection.</a:t>
            </a:r>
          </a:p>
          <a:p>
            <a:r>
              <a:rPr lang="en-US" dirty="0"/>
              <a:t>Human Challenge of healthy individuals, 34/61 (56%) became infected, 23/34 (68%) symptomatic.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0DD4-9EA5-4EBE-35F0-C9EBA820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91563" y="3140690"/>
            <a:ext cx="2684724" cy="3717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1A6FF-C399-FF04-47D0-8729798600D5}"/>
              </a:ext>
            </a:extLst>
          </p:cNvPr>
          <p:cNvSpPr txBox="1"/>
          <p:nvPr/>
        </p:nvSpPr>
        <p:spPr>
          <a:xfrm>
            <a:off x="6076287" y="6492874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</a:t>
            </a:r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2DCFD-575B-75A7-ABBA-7B51FC9C6141}"/>
              </a:ext>
            </a:extLst>
          </p:cNvPr>
          <p:cNvSpPr txBox="1"/>
          <p:nvPr/>
        </p:nvSpPr>
        <p:spPr>
          <a:xfrm>
            <a:off x="6300302" y="3538795"/>
            <a:ext cx="25776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Habibi MS, Am J Respir Crit Care Med, 2015 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EA7C97-EE3E-D546-FCAF-BD2D418538CB}"/>
              </a:ext>
            </a:extLst>
          </p:cNvPr>
          <p:cNvSpPr txBox="1">
            <a:spLocks/>
          </p:cNvSpPr>
          <p:nvPr/>
        </p:nvSpPr>
        <p:spPr>
          <a:xfrm>
            <a:off x="628650" y="3027952"/>
            <a:ext cx="2538898" cy="2332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Infection diagnosed by PCR positivity on 2 </a:t>
            </a:r>
            <a:r>
              <a:rPr lang="en-US" dirty="0" err="1"/>
              <a:t>consec</a:t>
            </a:r>
            <a:r>
              <a:rPr lang="en-US" dirty="0"/>
              <a:t> days.</a:t>
            </a:r>
          </a:p>
        </p:txBody>
      </p:sp>
    </p:spTree>
    <p:extLst>
      <p:ext uri="{BB962C8B-B14F-4D97-AF65-F5344CB8AC3E}">
        <p14:creationId xmlns:p14="http://schemas.microsoft.com/office/powerpoint/2010/main" val="248503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E60E-FFA8-2C2F-94D7-06CEF362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976C-78B4-95C9-06F1-7B3BB1C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F9F1-11A3-3DFC-C9A8-D574DF03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Natural infection does not provide full protection against reinfection.</a:t>
            </a:r>
          </a:p>
          <a:p>
            <a:r>
              <a:rPr lang="en-US" dirty="0"/>
              <a:t>In a study where subjects were repeatedly challenged with RSV, many of them became reinfected (defined by 4-fold ab ↑ OR isolation)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95DE0-5AC0-B0A2-8CF5-3989E71173C4}"/>
              </a:ext>
            </a:extLst>
          </p:cNvPr>
          <p:cNvSpPr txBox="1"/>
          <p:nvPr/>
        </p:nvSpPr>
        <p:spPr>
          <a:xfrm>
            <a:off x="776184" y="6047155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Table 1: Proportion infected as detected by viral isolation or antibody rise.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7FEA2-A114-4116-4D9E-CFAD665CC056}"/>
              </a:ext>
            </a:extLst>
          </p:cNvPr>
          <p:cNvSpPr txBox="1"/>
          <p:nvPr/>
        </p:nvSpPr>
        <p:spPr>
          <a:xfrm>
            <a:off x="6261992" y="3826872"/>
            <a:ext cx="25776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Hall JID (1991) 163:693-698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Immunity to and Frequency of Reinfection with Respiratory Syncytial Virus</a:t>
            </a:r>
          </a:p>
          <a:p>
            <a:pPr algn="l"/>
            <a:endParaRPr lang="en-AU" sz="1400" dirty="0">
              <a:hlinkClick r:id="rId2"/>
            </a:endParaRPr>
          </a:p>
          <a:p>
            <a:pPr algn="l"/>
            <a:r>
              <a:rPr lang="en-AU" sz="1400" dirty="0">
                <a:hlinkClick r:id="rId2"/>
              </a:rPr>
              <a:t>https://academic.oup.com/jid/article-abstract/163/4/693/944323</a:t>
            </a:r>
            <a:endParaRPr lang="en-AU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26009-8A7D-27B3-9F68-248F0DBA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6" y="3611896"/>
            <a:ext cx="4907908" cy="24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E60E-FFA8-2C2F-94D7-06CEF362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976C-78B4-95C9-06F1-7B3BB1C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F9F1-11A3-3DFC-C9A8-D574DF03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Antibodies correlate with both infection and symptoms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95DE0-5AC0-B0A2-8CF5-3989E71173C4}"/>
              </a:ext>
            </a:extLst>
          </p:cNvPr>
          <p:cNvSpPr txBox="1"/>
          <p:nvPr/>
        </p:nvSpPr>
        <p:spPr>
          <a:xfrm>
            <a:off x="999988" y="4085991"/>
            <a:ext cx="397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Table 3: Antibody levels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26009-8A7D-27B3-9F68-248F0DBA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6510" y="2167766"/>
            <a:ext cx="6865227" cy="191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93C96-BECC-2AC8-B846-D4FA531A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62" y="4386073"/>
            <a:ext cx="3864147" cy="2407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F79800-91EC-0F3C-4424-791A629982C4}"/>
              </a:ext>
            </a:extLst>
          </p:cNvPr>
          <p:cNvSpPr txBox="1"/>
          <p:nvPr/>
        </p:nvSpPr>
        <p:spPr>
          <a:xfrm>
            <a:off x="5891422" y="4386073"/>
            <a:ext cx="25776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Hall JID (1991) 163:693-698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Immunity to and Frequency of Reinfection with Respiratory Syncytial Virus</a:t>
            </a:r>
          </a:p>
          <a:p>
            <a:pPr algn="l"/>
            <a:endParaRPr lang="en-AU" sz="1400" dirty="0">
              <a:hlinkClick r:id="rId4"/>
            </a:endParaRPr>
          </a:p>
          <a:p>
            <a:pPr algn="l"/>
            <a:r>
              <a:rPr lang="en-AU" sz="1400" dirty="0">
                <a:hlinkClick r:id="rId4"/>
              </a:rPr>
              <a:t>https://academic.oup.com/jid/article-abstract/163/4/693/944323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41901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4BA-926A-8B3B-01A5-0FAF8A9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</a:t>
            </a:r>
            <a:r>
              <a:rPr lang="en-US"/>
              <a:t>induced Antibodies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EADE-E7CC-EC4F-825B-9EB351C4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Antibodies seem to decay  faster in infants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4766A-157F-8B40-A333-62605505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87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3C2D-39BD-C6B2-6283-11193145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F452-4841-22DD-DE23-EA80E5B6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</a:t>
            </a:r>
            <a:r>
              <a:rPr lang="en-US"/>
              <a:t>induced Antibodies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6913-A20A-7AEE-17F5-F8AB3037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supported by decay </a:t>
            </a:r>
            <a:r>
              <a:rPr lang="en-US"/>
              <a:t>rate calculations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889C3-5E0E-692B-E042-C5EA2F72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22375" y="1920874"/>
            <a:ext cx="66992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4BA-926A-8B3B-01A5-0FAF8A9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Effectiveness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EADE-E7CC-EC4F-825B-9EB351C4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correlation between antibodies and effectiveness.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4766A-157F-8B40-A333-62605505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70981" y="2185568"/>
            <a:ext cx="66020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7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4BA-926A-8B3B-01A5-0FAF8A9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EADE-E7CC-EC4F-825B-9EB351C4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decay of naturally  acquired and vaccine induced / passive antibodies similar?</a:t>
            </a:r>
          </a:p>
          <a:p>
            <a:r>
              <a:rPr lang="en-US" dirty="0"/>
              <a:t>Are neutralizing antibodies the best correlate of protection? Is IgG, RSV-</a:t>
            </a:r>
            <a:r>
              <a:rPr lang="en-US" dirty="0" err="1"/>
              <a:t>preF</a:t>
            </a:r>
            <a:r>
              <a:rPr lang="en-US" dirty="0"/>
              <a:t>, something else better?</a:t>
            </a:r>
          </a:p>
          <a:p>
            <a:r>
              <a:rPr lang="en-US" dirty="0"/>
              <a:t>Is the relationship between antibodies and effectiveness the same for infants and adults? For vaccines and </a:t>
            </a:r>
            <a:r>
              <a:rPr lang="en-US"/>
              <a:t>passive antibodies?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4766A-157F-8B40-A333-62605505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49233" y="4852906"/>
            <a:ext cx="2895386" cy="2005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B3EEC-3A34-554E-BD91-24422670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6379"/>
            <a:ext cx="4283242" cy="21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C0364-BC3B-F150-3B2B-BEF7B555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093E5-5E46-948E-A620-0A03D81B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antibodies decay and then naturally acquired antibodies increase: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5080E-B7DF-6574-A350-AB808C76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98" y="2342824"/>
            <a:ext cx="3012056" cy="4365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44B632-8CAA-C1AB-1E9E-E9C25565386F}"/>
              </a:ext>
            </a:extLst>
          </p:cNvPr>
          <p:cNvSpPr txBox="1"/>
          <p:nvPr/>
        </p:nvSpPr>
        <p:spPr>
          <a:xfrm>
            <a:off x="5243619" y="3025307"/>
            <a:ext cx="257766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dirty="0"/>
              <a:t>Cox, </a:t>
            </a:r>
            <a:r>
              <a:rPr lang="en-AU" sz="1350" i="1" dirty="0"/>
              <a:t>Journal of Medical Virology (1998) 55:234–239</a:t>
            </a:r>
          </a:p>
          <a:p>
            <a:endParaRPr lang="en-AU" sz="1350" i="1" dirty="0"/>
          </a:p>
          <a:p>
            <a:r>
              <a:rPr lang="en-AU" sz="1350" dirty="0" err="1"/>
              <a:t>Seroepidemiological</a:t>
            </a:r>
            <a:r>
              <a:rPr lang="en-AU" sz="1350" dirty="0"/>
              <a:t> Study of Respiratory Syncytial Virus in Sao Paulo State, Brazil</a:t>
            </a:r>
          </a:p>
          <a:p>
            <a:endParaRPr lang="en-AU" sz="1350" dirty="0"/>
          </a:p>
          <a:p>
            <a:r>
              <a:rPr lang="en-AU" sz="1350" dirty="0">
                <a:hlinkClick r:id="rId3"/>
              </a:rPr>
              <a:t>https://</a:t>
            </a:r>
            <a:r>
              <a:rPr lang="en-AU" sz="1350" dirty="0" err="1">
                <a:hlinkClick r:id="rId3"/>
              </a:rPr>
              <a:t>onlinelibrary.wiley.com</a:t>
            </a:r>
            <a:r>
              <a:rPr lang="en-AU" sz="1350" dirty="0">
                <a:hlinkClick r:id="rId3"/>
              </a:rPr>
              <a:t>/</a:t>
            </a:r>
            <a:r>
              <a:rPr lang="en-AU" sz="1350" dirty="0" err="1">
                <a:hlinkClick r:id="rId3"/>
              </a:rPr>
              <a:t>doi</a:t>
            </a:r>
            <a:r>
              <a:rPr lang="en-AU" sz="1350" dirty="0">
                <a:hlinkClick r:id="rId3"/>
              </a:rPr>
              <a:t>/pdf/10.1002/%28SICI%291096-9071%28199807%2955%3A3%3C234%3A%3AAID-JMV9%3E3.0.CO%3B2-2</a:t>
            </a:r>
            <a:endParaRPr lang="en-AU" sz="13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100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C511-BD67-4197-1A42-54FF0AE6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C5FA5-0AB2-754F-FC59-4C2775C3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065CE-1B08-EC6B-3149-BA666CF0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hospitalized cases in children under 1-2 years disease doesn’t fit exactly with antibody distribution.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1F962-347E-B588-9F5F-A5FF8B4F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91" y="2536145"/>
            <a:ext cx="7535259" cy="30417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8B2F44-5D18-013B-FF49-8315818DA480}"/>
              </a:ext>
            </a:extLst>
          </p:cNvPr>
          <p:cNvSpPr/>
          <p:nvPr/>
        </p:nvSpPr>
        <p:spPr>
          <a:xfrm>
            <a:off x="980091" y="2462797"/>
            <a:ext cx="3079531" cy="2375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AE9E-41B8-1089-93C5-B8E768288C41}"/>
              </a:ext>
            </a:extLst>
          </p:cNvPr>
          <p:cNvSpPr txBox="1"/>
          <p:nvPr/>
        </p:nvSpPr>
        <p:spPr>
          <a:xfrm>
            <a:off x="1207308" y="5577900"/>
            <a:ext cx="6729384" cy="1284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Cromer, Lancet ID (2017) 2(8) ppe367-e374</a:t>
            </a:r>
          </a:p>
          <a:p>
            <a:endParaRPr lang="en-AU" sz="50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Burden of paediatric respiratory syncytial virus disease and potential effect of different immunisation strategies: a modelling and cost-effectiveness analysis for England</a:t>
            </a:r>
          </a:p>
          <a:p>
            <a:endParaRPr lang="en-AU" sz="5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https://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www.sciencedirect.com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/science/article/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pii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/S2468266717301032</a:t>
            </a:r>
            <a:endParaRPr lang="en-AU" sz="135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9981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8128D-E0F8-EDDD-EB08-EB08B2FC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D3E66-6E4F-BDFD-4BDA-739A901C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 (decay)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3E6E2-95F2-64D5-764D-9BDC4A14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 acquired Abs also decay quickly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78323-5741-FC67-EA40-2D01A4F8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2855" y="2068824"/>
            <a:ext cx="3854311" cy="361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A7A33-3DB7-9C60-A44B-EA3A4920322D}"/>
              </a:ext>
            </a:extLst>
          </p:cNvPr>
          <p:cNvSpPr txBox="1"/>
          <p:nvPr/>
        </p:nvSpPr>
        <p:spPr>
          <a:xfrm>
            <a:off x="5516888" y="2876171"/>
            <a:ext cx="2577662" cy="237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Sande … </a:t>
            </a:r>
            <a:r>
              <a:rPr lang="en-AU" sz="1350" i="1" dirty="0" err="1"/>
              <a:t>Nokes</a:t>
            </a:r>
            <a:r>
              <a:rPr lang="en-AU" sz="1350" i="1" dirty="0"/>
              <a:t>, Journal of Medical Virology (2013) 85:2020–2025 </a:t>
            </a:r>
          </a:p>
          <a:p>
            <a:endParaRPr lang="en-AU" sz="1350" dirty="0"/>
          </a:p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endParaRPr lang="en-AU" sz="1350" dirty="0"/>
          </a:p>
          <a:p>
            <a:r>
              <a:rPr lang="en-AU" sz="1350" dirty="0">
                <a:hlinkClick r:id="rId3"/>
              </a:rPr>
              <a:t>https://onlinelibrary.wiley.com/doi/full/10.1002/jmv.23696</a:t>
            </a:r>
            <a:endParaRPr lang="en-A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F6B96-3729-9323-DD07-A0ABD30ADD26}"/>
              </a:ext>
            </a:extLst>
          </p:cNvPr>
          <p:cNvSpPr txBox="1"/>
          <p:nvPr/>
        </p:nvSpPr>
        <p:spPr>
          <a:xfrm>
            <a:off x="1303794" y="5662530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in Infants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77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B247-F4A3-B5BD-5B9A-F121E4095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87547-697E-7AFD-6837-2A75E6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FBA37-B5F8-68C0-09B9-4643B2B6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7886700" cy="4835180"/>
          </a:xfrm>
        </p:spPr>
        <p:txBody>
          <a:bodyPr/>
          <a:lstStyle/>
          <a:p>
            <a:r>
              <a:rPr lang="en-US" dirty="0"/>
              <a:t>Takes a couple of infections to get back to birth antibody levels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593D4-2051-0ED3-EF15-2CED55DE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123" y="2271822"/>
            <a:ext cx="3389977" cy="294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525FC-5C93-0B64-5D47-7C98902040CE}"/>
              </a:ext>
            </a:extLst>
          </p:cNvPr>
          <p:cNvSpPr txBox="1"/>
          <p:nvPr/>
        </p:nvSpPr>
        <p:spPr>
          <a:xfrm>
            <a:off x="366216" y="5964391"/>
            <a:ext cx="7886700" cy="869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Sande … </a:t>
            </a:r>
            <a:r>
              <a:rPr lang="en-AU" sz="1350" i="1" dirty="0" err="1"/>
              <a:t>Nokes</a:t>
            </a:r>
            <a:r>
              <a:rPr lang="en-AU" sz="1350" i="1" dirty="0"/>
              <a:t>, Journal of Medical Virology (2013) 85:2020–2025 </a:t>
            </a:r>
          </a:p>
          <a:p>
            <a:endParaRPr lang="en-AU" sz="500" i="1" dirty="0"/>
          </a:p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endParaRPr lang="en-AU" sz="50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https://onlinelibrary.wiley.com/doi/full/10.1002/jmv.23696</a:t>
            </a:r>
            <a:endParaRPr lang="en-A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9961A-4032-EA39-A6A6-797C029A9E17}"/>
              </a:ext>
            </a:extLst>
          </p:cNvPr>
          <p:cNvSpPr txBox="1"/>
          <p:nvPr/>
        </p:nvSpPr>
        <p:spPr>
          <a:xfrm>
            <a:off x="1301700" y="5282699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03D77-461B-3FB9-C87E-780FFD5C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41" y="2101488"/>
            <a:ext cx="3389976" cy="3343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391AE-1FD6-DF92-119A-961A306F9F64}"/>
              </a:ext>
            </a:extLst>
          </p:cNvPr>
          <p:cNvSpPr txBox="1"/>
          <p:nvPr/>
        </p:nvSpPr>
        <p:spPr>
          <a:xfrm>
            <a:off x="4781199" y="5457871"/>
            <a:ext cx="2741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 relative to RSV seasons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670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seem to be a big difference in Ab </a:t>
            </a:r>
            <a:r>
              <a:rPr lang="en-US" dirty="0" err="1"/>
              <a:t>titres</a:t>
            </a:r>
            <a:r>
              <a:rPr lang="en-US" dirty="0"/>
              <a:t> between young and older adults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368" y="2301546"/>
            <a:ext cx="4669356" cy="3684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039987" y="5927535"/>
            <a:ext cx="300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Abs in </a:t>
            </a:r>
            <a:r>
              <a:rPr lang="en-AU" sz="1400" dirty="0">
                <a:solidFill>
                  <a:srgbClr val="1F1F1F"/>
                </a:solidFill>
                <a:latin typeface="ElsevierGulliver"/>
              </a:rPr>
              <a:t>y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oung vs </a:t>
            </a:r>
            <a:r>
              <a:rPr lang="en-AU" sz="1400" dirty="0">
                <a:solidFill>
                  <a:srgbClr val="1F1F1F"/>
                </a:solidFill>
                <a:latin typeface="ElsevierGulliver"/>
              </a:rPr>
              <a:t>o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ld adults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084447" y="286871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Cherukuri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CVI, (2012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20(2) pp 239-247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Adults 65 Years Old and Older Have Reduced Numbers of Functional Memory T-cells to Respiratory Syncytial Virus Fusion Protein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4"/>
              </a:rPr>
              <a:t>https://</a:t>
            </a:r>
            <a:r>
              <a:rPr lang="en-AU" sz="1400" dirty="0" err="1">
                <a:hlinkClick r:id="rId4"/>
              </a:rPr>
              <a:t>journals.asm.org</a:t>
            </a:r>
            <a:r>
              <a:rPr lang="en-AU" sz="1400" dirty="0">
                <a:hlinkClick r:id="rId4"/>
              </a:rPr>
              <a:t>/</a:t>
            </a:r>
            <a:r>
              <a:rPr lang="en-AU" sz="1400" dirty="0" err="1">
                <a:hlinkClick r:id="rId4"/>
              </a:rPr>
              <a:t>doi</a:t>
            </a:r>
            <a:r>
              <a:rPr lang="en-AU" sz="1400" dirty="0">
                <a:hlinkClick r:id="rId4"/>
              </a:rPr>
              <a:t>/10.1128/cvi.00580-12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93370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 there are differences in RSV specific T-cells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2200723"/>
            <a:ext cx="4078094" cy="3258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628650" y="5459557"/>
            <a:ext cx="43728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ptos" panose="020B0004020202020204" pitchFamily="34" charset="0"/>
              </a:rPr>
              <a:t>Figure 3: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PBMC stimulated ex-vivo using</a:t>
            </a:r>
          </a:p>
          <a:p>
            <a:r>
              <a:rPr lang="en-AU" sz="1400" dirty="0">
                <a:solidFill>
                  <a:srgbClr val="1F1F1F"/>
                </a:solidFill>
                <a:latin typeface="Aptos" panose="020B0004020202020204" pitchFamily="34" charset="0"/>
              </a:rPr>
              <a:t>A) </a:t>
            </a:r>
            <a:r>
              <a:rPr lang="en-US" sz="1400" spc="-10" dirty="0" err="1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wt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A2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at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PFU/10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cells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B)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protein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endParaRPr lang="en-US" sz="1400" spc="-10" dirty="0">
              <a:solidFill>
                <a:srgbClr val="231F20"/>
              </a:solidFill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C)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F-specific</a:t>
            </a:r>
            <a:r>
              <a:rPr lang="en-US" sz="1400" spc="2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CD4</a:t>
            </a:r>
            <a:r>
              <a:rPr lang="en-US" sz="1400" baseline="300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+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peptide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pools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endParaRPr lang="en-US" sz="1400" spc="-10" dirty="0">
              <a:solidFill>
                <a:srgbClr val="231F20"/>
              </a:solidFill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D)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F-specific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CD8</a:t>
            </a:r>
            <a:r>
              <a:rPr lang="en-US" sz="1400" baseline="300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+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peptide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pools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 </a:t>
            </a:r>
            <a:endParaRPr lang="en-US" sz="1400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084447" y="286871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Cherukuri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CVI, (2012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20(2) pp 239-247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Adults 65 Years Old and Older Have Reduced Numbers of Functional Memory T-cells to Respiratory Syncytial Virus Fusion Protein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4"/>
              </a:rPr>
              <a:t>https://</a:t>
            </a:r>
            <a:r>
              <a:rPr lang="en-AU" sz="1400" dirty="0" err="1">
                <a:hlinkClick r:id="rId4"/>
              </a:rPr>
              <a:t>journals.asm.org</a:t>
            </a:r>
            <a:r>
              <a:rPr lang="en-AU" sz="1400" dirty="0">
                <a:hlinkClick r:id="rId4"/>
              </a:rPr>
              <a:t>/</a:t>
            </a:r>
            <a:r>
              <a:rPr lang="en-AU" sz="1400" dirty="0" err="1">
                <a:hlinkClick r:id="rId4"/>
              </a:rPr>
              <a:t>doi</a:t>
            </a:r>
            <a:r>
              <a:rPr lang="en-AU" sz="1400" dirty="0">
                <a:hlinkClick r:id="rId4"/>
              </a:rPr>
              <a:t>/10.1128/cvi.00580-12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3655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who get RSV seem to have lower AB </a:t>
            </a:r>
            <a:r>
              <a:rPr lang="en-US" dirty="0" err="1"/>
              <a:t>titres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0169" y="1884371"/>
            <a:ext cx="3102218" cy="4431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763242" y="6316111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Ab titres by RSV status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3822387" y="4377119"/>
            <a:ext cx="257766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JID, 177(2) (1998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pp 463–466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Relationship of Serum Antibody to Risk of Respiratory Syncytial Virus Infection in Elderly Adults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3"/>
              </a:rPr>
              <a:t>https://academic.oup.com/jid/article/177/2/463/925432</a:t>
            </a:r>
            <a:endParaRPr lang="en-A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818E1-FB95-9E44-F337-22BEA510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00" y="1884371"/>
            <a:ext cx="3846469" cy="2246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9573A-3F05-012A-DB5D-9E0BCC74EAE6}"/>
              </a:ext>
            </a:extLst>
          </p:cNvPr>
          <p:cNvSpPr txBox="1"/>
          <p:nvPr/>
        </p:nvSpPr>
        <p:spPr>
          <a:xfrm>
            <a:off x="6513524" y="4257338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Journal of Medical Virology (2006), 78(11) pp 1493-1497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Serum antibody decay in adults following natural respiratory syncytial virus infection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5"/>
              </a:rPr>
              <a:t>https://</a:t>
            </a:r>
            <a:r>
              <a:rPr lang="en-AU" sz="1400" dirty="0" err="1">
                <a:hlinkClick r:id="rId5"/>
              </a:rPr>
              <a:t>onlinelibrary.wiley.com</a:t>
            </a:r>
            <a:r>
              <a:rPr lang="en-AU" sz="1400" dirty="0">
                <a:hlinkClick r:id="rId5"/>
              </a:rPr>
              <a:t>/</a:t>
            </a:r>
            <a:r>
              <a:rPr lang="en-AU" sz="1400" dirty="0" err="1">
                <a:hlinkClick r:id="rId5"/>
              </a:rPr>
              <a:t>doi</a:t>
            </a:r>
            <a:r>
              <a:rPr lang="en-AU" sz="1400" dirty="0">
                <a:hlinkClick r:id="rId5"/>
              </a:rPr>
              <a:t>/10.1002/jmv.20724</a:t>
            </a:r>
            <a:endParaRPr lang="en-AU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A99519-B4E9-8171-8DF5-1BD1820121CC}"/>
              </a:ext>
            </a:extLst>
          </p:cNvPr>
          <p:cNvCxnSpPr>
            <a:cxnSpLocks/>
          </p:cNvCxnSpPr>
          <p:nvPr/>
        </p:nvCxnSpPr>
        <p:spPr>
          <a:xfrm flipH="1" flipV="1">
            <a:off x="3708912" y="3594538"/>
            <a:ext cx="536722" cy="78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111C7-2484-0F72-97F5-FCFBB0E6C95A}"/>
              </a:ext>
            </a:extLst>
          </p:cNvPr>
          <p:cNvCxnSpPr>
            <a:cxnSpLocks/>
          </p:cNvCxnSpPr>
          <p:nvPr/>
        </p:nvCxnSpPr>
        <p:spPr>
          <a:xfrm flipH="1" flipV="1">
            <a:off x="8423714" y="3594538"/>
            <a:ext cx="606402" cy="66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2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70D-628E-AF25-6FBB-F648454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E09A-C719-79A0-C5B2-84EA7E50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not decay as much over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C865-3DEE-5173-0B65-56D730AF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8" y="2014839"/>
            <a:ext cx="4861690" cy="341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03B78-38A5-964B-AF4A-F06ABE530D3C}"/>
              </a:ext>
            </a:extLst>
          </p:cNvPr>
          <p:cNvSpPr txBox="1"/>
          <p:nvPr/>
        </p:nvSpPr>
        <p:spPr>
          <a:xfrm>
            <a:off x="1017921" y="5566921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</a:t>
            </a:r>
          </a:p>
          <a:p>
            <a:r>
              <a:rPr lang="en-AU" sz="1350" dirty="0"/>
              <a:t>V1 is at end of RSV season, V2 is 4-6 months later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BD35-ED71-199C-16CB-E1FC59784594}"/>
              </a:ext>
            </a:extLst>
          </p:cNvPr>
          <p:cNvSpPr txBox="1"/>
          <p:nvPr/>
        </p:nvSpPr>
        <p:spPr>
          <a:xfrm>
            <a:off x="5737606" y="3257948"/>
            <a:ext cx="2577662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Green … Pollard Vaccine (2018) 36(41) pp6183-6190</a:t>
            </a:r>
          </a:p>
          <a:p>
            <a:endParaRPr lang="en-AU" sz="1350" dirty="0"/>
          </a:p>
          <a:p>
            <a:r>
              <a:rPr lang="en-AU" sz="1350" dirty="0"/>
              <a:t>Humoral and cellular immunity to RSV in infants, children and adults</a:t>
            </a:r>
          </a:p>
          <a:p>
            <a:endParaRPr lang="en-AU" sz="135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https://www.sciencedirect.com/science/article/pii/S0264410X1831185X</a:t>
            </a:r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13240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1185</Words>
  <Application>Microsoft Macintosh PowerPoint</Application>
  <PresentationFormat>On-screen Show (4:3)</PresentationFormat>
  <Paragraphs>141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ElsevierGulliver</vt:lpstr>
      <vt:lpstr>Office Theme</vt:lpstr>
      <vt:lpstr>RSV Antibodies</vt:lpstr>
      <vt:lpstr>Antibodies in Infants</vt:lpstr>
      <vt:lpstr>Antibodies in Infants</vt:lpstr>
      <vt:lpstr>Antibodies in Infants (decay)</vt:lpstr>
      <vt:lpstr>Antibodies in Infants</vt:lpstr>
      <vt:lpstr>Antibodies in Adults</vt:lpstr>
      <vt:lpstr>Antibodies in Adults</vt:lpstr>
      <vt:lpstr>Antibodies in Adults</vt:lpstr>
      <vt:lpstr>Antibodies in Adults (decay)</vt:lpstr>
      <vt:lpstr>Antibodies in Adults (decay)</vt:lpstr>
      <vt:lpstr>Antibodies in Adults (decay)</vt:lpstr>
      <vt:lpstr>Ab Decay in Human Challenge Studies</vt:lpstr>
      <vt:lpstr>Human Challenge Studies</vt:lpstr>
      <vt:lpstr>Human Challenge Studies</vt:lpstr>
      <vt:lpstr>Human Challenge Studies</vt:lpstr>
      <vt:lpstr>Vaccine induced Antibodies</vt:lpstr>
      <vt:lpstr>Vaccine induced Antibodies</vt:lpstr>
      <vt:lpstr>Vaccine Effectiveness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27</cp:revision>
  <dcterms:created xsi:type="dcterms:W3CDTF">2024-01-19T04:22:19Z</dcterms:created>
  <dcterms:modified xsi:type="dcterms:W3CDTF">2024-01-22T23:48:00Z</dcterms:modified>
</cp:coreProperties>
</file>