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66"/>
  </p:notesMasterIdLst>
  <p:handoutMasterIdLst>
    <p:handoutMasterId r:id="rId67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07" r:id="rId16"/>
    <p:sldId id="289" r:id="rId17"/>
    <p:sldId id="290" r:id="rId18"/>
    <p:sldId id="293" r:id="rId19"/>
    <p:sldId id="291" r:id="rId20"/>
    <p:sldId id="292" r:id="rId21"/>
    <p:sldId id="294" r:id="rId22"/>
    <p:sldId id="295" r:id="rId23"/>
    <p:sldId id="324" r:id="rId24"/>
    <p:sldId id="296" r:id="rId25"/>
    <p:sldId id="297" r:id="rId26"/>
    <p:sldId id="300" r:id="rId27"/>
    <p:sldId id="298" r:id="rId28"/>
    <p:sldId id="308" r:id="rId29"/>
    <p:sldId id="309" r:id="rId30"/>
    <p:sldId id="310" r:id="rId31"/>
    <p:sldId id="311" r:id="rId32"/>
    <p:sldId id="303" r:id="rId33"/>
    <p:sldId id="304" r:id="rId34"/>
    <p:sldId id="305" r:id="rId35"/>
    <p:sldId id="306" r:id="rId36"/>
    <p:sldId id="299" r:id="rId37"/>
    <p:sldId id="313" r:id="rId38"/>
    <p:sldId id="319" r:id="rId39"/>
    <p:sldId id="320" r:id="rId40"/>
    <p:sldId id="312" r:id="rId41"/>
    <p:sldId id="316" r:id="rId42"/>
    <p:sldId id="317" r:id="rId43"/>
    <p:sldId id="318" r:id="rId44"/>
    <p:sldId id="314" r:id="rId45"/>
    <p:sldId id="315" r:id="rId46"/>
    <p:sldId id="321" r:id="rId47"/>
    <p:sldId id="322" r:id="rId48"/>
    <p:sldId id="323" r:id="rId49"/>
    <p:sldId id="331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B0E6F3D-2094-4FB5-AE15-AB72255D464B}">
          <p14:sldIdLst>
            <p14:sldId id="278"/>
            <p14:sldId id="279"/>
          </p14:sldIdLst>
        </p14:section>
        <p14:section name="Seção sem Título" id="{39EB7BE4-F3F0-428E-A032-ABF6E0C87CEC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07"/>
          </p14:sldIdLst>
        </p14:section>
        <p14:section name="Seção sem Título" id="{0CB72949-032E-48B2-BDE5-CD2C140A0E51}">
          <p14:sldIdLst>
            <p14:sldId id="289"/>
            <p14:sldId id="290"/>
            <p14:sldId id="293"/>
            <p14:sldId id="291"/>
            <p14:sldId id="292"/>
            <p14:sldId id="294"/>
            <p14:sldId id="295"/>
            <p14:sldId id="324"/>
            <p14:sldId id="296"/>
            <p14:sldId id="297"/>
            <p14:sldId id="300"/>
            <p14:sldId id="298"/>
            <p14:sldId id="308"/>
            <p14:sldId id="309"/>
            <p14:sldId id="310"/>
            <p14:sldId id="311"/>
            <p14:sldId id="303"/>
            <p14:sldId id="304"/>
            <p14:sldId id="305"/>
            <p14:sldId id="306"/>
            <p14:sldId id="299"/>
            <p14:sldId id="313"/>
            <p14:sldId id="319"/>
            <p14:sldId id="320"/>
            <p14:sldId id="312"/>
            <p14:sldId id="316"/>
            <p14:sldId id="317"/>
            <p14:sldId id="318"/>
            <p14:sldId id="314"/>
            <p14:sldId id="315"/>
            <p14:sldId id="321"/>
            <p14:sldId id="322"/>
            <p14:sldId id="323"/>
            <p14:sldId id="331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79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03/06/2022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6564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4732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6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53232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206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7069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60354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796470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A070AB-0B0E-4B2D-804F-566417906A61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24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8BC9E8-30A4-4EE6-BB83-B04327D9020A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9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866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55272F-B51B-4957-97B0-074D18FB99AD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1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9178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7016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5BF86-AA12-49E0-AC44-8E2B1E4B1B72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66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03/06/2022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03/06/2022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00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ilaramos/Logica_com_Pyth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peps.python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>
                <a:solidFill>
                  <a:srgbClr val="002060"/>
                </a:solidFill>
              </a:rPr>
              <a:t>Lógica de programação com </a:t>
            </a:r>
            <a:r>
              <a:rPr lang="pt-BR" sz="4000" b="1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b="1" dirty="0">
                <a:solidFill>
                  <a:schemeClr val="accent2">
                    <a:lumMod val="75000"/>
                  </a:schemeClr>
                </a:solidFill>
              </a:rPr>
              <a:t>Keila Ramos</a:t>
            </a:r>
          </a:p>
        </p:txBody>
      </p:sp>
      <p:pic>
        <p:nvPicPr>
          <p:cNvPr id="8" name="Imagem 7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CA84428-4D99-9081-5357-1D52E4A8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83" y="297967"/>
            <a:ext cx="1778069" cy="17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82208-A01C-6C9C-4B3C-F4DBA769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29479"/>
            <a:ext cx="10353762" cy="6228521"/>
          </a:xfrm>
        </p:spPr>
        <p:txBody>
          <a:bodyPr>
            <a:normAutofit/>
          </a:bodyPr>
          <a:lstStyle/>
          <a:p>
            <a:r>
              <a:rPr lang="pt-BR" sz="3000" b="1" dirty="0">
                <a:solidFill>
                  <a:srgbClr val="002060"/>
                </a:solidFill>
              </a:rPr>
              <a:t>Composição (%d, %s, %f) -marcadores de posições.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nome = "João"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idade = 22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grana = 51.36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print("%s tem %d anos e R$%f no bolso." % (nome, idade, grana))</a:t>
            </a:r>
          </a:p>
          <a:p>
            <a:pPr marL="36900" indent="0">
              <a:buNone/>
            </a:pPr>
            <a:r>
              <a:rPr lang="pt-BR" dirty="0">
                <a:solidFill>
                  <a:srgbClr val="002060"/>
                </a:solidFill>
                <a:effectLst/>
              </a:rPr>
              <a:t>&gt;&gt;&gt; João tem 22 anos e R$51.360000 no bolso.</a:t>
            </a:r>
          </a:p>
          <a:p>
            <a:r>
              <a:rPr lang="pt-BR" sz="3000" b="1" dirty="0">
                <a:solidFill>
                  <a:srgbClr val="002060"/>
                </a:solidFill>
              </a:rPr>
              <a:t>método format em vez de %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print("{} tem {} anos e R${} no bolso" .format(nome, idade, grana))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print("{:12} tem {:03} anos e R${:5.2f} no bolso" .format(nome, idade, grana))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print(f"{nome} tem {idade} anos e R${grana:5.2f} no bolso")</a:t>
            </a:r>
          </a:p>
          <a:p>
            <a:r>
              <a:rPr lang="pt-BR" sz="3000" b="1" dirty="0">
                <a:solidFill>
                  <a:srgbClr val="002060"/>
                </a:solidFill>
              </a:rPr>
              <a:t>fatiamento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print(nome[0:3]) &gt;&gt;&gt; </a:t>
            </a:r>
            <a:r>
              <a:rPr lang="pt-BR" dirty="0" err="1">
                <a:solidFill>
                  <a:srgbClr val="002060"/>
                </a:solidFill>
                <a:effectLst/>
              </a:rPr>
              <a:t>Joã</a:t>
            </a:r>
            <a:endParaRPr lang="pt-BR" dirty="0">
              <a:solidFill>
                <a:srgbClr val="002060"/>
              </a:solidFill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08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9FBE-BF6F-DCD1-7112-F3D38383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7D7D9-B640-F447-93D8-399E8095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748118" cy="4284593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b="1" dirty="0">
                <a:solidFill>
                  <a:srgbClr val="002060"/>
                </a:solidFill>
              </a:rPr>
              <a:t>input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/>
              <a:t> é utilizada para solicitar dados do usuário. Ela recebe a mensagem a ser exibida e retorna o valor digitado pelo usuário.</a:t>
            </a:r>
          </a:p>
          <a:p>
            <a:r>
              <a:rPr lang="pt-BR" dirty="0" err="1">
                <a:solidFill>
                  <a:srgbClr val="002060"/>
                </a:solidFill>
              </a:rPr>
              <a:t>Ex</a:t>
            </a:r>
            <a:r>
              <a:rPr lang="pt-BR" dirty="0">
                <a:solidFill>
                  <a:srgbClr val="002060"/>
                </a:solidFill>
              </a:rPr>
              <a:t>:  x = </a:t>
            </a:r>
            <a:r>
              <a:rPr lang="pt-BR" b="1" dirty="0">
                <a:solidFill>
                  <a:srgbClr val="002060"/>
                </a:solidFill>
              </a:rPr>
              <a:t>input</a:t>
            </a:r>
            <a:r>
              <a:rPr lang="pt-BR" dirty="0">
                <a:solidFill>
                  <a:srgbClr val="002060"/>
                </a:solidFill>
              </a:rPr>
              <a:t>(“Digite um número: ”)</a:t>
            </a:r>
          </a:p>
          <a:p>
            <a:pPr marL="810000" lvl="2" indent="0">
              <a:buNone/>
            </a:pPr>
            <a:r>
              <a:rPr lang="pt-BR" dirty="0">
                <a:solidFill>
                  <a:srgbClr val="002060"/>
                </a:solidFill>
              </a:rPr>
              <a:t>print(x)</a:t>
            </a:r>
          </a:p>
          <a:p>
            <a:pPr marL="810000" lvl="2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&gt;&gt;&gt; Digite um número: _</a:t>
            </a:r>
            <a:endParaRPr lang="pt-BR" sz="1600" u="sng" dirty="0">
              <a:solidFill>
                <a:srgbClr val="002060"/>
              </a:solidFill>
            </a:endParaRPr>
          </a:p>
          <a:p>
            <a:pPr marL="810000" lvl="2" indent="0">
              <a:buNone/>
            </a:pPr>
            <a:r>
              <a:rPr lang="pt-BR" sz="2400" u="sng" dirty="0">
                <a:solidFill>
                  <a:srgbClr val="002060"/>
                </a:solidFill>
              </a:rPr>
              <a:t>Conversão da entrada de dados</a:t>
            </a:r>
            <a:r>
              <a:rPr lang="pt-BR" sz="2400" dirty="0">
                <a:solidFill>
                  <a:srgbClr val="002060"/>
                </a:solidFill>
                <a:effectLst/>
              </a:rPr>
              <a:t>: </a:t>
            </a:r>
          </a:p>
          <a:p>
            <a:pPr lvl="2"/>
            <a:r>
              <a:rPr lang="pt-BR" sz="2400" dirty="0">
                <a:effectLst/>
              </a:rPr>
              <a:t>A função input sempre retorna valores tipo string;</a:t>
            </a:r>
          </a:p>
          <a:p>
            <a:pPr lvl="2"/>
            <a:r>
              <a:rPr lang="pt-BR" sz="2400" dirty="0">
                <a:effectLst/>
              </a:rPr>
              <a:t>Use a função </a:t>
            </a:r>
            <a:r>
              <a:rPr lang="pt-BR" sz="2400" dirty="0">
                <a:solidFill>
                  <a:srgbClr val="002060"/>
                </a:solidFill>
                <a:effectLst/>
              </a:rPr>
              <a:t>int</a:t>
            </a:r>
            <a:r>
              <a:rPr lang="pt-BR" sz="2400" dirty="0">
                <a:effectLst/>
              </a:rPr>
              <a:t> para converter o valor retornado em um número inteiro ou </a:t>
            </a:r>
            <a:r>
              <a:rPr lang="pt-BR" sz="2400" dirty="0" err="1">
                <a:solidFill>
                  <a:srgbClr val="002060"/>
                </a:solidFill>
                <a:effectLst/>
              </a:rPr>
              <a:t>float</a:t>
            </a:r>
            <a:r>
              <a:rPr lang="pt-BR" sz="2400" dirty="0">
                <a:effectLst/>
              </a:rPr>
              <a:t> para convertê-lo em um decimal.</a:t>
            </a:r>
          </a:p>
          <a:p>
            <a:pPr lvl="2"/>
            <a:r>
              <a:rPr lang="pt-BR" sz="2400" dirty="0" err="1">
                <a:solidFill>
                  <a:srgbClr val="002060"/>
                </a:solidFill>
                <a:effectLst/>
              </a:rPr>
              <a:t>Ex</a:t>
            </a:r>
            <a:r>
              <a:rPr lang="pt-BR" sz="2400" dirty="0">
                <a:solidFill>
                  <a:srgbClr val="002060"/>
                </a:solidFill>
                <a:effectLst/>
              </a:rPr>
              <a:t>:  </a:t>
            </a:r>
            <a:r>
              <a:rPr lang="pt-BR" sz="24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int(input("Digite um número: "))</a:t>
            </a:r>
          </a:p>
          <a:p>
            <a:pPr lvl="2"/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23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70DE-FF35-8DCE-6C9A-2520F51C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260792"/>
            <a:ext cx="9440034" cy="841286"/>
          </a:xfrm>
        </p:spPr>
        <p:txBody>
          <a:bodyPr/>
          <a:lstStyle/>
          <a:p>
            <a:pPr algn="ctr"/>
            <a:r>
              <a:rPr lang="pt-BR" sz="4600" b="1" dirty="0">
                <a:solidFill>
                  <a:srgbClr val="002060"/>
                </a:solidFill>
              </a:rPr>
              <a:t>Saída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B5CE8-A0AA-D77E-FE2B-1BE0C52C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37" y="1173796"/>
            <a:ext cx="10958945" cy="524085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3200" dirty="0">
                <a:solidFill>
                  <a:schemeClr val="tx1"/>
                </a:solidFill>
              </a:rPr>
              <a:t>O comando </a:t>
            </a:r>
            <a:r>
              <a:rPr lang="pt-BR" sz="3200" b="1" dirty="0">
                <a:solidFill>
                  <a:schemeClr val="tx1"/>
                </a:solidFill>
              </a:rPr>
              <a:t>print</a:t>
            </a:r>
            <a:r>
              <a:rPr lang="pt-BR" sz="3200" dirty="0">
                <a:solidFill>
                  <a:schemeClr val="tx1"/>
                </a:solidFill>
              </a:rPr>
              <a:t> escreve o valor da expressão dada. Ele difere de apenas escrever a expressão no interpretador ao aceitar múltiplas expressões e </a:t>
            </a:r>
            <a:r>
              <a:rPr lang="pt-BR" sz="3200" dirty="0" err="1">
                <a:solidFill>
                  <a:schemeClr val="tx1"/>
                </a:solidFill>
              </a:rPr>
              <a:t>strings</a:t>
            </a:r>
            <a:r>
              <a:rPr lang="pt-BR" sz="32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</a:rPr>
              <a:t> Strings são impressas sem aspas, um espaço é inserido entre itens de forma a formatar o resultado assim: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i = 256*256</a:t>
            </a:r>
          </a:p>
          <a:p>
            <a:pPr algn="l"/>
            <a:r>
              <a:rPr lang="en-US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print ’The value of </a:t>
            </a:r>
            <a:r>
              <a:rPr lang="en-US" sz="27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is’, </a:t>
            </a:r>
            <a:r>
              <a:rPr lang="en-US" sz="27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70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 value of </a:t>
            </a:r>
            <a:r>
              <a:rPr lang="en-US" sz="27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is 65536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Uma vírgula ao final evita a quebra de linha: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a, b = 0, 1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while b &lt; 1000: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... print b, </a:t>
            </a:r>
            <a:r>
              <a:rPr lang="pt-BR" sz="2700" i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#vírgulla no final para não pular linha o resultado</a:t>
            </a:r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... a, b = b, </a:t>
            </a:r>
            <a:r>
              <a:rPr lang="pt-BR" sz="27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a+b</a:t>
            </a:r>
            <a:endParaRPr lang="pt-BR" sz="270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27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 1 2 3 5 8 13 21 34 55 89 144 233 377 610 987 (sequência de fibonacci)</a:t>
            </a:r>
          </a:p>
        </p:txBody>
      </p:sp>
    </p:spTree>
    <p:extLst>
      <p:ext uri="{BB962C8B-B14F-4D97-AF65-F5344CB8AC3E}">
        <p14:creationId xmlns:p14="http://schemas.microsoft.com/office/powerpoint/2010/main" val="332132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635B-CA5C-72CE-01E0-7DE8C653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22" y="652462"/>
            <a:ext cx="10353762" cy="1257300"/>
          </a:xfrm>
        </p:spPr>
        <p:txBody>
          <a:bodyPr>
            <a:normAutofit/>
          </a:bodyPr>
          <a:lstStyle/>
          <a:p>
            <a:pPr algn="ctr"/>
            <a:br>
              <a:rPr lang="pt-BR" sz="2400" dirty="0">
                <a:solidFill>
                  <a:srgbClr val="002060"/>
                </a:solidFill>
              </a:rPr>
            </a:br>
            <a:r>
              <a:rPr lang="pt-BR" sz="2400" dirty="0">
                <a:solidFill>
                  <a:srgbClr val="002060"/>
                </a:solidFill>
              </a:rPr>
              <a:t>Executar ou não executar? Eis a questão...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5E7E0-8A5C-74C6-582C-E33BCC29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1866900"/>
            <a:ext cx="11463131" cy="47591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00"/>
                </a:solidFill>
                <a:effectLst/>
                <a:highlight>
                  <a:srgbClr val="000000"/>
                </a:highlight>
              </a:rPr>
              <a:t>if</a:t>
            </a:r>
            <a:r>
              <a:rPr lang="pt-BR" dirty="0">
                <a:effectLst/>
                <a:highlight>
                  <a:srgbClr val="000000"/>
                </a:highlight>
              </a:rPr>
              <a:t> :</a:t>
            </a:r>
            <a:r>
              <a:rPr lang="pt-BR" dirty="0"/>
              <a:t> “se” – Se a condição for verdadeira, faça algo. </a:t>
            </a:r>
          </a:p>
          <a:p>
            <a:r>
              <a:rPr lang="pt-BR" b="1" dirty="0">
                <a:solidFill>
                  <a:srgbClr val="92D050"/>
                </a:solidFill>
                <a:highlight>
                  <a:srgbClr val="000000"/>
                </a:highlight>
              </a:rPr>
              <a:t>else</a:t>
            </a:r>
            <a:r>
              <a:rPr lang="pt-BR" dirty="0">
                <a:highlight>
                  <a:srgbClr val="000000"/>
                </a:highlight>
              </a:rPr>
              <a:t>:</a:t>
            </a:r>
            <a:r>
              <a:rPr lang="pt-BR" dirty="0"/>
              <a:t>  “se não” – Se não for verdadeira (false) faça outra coisa.</a:t>
            </a:r>
          </a:p>
          <a:p>
            <a:r>
              <a:rPr lang="pt-BR" b="1" dirty="0" err="1">
                <a:solidFill>
                  <a:srgbClr val="92D050"/>
                </a:solidFill>
                <a:highlight>
                  <a:srgbClr val="000000"/>
                </a:highlight>
              </a:rPr>
              <a:t>el</a:t>
            </a:r>
            <a:r>
              <a:rPr lang="pt-BR" b="1" dirty="0" err="1">
                <a:solidFill>
                  <a:srgbClr val="FFFF00"/>
                </a:solidFill>
                <a:highlight>
                  <a:srgbClr val="000000"/>
                </a:highlight>
              </a:rPr>
              <a:t>if</a:t>
            </a:r>
            <a:r>
              <a:rPr lang="pt-BR" b="1" dirty="0">
                <a:solidFill>
                  <a:srgbClr val="92D050"/>
                </a:solidFill>
                <a:highlight>
                  <a:srgbClr val="000000"/>
                </a:highlight>
              </a:rPr>
              <a:t>: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/>
              <a:t>“se não se” – substitui o </a:t>
            </a:r>
            <a:r>
              <a:rPr lang="pt-BR" b="1" dirty="0">
                <a:solidFill>
                  <a:srgbClr val="002060"/>
                </a:solidFill>
              </a:rPr>
              <a:t>else if </a:t>
            </a:r>
            <a:r>
              <a:rPr lang="pt-BR" dirty="0"/>
              <a:t>na mesma estrutura. </a:t>
            </a:r>
            <a:r>
              <a:rPr lang="pt-BR" i="1" dirty="0"/>
              <a:t>(usado normalmente no meio da estrutura)</a:t>
            </a:r>
          </a:p>
          <a:p>
            <a:r>
              <a:rPr lang="pt-BR" dirty="0">
                <a:solidFill>
                  <a:srgbClr val="002060"/>
                </a:solidFill>
              </a:rPr>
              <a:t>Ex. </a:t>
            </a:r>
          </a:p>
          <a:p>
            <a:r>
              <a:rPr lang="pt-BR" b="1" dirty="0">
                <a:solidFill>
                  <a:srgbClr val="002060"/>
                </a:solidFill>
                <a:effectLst/>
              </a:rPr>
              <a:t>if </a:t>
            </a:r>
            <a:r>
              <a:rPr lang="pt-BR" dirty="0">
                <a:solidFill>
                  <a:srgbClr val="002060"/>
                </a:solidFill>
                <a:effectLst/>
              </a:rPr>
              <a:t>operacao == 1: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002060"/>
                </a:solidFill>
                <a:effectLst/>
              </a:rPr>
              <a:t>f"O</a:t>
            </a:r>
            <a:r>
              <a:rPr lang="pt-BR" dirty="0">
                <a:solidFill>
                  <a:srgbClr val="002060"/>
                </a:solidFill>
                <a:effectLst/>
              </a:rPr>
              <a:t> resultado é: {soma:6.2f}")</a:t>
            </a:r>
          </a:p>
          <a:p>
            <a:r>
              <a:rPr lang="pt-BR" b="1" dirty="0" err="1">
                <a:solidFill>
                  <a:srgbClr val="002060"/>
                </a:solidFill>
              </a:rPr>
              <a:t>elif</a:t>
            </a:r>
            <a:r>
              <a:rPr lang="pt-BR" dirty="0">
                <a:solidFill>
                  <a:srgbClr val="002060"/>
                </a:solidFill>
                <a:effectLst/>
              </a:rPr>
              <a:t> operacao == 2: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002060"/>
                </a:solidFill>
                <a:effectLst/>
              </a:rPr>
              <a:t>f"O</a:t>
            </a:r>
            <a:r>
              <a:rPr lang="pt-BR" dirty="0">
                <a:solidFill>
                  <a:srgbClr val="002060"/>
                </a:solidFill>
                <a:effectLst/>
              </a:rPr>
              <a:t> resultado é: {subtracao:6.2f}")</a:t>
            </a:r>
          </a:p>
          <a:p>
            <a:r>
              <a:rPr lang="pt-BR" b="1" dirty="0">
                <a:solidFill>
                  <a:srgbClr val="002060"/>
                </a:solidFill>
                <a:effectLst/>
              </a:rPr>
              <a:t>else</a:t>
            </a:r>
            <a:r>
              <a:rPr lang="pt-BR" dirty="0">
                <a:solidFill>
                  <a:srgbClr val="002060"/>
                </a:solidFill>
                <a:effectLst/>
              </a:rPr>
              <a:t>:</a:t>
            </a:r>
          </a:p>
          <a:p>
            <a:r>
              <a:rPr lang="pt-BR" dirty="0">
                <a:solidFill>
                  <a:srgbClr val="002060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002060"/>
                </a:solidFill>
                <a:effectLst/>
              </a:rPr>
              <a:t>f"Comando</a:t>
            </a:r>
            <a:r>
              <a:rPr lang="pt-BR" dirty="0">
                <a:solidFill>
                  <a:srgbClr val="002060"/>
                </a:solidFill>
                <a:effectLst/>
              </a:rPr>
              <a:t> inexistente!")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861FC6-32EF-24EB-62DD-F2A95477A1A6}"/>
              </a:ext>
            </a:extLst>
          </p:cNvPr>
          <p:cNvSpPr txBox="1">
            <a:spLocks/>
          </p:cNvSpPr>
          <p:nvPr/>
        </p:nvSpPr>
        <p:spPr>
          <a:xfrm>
            <a:off x="446118" y="-79703"/>
            <a:ext cx="10353762" cy="14643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002060"/>
                </a:solidFill>
              </a:rPr>
              <a:t>Condições</a:t>
            </a:r>
          </a:p>
        </p:txBody>
      </p:sp>
    </p:spTree>
    <p:extLst>
      <p:ext uri="{BB962C8B-B14F-4D97-AF65-F5344CB8AC3E}">
        <p14:creationId xmlns:p14="http://schemas.microsoft.com/office/powerpoint/2010/main" val="34620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5159-6DCE-BD8C-FCEC-9BB95430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6BB9B-17B9-F771-A69A-6C1084DF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66047"/>
            <a:ext cx="9675812" cy="4467843"/>
          </a:xfrm>
        </p:spPr>
        <p:txBody>
          <a:bodyPr>
            <a:normAutofit/>
          </a:bodyPr>
          <a:lstStyle/>
          <a:p>
            <a:r>
              <a:rPr lang="pt-BR" dirty="0"/>
              <a:t>Representam a base de vários programas. São utilizados para executar a mesma parte de um programa várias vezes dependendo um uma condição normalmente.</a:t>
            </a:r>
          </a:p>
          <a:p>
            <a:r>
              <a:rPr lang="pt-BR" dirty="0"/>
              <a:t>Uma dessas é o </a:t>
            </a:r>
            <a:r>
              <a:rPr lang="pt-BR" sz="2800" b="1" dirty="0">
                <a:solidFill>
                  <a:srgbClr val="7030A0"/>
                </a:solidFill>
              </a:rPr>
              <a:t>while</a:t>
            </a:r>
            <a:r>
              <a:rPr lang="pt-BR" sz="2800" b="1" dirty="0"/>
              <a:t> &lt;condição&gt;:</a:t>
            </a:r>
          </a:p>
          <a:p>
            <a:pPr>
              <a:lnSpc>
                <a:spcPct val="100000"/>
              </a:lnSpc>
            </a:pPr>
            <a:r>
              <a:rPr lang="pt-BR" sz="2800" b="1" dirty="0"/>
              <a:t>                                  bloco </a:t>
            </a:r>
          </a:p>
          <a:p>
            <a:pPr>
              <a:lnSpc>
                <a:spcPct val="100000"/>
              </a:lnSpc>
            </a:pPr>
            <a:r>
              <a:rPr lang="pt-BR" sz="2800" b="1" dirty="0"/>
              <a:t>Ex. </a:t>
            </a:r>
          </a:p>
          <a:p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= 1</a:t>
            </a:r>
          </a:p>
          <a:p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&lt;= 14: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11653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37D67-F107-8CB7-C6FF-46B733DE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285750"/>
            <a:ext cx="11072811" cy="6329363"/>
          </a:xfrm>
        </p:spPr>
        <p:txBody>
          <a:bodyPr>
            <a:normAutofit/>
          </a:bodyPr>
          <a:lstStyle/>
          <a:p>
            <a:pPr algn="ctr"/>
            <a:r>
              <a:rPr lang="pt-BR" sz="2600" b="1" dirty="0">
                <a:solidFill>
                  <a:srgbClr val="002060"/>
                </a:solidFill>
              </a:rPr>
              <a:t>Outro operador de repetição é o </a:t>
            </a:r>
            <a:r>
              <a:rPr lang="pt-BR" sz="3600" b="1" dirty="0">
                <a:solidFill>
                  <a:srgbClr val="002060"/>
                </a:solidFill>
              </a:rPr>
              <a:t>for:</a:t>
            </a:r>
          </a:p>
          <a:p>
            <a:r>
              <a:rPr lang="pt-BR" dirty="0"/>
              <a:t>Sua estrutura de repetição especialmente projetada para percorrer listas, funciona de forma parecida a while, mas a cada repetição utiliza um elemento diferente da lista.</a:t>
            </a:r>
          </a:p>
          <a:p>
            <a:r>
              <a:rPr lang="pt-BR" dirty="0"/>
              <a:t>Exemplo:</a:t>
            </a:r>
          </a:p>
          <a:p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 = [8, 9, 15] </a:t>
            </a:r>
          </a:p>
          <a:p>
            <a:r>
              <a:rPr lang="it-IT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(e)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resultado &gt;&gt;&gt; 8 9 15</a:t>
            </a:r>
          </a:p>
          <a:p>
            <a:r>
              <a:rPr lang="it-IT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Para fazer a mesma coisa usando o while teríamos:</a:t>
            </a:r>
          </a:p>
          <a:p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 = [8, 9, 15]</a:t>
            </a:r>
          </a:p>
          <a:p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= 0</a:t>
            </a:r>
          </a:p>
          <a:p>
            <a:r>
              <a:rPr lang="it-IT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&lt;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(L):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 = L[x]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+= 1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0F21C-90F8-2543-F48D-27089E8B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7214"/>
            <a:ext cx="10353762" cy="590073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Interrompendo a repetição</a:t>
            </a:r>
          </a:p>
          <a:p>
            <a:pPr>
              <a:buFontTx/>
              <a:buChar char="-"/>
            </a:pPr>
            <a:r>
              <a:rPr lang="pt-BR" dirty="0"/>
              <a:t>A instrução </a:t>
            </a:r>
            <a:r>
              <a:rPr lang="pt-BR" b="1" dirty="0"/>
              <a:t>break é utilizada para interromper a execução do while independentemente do valor atual de sua condição. Exemplo com a leitura de valores até que digitemos o 0(zero):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x = 0</a:t>
            </a:r>
          </a:p>
          <a:p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v =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("Digite um número a somar ou 0 para sair: "))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v == 0: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x += v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450000" lvl="1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869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1BB5C-774A-4AD6-7C42-483FE7F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7176"/>
            <a:ext cx="10353762" cy="6329362"/>
          </a:xfrm>
        </p:spPr>
        <p:txBody>
          <a:bodyPr/>
          <a:lstStyle/>
          <a:p>
            <a:r>
              <a:rPr lang="pt-BR" sz="2400" b="1" dirty="0">
                <a:solidFill>
                  <a:srgbClr val="002060"/>
                </a:solidFill>
              </a:rPr>
              <a:t>Comentários no código</a:t>
            </a:r>
          </a:p>
          <a:p>
            <a:pPr lvl="1"/>
            <a:r>
              <a:rPr lang="pt-BR" dirty="0"/>
              <a:t>Usa-se o símbolo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pt-BR" dirty="0"/>
              <a:t> (cerquilha) no início de cada linha a ser </a:t>
            </a:r>
            <a:r>
              <a:rPr lang="pt-BR" dirty="0" err="1"/>
              <a:t>comnetada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Ex.  </a:t>
            </a:r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Esse é um exemplo.</a:t>
            </a:r>
          </a:p>
          <a:p>
            <a:r>
              <a:rPr lang="pt-BR" sz="2400" b="1" dirty="0" err="1">
                <a:solidFill>
                  <a:srgbClr val="002060"/>
                </a:solidFill>
              </a:rPr>
              <a:t>Docstring</a:t>
            </a:r>
            <a:r>
              <a:rPr lang="pt-BR" sz="2400" dirty="0">
                <a:solidFill>
                  <a:srgbClr val="FFFF00"/>
                </a:solidFill>
              </a:rPr>
              <a:t>: </a:t>
            </a:r>
            <a:r>
              <a:rPr lang="pt-BR" sz="2100" dirty="0"/>
              <a:t>As </a:t>
            </a:r>
            <a:r>
              <a:rPr lang="pt-BR" sz="2100" dirty="0" err="1"/>
              <a:t>docstrings</a:t>
            </a:r>
            <a:r>
              <a:rPr lang="pt-BR" sz="2100" dirty="0"/>
              <a:t> do Python são os literais de string que aparecem logo após a definição de uma função, método, classe ou módulo. Ex.</a:t>
            </a:r>
          </a:p>
          <a:p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pt-BR" sz="21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nova_função</a:t>
            </a:r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‘’’Essa é uma nova função’’’</a:t>
            </a:r>
          </a:p>
          <a:p>
            <a:r>
              <a:rPr lang="pt-BR" dirty="0"/>
              <a:t>Operadores de Atribuição especiais.</a:t>
            </a:r>
          </a:p>
          <a:p>
            <a:endParaRPr lang="pt-BR" dirty="0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49C12180-9CBD-0FFE-0922-ECF656BC2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15078"/>
              </p:ext>
            </p:extLst>
          </p:nvPr>
        </p:nvGraphicFramePr>
        <p:xfrm>
          <a:off x="1512395" y="4177664"/>
          <a:ext cx="7626351" cy="242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117">
                  <a:extLst>
                    <a:ext uri="{9D8B030D-6E8A-4147-A177-3AD203B41FA5}">
                      <a16:colId xmlns:a16="http://schemas.microsoft.com/office/drawing/2014/main" val="4166010368"/>
                    </a:ext>
                  </a:extLst>
                </a:gridCol>
                <a:gridCol w="2542117">
                  <a:extLst>
                    <a:ext uri="{9D8B030D-6E8A-4147-A177-3AD203B41FA5}">
                      <a16:colId xmlns:a16="http://schemas.microsoft.com/office/drawing/2014/main" val="1391121734"/>
                    </a:ext>
                  </a:extLst>
                </a:gridCol>
                <a:gridCol w="2542117">
                  <a:extLst>
                    <a:ext uri="{9D8B030D-6E8A-4147-A177-3AD203B41FA5}">
                      <a16:colId xmlns:a16="http://schemas.microsoft.com/office/drawing/2014/main" val="3093755915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Equivalência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6279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42717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-=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6403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6500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/=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 x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10823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**=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**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7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4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34CA3-D58B-01EA-6BBF-515986A6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Listas, dicionários, Tuplas 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D7EBE-3720-BA8B-3E65-911055E0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82" y="2133600"/>
            <a:ext cx="9899930" cy="436581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Listas são um tipo de variável que permite o armazenamento de vários valores, acessados por um índice. Indo do 0 a mais elementos do mesmo tipo ou de tipos diversos, podendo conter até outras listas.</a:t>
            </a:r>
            <a:endParaRPr lang="pt-BR" u="sng" dirty="0">
              <a:solidFill>
                <a:schemeClr val="tx1"/>
              </a:solidFill>
            </a:endParaRPr>
          </a:p>
          <a:p>
            <a:r>
              <a:rPr lang="pt-BR" b="1" u="sng" dirty="0">
                <a:solidFill>
                  <a:srgbClr val="002060"/>
                </a:solidFill>
              </a:rPr>
              <a:t>Para criar uma lista</a:t>
            </a:r>
            <a:r>
              <a:rPr lang="pt-BR" b="1" dirty="0">
                <a:solidFill>
                  <a:srgbClr val="002060"/>
                </a:solidFill>
                <a:effectLst/>
              </a:rPr>
              <a:t>  </a:t>
            </a:r>
          </a:p>
          <a:p>
            <a:r>
              <a:rPr lang="pt-BR" b="1" dirty="0"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&gt;&gt;&gt;  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 = []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Lista vazia.</a:t>
            </a:r>
          </a:p>
          <a:p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&gt;&gt;&gt;</a:t>
            </a:r>
            <a:r>
              <a:rPr lang="pt-BR" dirty="0">
                <a:solidFill>
                  <a:srgbClr val="0070C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 L = [4,14,24]  Lista ‘L’ com 3 elementos.</a:t>
            </a:r>
          </a:p>
          <a:p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Tamanho de L = 3, com índices 0,1,2. </a:t>
            </a:r>
          </a:p>
          <a:p>
            <a:r>
              <a:rPr lang="pt-BR" dirty="0">
                <a:solidFill>
                  <a:srgbClr val="0070C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L[0] 4 L[1] 14 L[2] 24.</a:t>
            </a:r>
          </a:p>
        </p:txBody>
      </p:sp>
    </p:spTree>
    <p:extLst>
      <p:ext uri="{BB962C8B-B14F-4D97-AF65-F5344CB8AC3E}">
        <p14:creationId xmlns:p14="http://schemas.microsoft.com/office/powerpoint/2010/main" val="90395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BE15-539B-7BD4-F450-61F0EE13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3" y="322729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para adicionar elementos em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819F7-1090-C430-73E2-D459E98C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3" y="1580029"/>
            <a:ext cx="10353762" cy="4955242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pt-BR" dirty="0"/>
              <a:t>A lista do Python possui uma série de funções, dentre elas </a:t>
            </a:r>
            <a:r>
              <a:rPr lang="pt-BR" b="1" dirty="0">
                <a:solidFill>
                  <a:srgbClr val="002060"/>
                </a:solidFill>
              </a:rPr>
              <a:t>insert, </a:t>
            </a:r>
            <a:r>
              <a:rPr lang="pt-BR" b="1" dirty="0" err="1">
                <a:solidFill>
                  <a:srgbClr val="002060"/>
                </a:solidFill>
              </a:rPr>
              <a:t>extend</a:t>
            </a:r>
            <a:r>
              <a:rPr lang="pt-BR" b="1" dirty="0">
                <a:solidFill>
                  <a:srgbClr val="002060"/>
                </a:solidFill>
              </a:rPr>
              <a:t> e append.</a:t>
            </a:r>
            <a:endParaRPr lang="pt-BR" dirty="0">
              <a:solidFill>
                <a:srgbClr val="002060"/>
              </a:solidFill>
            </a:endParaRPr>
          </a:p>
          <a:p>
            <a:pPr algn="l" fontAlgn="base">
              <a:spcBef>
                <a:spcPts val="200"/>
              </a:spcBef>
              <a:spcAft>
                <a:spcPts val="1200"/>
              </a:spcAft>
            </a:pPr>
            <a:r>
              <a:rPr lang="pt-BR" dirty="0"/>
              <a:t>Definições</a:t>
            </a:r>
          </a:p>
          <a:p>
            <a:pPr marL="685800" algn="l" fontAlgn="base"/>
            <a:r>
              <a:rPr lang="pt-BR" dirty="0"/>
              <a:t> </a:t>
            </a:r>
            <a:r>
              <a:rPr lang="pt-BR" b="1" dirty="0">
                <a:solidFill>
                  <a:srgbClr val="002060"/>
                </a:solidFill>
              </a:rPr>
              <a:t>Append:</a:t>
            </a:r>
            <a:r>
              <a:rPr lang="pt-BR" b="1" dirty="0"/>
              <a:t> </a:t>
            </a:r>
            <a:r>
              <a:rPr lang="pt-BR" dirty="0"/>
              <a:t>Insere um item no final da lista.</a:t>
            </a:r>
          </a:p>
          <a:p>
            <a:pPr marL="685800" algn="l" fontAlgn="base"/>
            <a:r>
              <a:rPr lang="pt-BR" dirty="0"/>
              <a:t>&gt;&gt;&gt; i</a:t>
            </a:r>
          </a:p>
          <a:p>
            <a:pPr marL="685800" algn="l" fontAlgn="base"/>
            <a:r>
              <a:rPr lang="pt-BR" dirty="0"/>
              <a:t>['mulheres', 'podem', 'muito']</a:t>
            </a:r>
          </a:p>
          <a:p>
            <a:pPr marL="685800" algn="l" fontAlgn="base"/>
            <a:r>
              <a:rPr lang="pt-BR" dirty="0"/>
              <a:t>&gt;&gt;&gt; </a:t>
            </a:r>
            <a:r>
              <a:rPr lang="pt-BR" dirty="0" err="1"/>
              <a:t>i.append</a:t>
            </a:r>
            <a:r>
              <a:rPr lang="pt-BR" dirty="0"/>
              <a:t>("</a:t>
            </a:r>
            <a:r>
              <a:rPr lang="pt-BR" b="1" dirty="0">
                <a:solidFill>
                  <a:srgbClr val="002060"/>
                </a:solidFill>
              </a:rPr>
              <a:t>mais</a:t>
            </a:r>
            <a:r>
              <a:rPr lang="pt-BR" dirty="0"/>
              <a:t>")</a:t>
            </a:r>
          </a:p>
          <a:p>
            <a:pPr marL="685800" algn="l" fontAlgn="base"/>
            <a:r>
              <a:rPr lang="pt-BR" dirty="0"/>
              <a:t>&gt;&gt;&gt; i</a:t>
            </a:r>
          </a:p>
          <a:p>
            <a:pPr marL="685800" algn="l" fontAlgn="base"/>
            <a:r>
              <a:rPr lang="pt-BR" dirty="0"/>
              <a:t>['mulheres', 'podem', 'muito', </a:t>
            </a:r>
            <a:r>
              <a:rPr lang="pt-BR" b="1" dirty="0">
                <a:solidFill>
                  <a:srgbClr val="002060"/>
                </a:solidFill>
              </a:rPr>
              <a:t>'mais</a:t>
            </a:r>
            <a:r>
              <a:rPr lang="pt-BR" dirty="0"/>
              <a:t>']</a:t>
            </a:r>
          </a:p>
          <a:p>
            <a:pPr marL="685800" algn="l" fontAlgn="base"/>
            <a:r>
              <a:rPr lang="pt-BR" dirty="0">
                <a:solidFill>
                  <a:srgbClr val="92D050"/>
                </a:solidFill>
              </a:rPr>
              <a:t> </a:t>
            </a:r>
            <a:r>
              <a:rPr lang="pt-BR" b="1" dirty="0">
                <a:solidFill>
                  <a:srgbClr val="002060"/>
                </a:solidFill>
              </a:rPr>
              <a:t>Insert:</a:t>
            </a:r>
            <a:r>
              <a:rPr lang="pt-BR" dirty="0"/>
              <a:t> Adiciona um item em uma posição X da lista e empurra os itens depois da posição X para “baixo”;</a:t>
            </a:r>
          </a:p>
          <a:p>
            <a:pPr marL="685800" algn="l" fontAlgn="base"/>
            <a:r>
              <a:rPr lang="pt-BR" dirty="0"/>
              <a:t>&gt;&gt;&gt; </a:t>
            </a:r>
            <a:r>
              <a:rPr lang="pt-BR" dirty="0" err="1"/>
              <a:t>i.insert</a:t>
            </a:r>
            <a:r>
              <a:rPr lang="pt-BR" dirty="0"/>
              <a:t>(0,"</a:t>
            </a:r>
            <a:r>
              <a:rPr lang="pt-BR" b="1" dirty="0">
                <a:solidFill>
                  <a:srgbClr val="002060"/>
                </a:solidFill>
              </a:rPr>
              <a:t>As</a:t>
            </a:r>
            <a:r>
              <a:rPr lang="pt-BR" dirty="0"/>
              <a:t>")</a:t>
            </a:r>
          </a:p>
          <a:p>
            <a:pPr marL="685800" algn="l" fontAlgn="base"/>
            <a:r>
              <a:rPr lang="pt-BR" dirty="0"/>
              <a:t>&gt;&gt;&gt; i</a:t>
            </a:r>
          </a:p>
          <a:p>
            <a:pPr marL="685800" algn="l" fontAlgn="base"/>
            <a:r>
              <a:rPr lang="pt-BR" dirty="0"/>
              <a:t>[</a:t>
            </a:r>
            <a:r>
              <a:rPr lang="pt-BR" b="1" dirty="0">
                <a:solidFill>
                  <a:srgbClr val="002060"/>
                </a:solidFill>
              </a:rPr>
              <a:t>'As</a:t>
            </a:r>
            <a:r>
              <a:rPr lang="pt-BR" dirty="0"/>
              <a:t>', 'mulheres', 'podem', 'muito', 'mais']</a:t>
            </a:r>
          </a:p>
        </p:txBody>
      </p:sp>
    </p:spTree>
    <p:extLst>
      <p:ext uri="{BB962C8B-B14F-4D97-AF65-F5344CB8AC3E}">
        <p14:creationId xmlns:p14="http://schemas.microsoft.com/office/powerpoint/2010/main" val="39941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b="1" dirty="0">
                <a:solidFill>
                  <a:srgbClr val="002060"/>
                </a:solidFill>
              </a:rPr>
              <a:t>Conteúdo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Apresentação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Variáveis 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Condições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Repetições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Listas, Dicionários, Tuplas e Conjuntos.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Funções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Arquivos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Classes e Objetos</a:t>
            </a:r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D3796F40-DB17-FDDA-6F9A-98CCC48D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83" y="1199116"/>
            <a:ext cx="4168014" cy="41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BE15-539B-7BD4-F450-61F0EE13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3" y="322729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para adicionar elementos em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819F7-1090-C430-73E2-D459E98C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3" y="1580029"/>
            <a:ext cx="10353762" cy="4760258"/>
          </a:xfrm>
        </p:spPr>
        <p:txBody>
          <a:bodyPr>
            <a:normAutofit/>
          </a:bodyPr>
          <a:lstStyle/>
          <a:p>
            <a:pPr marL="685800" algn="l" fontAlgn="base"/>
            <a:r>
              <a:rPr lang="pt-BR" b="1" dirty="0">
                <a:solidFill>
                  <a:srgbClr val="002060"/>
                </a:solidFill>
              </a:rPr>
              <a:t>Extend</a:t>
            </a:r>
            <a:r>
              <a:rPr lang="pt-BR" dirty="0">
                <a:solidFill>
                  <a:srgbClr val="002060"/>
                </a:solidFill>
              </a:rPr>
              <a:t>: </a:t>
            </a:r>
            <a:r>
              <a:rPr lang="pt-BR" dirty="0"/>
              <a:t>“Mescla” duas listas, fazendo com que passe a existir apenas uma, com todos os elementos;</a:t>
            </a:r>
          </a:p>
          <a:p>
            <a:pPr marL="685800" algn="l" fontAlgn="base"/>
            <a:r>
              <a:rPr lang="pt-BR" dirty="0"/>
              <a:t>&gt;&gt;&gt; k</a:t>
            </a:r>
          </a:p>
          <a:p>
            <a:pPr marL="685800" algn="l" fontAlgn="base"/>
            <a:r>
              <a:rPr lang="pt-BR" dirty="0"/>
              <a:t>(</a:t>
            </a:r>
            <a:r>
              <a:rPr lang="pt-BR" dirty="0">
                <a:solidFill>
                  <a:srgbClr val="002060"/>
                </a:solidFill>
              </a:rPr>
              <a:t>'mesmo', '!'</a:t>
            </a:r>
            <a:r>
              <a:rPr lang="pt-BR" dirty="0"/>
              <a:t>)</a:t>
            </a:r>
          </a:p>
          <a:p>
            <a:pPr marL="685800" algn="l" fontAlgn="base"/>
            <a:r>
              <a:rPr lang="pt-BR" dirty="0"/>
              <a:t>&gt;&gt;&gt; </a:t>
            </a:r>
            <a:r>
              <a:rPr lang="pt-BR" dirty="0" err="1"/>
              <a:t>i.extend</a:t>
            </a:r>
            <a:r>
              <a:rPr lang="pt-BR" dirty="0"/>
              <a:t>(k)</a:t>
            </a:r>
          </a:p>
          <a:p>
            <a:pPr marL="685800" algn="l" fontAlgn="base"/>
            <a:r>
              <a:rPr lang="pt-BR" dirty="0"/>
              <a:t>&gt;&gt;&gt; i</a:t>
            </a:r>
          </a:p>
          <a:p>
            <a:pPr marL="685800" algn="l" fontAlgn="base"/>
            <a:r>
              <a:rPr lang="pt-BR" dirty="0"/>
              <a:t>['As', 'mulheres', 'podem', 'muito', 'mais', </a:t>
            </a:r>
            <a:r>
              <a:rPr lang="pt-BR" dirty="0">
                <a:solidFill>
                  <a:srgbClr val="002060"/>
                </a:solidFill>
              </a:rPr>
              <a:t>'mesmo', '!']</a:t>
            </a:r>
          </a:p>
          <a:p>
            <a:r>
              <a:rPr lang="nb-NO" sz="24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Podemos usar a função Range para gerar listas simples: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(10):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(v)</a:t>
            </a:r>
          </a:p>
          <a:p>
            <a:r>
              <a:rPr lang="nb-NO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1 2 3 4 5 6 7 8 9</a:t>
            </a:r>
          </a:p>
          <a:p>
            <a:pPr marL="685800" algn="l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E95D5-0D68-DBCA-ABAF-E802A286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585788"/>
            <a:ext cx="10710344" cy="586677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30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Cópia e fatiamento de listas</a:t>
            </a:r>
          </a:p>
          <a:p>
            <a:endParaRPr lang="pt-BR" sz="21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 = [1,2,3,4,5]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V = L[:] </a:t>
            </a:r>
            <a:r>
              <a:rPr lang="pt-BR" sz="2600" dirty="0">
                <a:sym typeface="Wingdings" panose="05000000000000000000" pitchFamily="2" charset="2"/>
              </a:rPr>
              <a:t> nesse caso V agora é uma cópia de L, embora sejam iguais L e V referem a áreas diferentes na memória, permitindo alterá-las de forma independente.</a:t>
            </a:r>
            <a:endParaRPr lang="pt-BR" sz="2600" dirty="0"/>
          </a:p>
          <a:p>
            <a:r>
              <a:rPr lang="pt-BR" sz="2600" dirty="0"/>
              <a:t>Podemos fatiar uma lista, como fizemos com </a:t>
            </a:r>
            <a:r>
              <a:rPr lang="pt-BR" sz="2600" dirty="0" err="1"/>
              <a:t>strings</a:t>
            </a:r>
            <a:r>
              <a:rPr lang="pt-BR" sz="2600" dirty="0"/>
              <a:t> (slide 10):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L[0:5]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L[:5]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[1,2,3,4,5]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L[:-1]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L[-1]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L[1:3]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[2,3]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L[1:4]  [2,3,4]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L[3:]  [4,5]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L[-2]  4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1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4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94895-2F33-8B00-4044-A7B5BD9A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40" y="372289"/>
            <a:ext cx="9851640" cy="5463395"/>
          </a:xfrm>
        </p:spPr>
        <p:txBody>
          <a:bodyPr>
            <a:normAutofit fontScale="92500" lnSpcReduction="10000"/>
          </a:bodyPr>
          <a:lstStyle/>
          <a:p>
            <a:r>
              <a:rPr lang="pt-BR" sz="3000" b="1" dirty="0">
                <a:solidFill>
                  <a:srgbClr val="002060"/>
                </a:solidFill>
                <a:effectLst/>
                <a:latin typeface="+mj-lt"/>
              </a:rPr>
              <a:t>Tamanho de listas</a:t>
            </a:r>
          </a:p>
          <a:p>
            <a:pPr marL="36900" indent="0">
              <a:buNone/>
            </a:pPr>
            <a:r>
              <a:rPr lang="pt-BR" dirty="0">
                <a:latin typeface="+mj-lt"/>
              </a:rPr>
              <a:t>	</a:t>
            </a:r>
            <a:r>
              <a:rPr lang="pt-BR" sz="2400" dirty="0"/>
              <a:t>Usamos a função </a:t>
            </a:r>
            <a:r>
              <a:rPr lang="pt-BR" b="1" dirty="0" err="1">
                <a:solidFill>
                  <a:srgbClr val="0070C0"/>
                </a:solidFill>
                <a:latin typeface="+mj-lt"/>
              </a:rPr>
              <a:t>len</a:t>
            </a:r>
            <a:r>
              <a:rPr lang="pt-BR" b="1" dirty="0">
                <a:solidFill>
                  <a:srgbClr val="0070C0"/>
                </a:solidFill>
                <a:latin typeface="+mj-lt"/>
              </a:rPr>
              <a:t>( ) ou </a:t>
            </a:r>
            <a:r>
              <a:rPr lang="pt-BR" b="1" dirty="0" err="1">
                <a:solidFill>
                  <a:srgbClr val="0070C0"/>
                </a:solidFill>
                <a:latin typeface="+mj-lt"/>
              </a:rPr>
              <a:t>count</a:t>
            </a:r>
            <a:r>
              <a:rPr lang="pt-BR" b="1" dirty="0">
                <a:solidFill>
                  <a:srgbClr val="0070C0"/>
                </a:solidFill>
                <a:latin typeface="+mj-lt"/>
              </a:rPr>
              <a:t>( ). </a:t>
            </a:r>
            <a:r>
              <a:rPr lang="pt-BR" sz="2400" dirty="0"/>
              <a:t>O valor retornado é igual ao número de elementos da lista</a:t>
            </a:r>
            <a:r>
              <a:rPr lang="pt-BR" dirty="0">
                <a:latin typeface="+mj-lt"/>
              </a:rPr>
              <a:t>.</a:t>
            </a:r>
          </a:p>
          <a:p>
            <a:r>
              <a:rPr lang="pt-BR" dirty="0">
                <a:latin typeface="+mj-lt"/>
              </a:rPr>
              <a:t>L = [12, 13, 14] </a:t>
            </a:r>
            <a:r>
              <a:rPr lang="pt-BR" dirty="0">
                <a:latin typeface="+mj-lt"/>
                <a:sym typeface="Wingdings" panose="05000000000000000000" pitchFamily="2" charset="2"/>
              </a:rPr>
              <a:t> </a:t>
            </a:r>
            <a:r>
              <a:rPr lang="pt-BR" dirty="0" err="1">
                <a:latin typeface="+mj-lt"/>
                <a:sym typeface="Wingdings" panose="05000000000000000000" pitchFamily="2" charset="2"/>
              </a:rPr>
              <a:t>len</a:t>
            </a:r>
            <a:r>
              <a:rPr lang="pt-BR" dirty="0">
                <a:latin typeface="+mj-lt"/>
                <a:sym typeface="Wingdings" panose="05000000000000000000" pitchFamily="2" charset="2"/>
              </a:rPr>
              <a:t>(L)  3</a:t>
            </a:r>
          </a:p>
          <a:p>
            <a:r>
              <a:rPr lang="pt-BR" sz="3100" b="1" dirty="0">
                <a:solidFill>
                  <a:srgbClr val="002060"/>
                </a:solidFill>
                <a:effectLst/>
                <a:latin typeface="+mj-lt"/>
                <a:sym typeface="Wingdings" panose="05000000000000000000" pitchFamily="2" charset="2"/>
              </a:rPr>
              <a:t>Adição de elementos</a:t>
            </a:r>
          </a:p>
          <a:p>
            <a:pPr marL="36900" indent="0">
              <a:buNone/>
            </a:pPr>
            <a:r>
              <a:rPr lang="pt-BR" dirty="0">
                <a:sym typeface="Wingdings" panose="05000000000000000000" pitchFamily="2" charset="2"/>
              </a:rPr>
              <a:t>	Para adicionar um elemento ao fim da lista utilizaremos o método </a:t>
            </a:r>
            <a:r>
              <a:rPr lang="pt-BR" dirty="0">
                <a:solidFill>
                  <a:srgbClr val="0070C0"/>
                </a:solidFill>
                <a:sym typeface="Wingdings" panose="05000000000000000000" pitchFamily="2" charset="2"/>
              </a:rPr>
              <a:t>append.</a:t>
            </a:r>
          </a:p>
          <a:p>
            <a:r>
              <a:rPr lang="pt-BR" dirty="0">
                <a:sym typeface="Wingdings" panose="05000000000000000000" pitchFamily="2" charset="2"/>
              </a:rPr>
              <a:t>Em python chamamos  um método escrevendo o nome dele após o nome do objeto.</a:t>
            </a:r>
          </a:p>
          <a:p>
            <a:r>
              <a:rPr lang="pt-BR" dirty="0">
                <a:sym typeface="Wingdings" panose="05000000000000000000" pitchFamily="2" charset="2"/>
              </a:rPr>
              <a:t>Ex. </a:t>
            </a:r>
            <a:r>
              <a:rPr lang="pt-BR" dirty="0" err="1">
                <a:sym typeface="Wingdings" panose="05000000000000000000" pitchFamily="2" charset="2"/>
              </a:rPr>
              <a:t>L.append</a:t>
            </a:r>
            <a:r>
              <a:rPr lang="pt-BR" dirty="0">
                <a:sym typeface="Wingdings" panose="05000000000000000000" pitchFamily="2" charset="2"/>
              </a:rPr>
              <a:t>(valor). Ex. </a:t>
            </a:r>
            <a:r>
              <a:rPr lang="pt-BR" dirty="0" err="1">
                <a:sym typeface="Wingdings" panose="05000000000000000000" pitchFamily="2" charset="2"/>
              </a:rPr>
              <a:t>L.append</a:t>
            </a:r>
            <a:r>
              <a:rPr lang="pt-BR" dirty="0">
                <a:sym typeface="Wingdings" panose="05000000000000000000" pitchFamily="2" charset="2"/>
              </a:rPr>
              <a:t>(15)  [12, 13, 14, 15].</a:t>
            </a:r>
          </a:p>
          <a:p>
            <a:r>
              <a:rPr lang="pt-BR" dirty="0">
                <a:sym typeface="Wingdings" panose="05000000000000000000" pitchFamily="2" charset="2"/>
              </a:rPr>
              <a:t>Podemos adicionar elementos a uma lista com a adição de listas usando + :</a:t>
            </a:r>
          </a:p>
          <a:p>
            <a:r>
              <a:rPr lang="pt-BR" dirty="0">
                <a:sym typeface="Wingdings" panose="05000000000000000000" pitchFamily="2" charset="2"/>
              </a:rPr>
              <a:t>L = [ ]</a:t>
            </a:r>
          </a:p>
          <a:p>
            <a:r>
              <a:rPr lang="pt-BR" dirty="0">
                <a:sym typeface="Wingdings" panose="05000000000000000000" pitchFamily="2" charset="2"/>
              </a:rPr>
              <a:t>L = L + [1]  L = [1]</a:t>
            </a:r>
          </a:p>
          <a:p>
            <a:r>
              <a:rPr lang="pt-BR" dirty="0">
                <a:sym typeface="Wingdings" panose="05000000000000000000" pitchFamily="2" charset="2"/>
              </a:rPr>
              <a:t>L  += [2]  L = [1,2]</a:t>
            </a:r>
          </a:p>
          <a:p>
            <a:r>
              <a:rPr lang="pt-BR" dirty="0">
                <a:sym typeface="Wingdings" panose="05000000000000000000" pitchFamily="2" charset="2"/>
              </a:rPr>
              <a:t>L += [3, 4, 5]  L = [1, 2, 3, 4, 5] equivale ao método </a:t>
            </a:r>
            <a:r>
              <a:rPr lang="pt-BR" b="1" dirty="0" err="1">
                <a:sym typeface="Wingdings" panose="05000000000000000000" pitchFamily="2" charset="2"/>
              </a:rPr>
              <a:t>extend</a:t>
            </a:r>
            <a:r>
              <a:rPr lang="pt-BR" dirty="0">
                <a:sym typeface="Wingdings" panose="05000000000000000000" pitchFamily="2" charset="2"/>
              </a:rPr>
              <a:t> em que adiciona os elementos de uma lista a outra.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0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51872-3DB9-D385-FD05-3EF0869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46" y="713509"/>
            <a:ext cx="10353762" cy="585354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dirty="0">
                <a:solidFill>
                  <a:srgbClr val="002060"/>
                </a:solidFill>
              </a:rPr>
              <a:t>Seguem outras funções muito usadas em listas:</a:t>
            </a:r>
          </a:p>
          <a:p>
            <a:pPr algn="l"/>
            <a:r>
              <a:rPr lang="pt-BR" sz="2400" b="1" dirty="0">
                <a:solidFill>
                  <a:srgbClr val="002060"/>
                </a:solidFill>
              </a:rPr>
              <a:t>index(x)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chemeClr val="tx1"/>
                </a:solidFill>
              </a:rPr>
              <a:t>Retorna o índice do primeiro item cujo valor é igual ao argumento fornecido em x, gerando erro se este valor não existe</a:t>
            </a:r>
          </a:p>
          <a:p>
            <a:pPr marL="36900" indent="0">
              <a:buNone/>
            </a:pP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[66.25, 333, -1, 333, 1, 1234.5, 333]</a:t>
            </a:r>
            <a:b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pt-BR" sz="20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a.index</a:t>
            </a: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(333)</a:t>
            </a:r>
            <a:b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sz="2000" b="1" dirty="0">
              <a:solidFill>
                <a:srgbClr val="002060"/>
              </a:solidFill>
            </a:endParaRPr>
          </a:p>
          <a:p>
            <a:pPr marL="379800"/>
            <a:r>
              <a:rPr lang="pt-BR" sz="2600" b="1" dirty="0">
                <a:solidFill>
                  <a:srgbClr val="002060"/>
                </a:solidFill>
              </a:rPr>
              <a:t>sort( ) </a:t>
            </a:r>
          </a:p>
          <a:p>
            <a:pPr marL="3690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Ordena os itens da lista sem gerar uma nova lista.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pt-BR" sz="20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a.sort</a:t>
            </a: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[-1, 1, 66.25, 333, 333, 1234.5]</a:t>
            </a:r>
            <a:endParaRPr lang="pt-BR" sz="2000" dirty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pt-BR" sz="2400" b="1" dirty="0">
                <a:solidFill>
                  <a:srgbClr val="002060"/>
                </a:solidFill>
              </a:rPr>
              <a:t>reverse( )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Inverte a ordem dos elementos na lista sem gerar uma nova lista.</a:t>
            </a:r>
          </a:p>
          <a:p>
            <a:pPr marL="36900" indent="0" algn="l">
              <a:buNone/>
            </a:pPr>
            <a: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pt-BR" sz="180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a.reverse</a:t>
            </a:r>
            <a: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[333, 1234.5, 1, 333, -1, 66.25]</a:t>
            </a:r>
            <a:br>
              <a:rPr lang="pt-BR" sz="18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endParaRPr lang="pt-BR" sz="18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813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B0A81-09DB-4D11-FACF-B74B1811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81000"/>
            <a:ext cx="10353762" cy="6096000"/>
          </a:xfrm>
        </p:spPr>
        <p:txBody>
          <a:bodyPr>
            <a:normAutofit fontScale="55000" lnSpcReduction="20000"/>
          </a:bodyPr>
          <a:lstStyle/>
          <a:p>
            <a:r>
              <a:rPr lang="pt-BR" sz="5100" dirty="0">
                <a:solidFill>
                  <a:srgbClr val="002060"/>
                </a:solidFill>
                <a:effectLst/>
              </a:rPr>
              <a:t>Remoção de elementos da lista usando </a:t>
            </a:r>
            <a:r>
              <a:rPr lang="pt-BR" sz="5100" b="1" dirty="0" err="1">
                <a:solidFill>
                  <a:srgbClr val="002060"/>
                </a:solidFill>
                <a:effectLst/>
              </a:rPr>
              <a:t>del</a:t>
            </a:r>
            <a:r>
              <a:rPr lang="pt-BR" sz="5100" b="1" dirty="0">
                <a:solidFill>
                  <a:srgbClr val="002060"/>
                </a:solidFill>
                <a:effectLst/>
              </a:rPr>
              <a:t>:</a:t>
            </a:r>
          </a:p>
          <a:p>
            <a:pPr marL="36900" indent="0">
              <a:buNone/>
            </a:pPr>
            <a:r>
              <a:rPr lang="pt-BR" sz="4200" dirty="0">
                <a:solidFill>
                  <a:srgbClr val="0070C0"/>
                </a:solidFill>
                <a:effectLst/>
              </a:rPr>
              <a:t>&gt;&gt;&gt; L = [2,3,4,7]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0070C0"/>
                </a:solidFill>
                <a:effectLst/>
              </a:rPr>
              <a:t>&gt;&gt;&gt; </a:t>
            </a:r>
            <a:r>
              <a:rPr lang="pt-BR" sz="3400" dirty="0" err="1">
                <a:solidFill>
                  <a:srgbClr val="0070C0"/>
                </a:solidFill>
                <a:effectLst/>
              </a:rPr>
              <a:t>del</a:t>
            </a:r>
            <a:r>
              <a:rPr lang="pt-BR" sz="3400" dirty="0">
                <a:solidFill>
                  <a:srgbClr val="0070C0"/>
                </a:solidFill>
                <a:effectLst/>
              </a:rPr>
              <a:t> L[0]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0070C0"/>
                </a:solidFill>
                <a:effectLst/>
              </a:rPr>
              <a:t>&gt;&gt;&gt; L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0070C0"/>
                </a:solidFill>
                <a:effectLst/>
              </a:rPr>
              <a:t>[3, 4, 7] </a:t>
            </a:r>
          </a:p>
          <a:p>
            <a:r>
              <a:rPr lang="pt-BR" sz="5100" dirty="0">
                <a:solidFill>
                  <a:srgbClr val="002060"/>
                </a:solidFill>
                <a:effectLst/>
              </a:rPr>
              <a:t>Método </a:t>
            </a:r>
            <a:r>
              <a:rPr lang="pt-BR" sz="5100" b="1" dirty="0">
                <a:solidFill>
                  <a:srgbClr val="002060"/>
                </a:solidFill>
                <a:effectLst/>
              </a:rPr>
              <a:t>pop</a:t>
            </a:r>
            <a:r>
              <a:rPr lang="pt-BR" sz="5100" dirty="0">
                <a:solidFill>
                  <a:srgbClr val="002060"/>
                </a:solidFill>
                <a:effectLst/>
              </a:rPr>
              <a:t>: Retorna o valor do elemento e o exclui da fila.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0070C0"/>
                </a:solidFill>
                <a:effectLst/>
              </a:rPr>
              <a:t>&gt;&gt;&gt; L = [2,3,4,7]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0070C0"/>
                </a:solidFill>
                <a:effectLst/>
              </a:rPr>
              <a:t>&gt;&gt;&gt; L.pop(0)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0070C0"/>
                </a:solidFill>
                <a:effectLst/>
              </a:rPr>
              <a:t>2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0070C0"/>
                </a:solidFill>
                <a:effectLst/>
              </a:rPr>
              <a:t>&gt;&gt;&gt; L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0070C0"/>
                </a:solidFill>
                <a:effectLst/>
              </a:rPr>
              <a:t>[3, 4, 7]</a:t>
            </a:r>
          </a:p>
          <a:p>
            <a:pPr algn="l"/>
            <a:r>
              <a:rPr lang="pt-BR" sz="5100" b="1" dirty="0">
                <a:solidFill>
                  <a:srgbClr val="002060"/>
                </a:solidFill>
                <a:effectLst/>
              </a:rPr>
              <a:t>remove(x) </a:t>
            </a:r>
            <a:r>
              <a:rPr lang="pt-BR" sz="5100" dirty="0">
                <a:solidFill>
                  <a:srgbClr val="002060"/>
                </a:solidFill>
                <a:effectLst/>
              </a:rPr>
              <a:t>Remove o primeiro item da lista cujo valor é x. É gerado um erro se este valor não existir.</a:t>
            </a:r>
          </a:p>
          <a:p>
            <a:pPr marL="36900" indent="0" algn="l">
              <a:buNone/>
            </a:pPr>
            <a:r>
              <a:rPr lang="pt-BR" sz="3400" dirty="0">
                <a:solidFill>
                  <a:srgbClr val="0070C0"/>
                </a:solidFill>
                <a:effectLst/>
              </a:rPr>
              <a:t>&gt;&gt;&gt; L.remove(4)</a:t>
            </a:r>
            <a:br>
              <a:rPr lang="pt-BR" sz="3400" dirty="0">
                <a:solidFill>
                  <a:srgbClr val="0070C0"/>
                </a:solidFill>
                <a:effectLst/>
              </a:rPr>
            </a:br>
            <a:r>
              <a:rPr lang="pt-BR" sz="3400" dirty="0">
                <a:solidFill>
                  <a:srgbClr val="0070C0"/>
                </a:solidFill>
                <a:effectLst/>
              </a:rPr>
              <a:t>&gt;&gt;&gt; L</a:t>
            </a:r>
            <a:br>
              <a:rPr lang="pt-BR" sz="3400" dirty="0">
                <a:solidFill>
                  <a:srgbClr val="0070C0"/>
                </a:solidFill>
                <a:effectLst/>
              </a:rPr>
            </a:br>
            <a:r>
              <a:rPr lang="pt-BR" sz="3400" dirty="0">
                <a:solidFill>
                  <a:srgbClr val="0070C0"/>
                </a:solidFill>
                <a:effectLst/>
              </a:rPr>
              <a:t>[3,7]</a:t>
            </a:r>
            <a:br>
              <a:rPr lang="pt-BR" sz="3400" dirty="0">
                <a:solidFill>
                  <a:srgbClr val="0070C0"/>
                </a:solidFill>
                <a:effectLst/>
              </a:rPr>
            </a:br>
            <a:endParaRPr lang="nb-NO" sz="3400" dirty="0">
              <a:solidFill>
                <a:srgbClr val="0070C0"/>
              </a:solidFill>
              <a:effectLst/>
            </a:endParaRPr>
          </a:p>
          <a:p>
            <a:endParaRPr lang="pt-B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5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algn="l"/>
            <a:r>
              <a:rPr lang="pt-BR" sz="2400" b="1" i="0" u="none" strike="noStrike" baseline="0" dirty="0">
                <a:solidFill>
                  <a:srgbClr val="002060"/>
                </a:solidFill>
                <a:latin typeface="+mj-lt"/>
              </a:rPr>
              <a:t>Usando Listas como Pilhas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Os métodos de lista tornam muito fácil utilizar listas como pilhas, onde o item adicionado por último é o primeiro a ser recuperado (política “último a entrar, primeiro a </a:t>
            </a:r>
            <a:r>
              <a:rPr lang="pt-BR" sz="2000" b="0" i="0" u="none" strike="noStrike" baseline="0" dirty="0" err="1">
                <a:latin typeface="+mj-lt"/>
              </a:rPr>
              <a:t>sair”UEPS</a:t>
            </a:r>
            <a:r>
              <a:rPr lang="pt-BR" sz="2000" b="0" i="0" u="none" strike="noStrike" baseline="0" dirty="0">
                <a:latin typeface="+mj-lt"/>
              </a:rPr>
              <a:t>/LIFO). Para adicionar um item ao topo da pilha, use </a:t>
            </a:r>
            <a:r>
              <a:rPr lang="pt-BR" sz="2000" b="0" i="0" u="none" strike="noStrike" baseline="0" dirty="0" err="1">
                <a:solidFill>
                  <a:srgbClr val="002060"/>
                </a:solidFill>
                <a:latin typeface="+mj-lt"/>
              </a:rPr>
              <a:t>append</a:t>
            </a:r>
            <a:r>
              <a:rPr lang="pt-BR" sz="2000" b="0" i="0" u="none" strike="noStrike" baseline="0" dirty="0">
                <a:solidFill>
                  <a:srgbClr val="002060"/>
                </a:solidFill>
                <a:latin typeface="+mj-lt"/>
              </a:rPr>
              <a:t>().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 Para recuperar um item do topo da pilha use </a:t>
            </a:r>
            <a:r>
              <a:rPr lang="pt-BR" sz="2000" b="1" i="0" u="none" strike="noStrike" baseline="0" dirty="0">
                <a:solidFill>
                  <a:srgbClr val="002060"/>
                </a:solidFill>
                <a:latin typeface="+mj-lt"/>
              </a:rPr>
              <a:t>pop() </a:t>
            </a:r>
            <a:r>
              <a:rPr lang="pt-BR" sz="2000" b="0" i="0" u="none" strike="noStrike" baseline="0" dirty="0">
                <a:latin typeface="+mj-lt"/>
              </a:rPr>
              <a:t>sem nenhum índice. Por exemplo: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solidFill>
                  <a:srgbClr val="0070C0"/>
                </a:solidFill>
                <a:latin typeface="+mj-lt"/>
              </a:rPr>
              <a:t>stack</a:t>
            </a: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 = [3, 4, 5]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solidFill>
                  <a:srgbClr val="0070C0"/>
                </a:solidFill>
                <a:latin typeface="+mj-lt"/>
              </a:rPr>
              <a:t>stack.append</a:t>
            </a: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(6)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solidFill>
                  <a:srgbClr val="0070C0"/>
                </a:solidFill>
                <a:latin typeface="+mj-lt"/>
              </a:rPr>
              <a:t>stack</a:t>
            </a:r>
            <a:endParaRPr lang="pt-BR" sz="20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[3, 4, 5, 6]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solidFill>
                  <a:srgbClr val="0070C0"/>
                </a:solidFill>
                <a:latin typeface="+mj-lt"/>
              </a:rPr>
              <a:t>stack.pop</a:t>
            </a: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()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rgbClr val="0070C0"/>
                </a:solidFill>
                <a:latin typeface="+mj-lt"/>
              </a:rPr>
              <a:t>6</a:t>
            </a:r>
            <a:endParaRPr lang="pt-BR" sz="20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solidFill>
                  <a:srgbClr val="0070C0"/>
                </a:solidFill>
                <a:latin typeface="+mj-lt"/>
              </a:rPr>
              <a:t>stack</a:t>
            </a:r>
            <a:endParaRPr lang="pt-BR" sz="20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70C0"/>
                </a:solidFill>
                <a:latin typeface="+mj-lt"/>
              </a:rPr>
              <a:t>[3, 4, 5, 6]</a:t>
            </a:r>
          </a:p>
        </p:txBody>
      </p:sp>
    </p:spTree>
    <p:extLst>
      <p:ext uri="{BB962C8B-B14F-4D97-AF65-F5344CB8AC3E}">
        <p14:creationId xmlns:p14="http://schemas.microsoft.com/office/powerpoint/2010/main" val="169497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i="0" u="none" strike="noStrike" baseline="0" dirty="0">
                <a:solidFill>
                  <a:srgbClr val="002060"/>
                </a:solidFill>
                <a:latin typeface="+mj-lt"/>
              </a:rPr>
              <a:t>Usando Listas como Filas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Você pode também utilizar uma lista como uma fila, onde o primeiro item adicionado é o primeiro a ser recuperado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(política “primeiro a entrar, primeiro a sair” PEPS/FIFO). 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Para adicionar um elemento ao fim da fila utiliza </a:t>
            </a:r>
            <a:r>
              <a:rPr lang="pt-BR" sz="1800" b="1" i="0" u="none" strike="noStrike" baseline="0" dirty="0" err="1">
                <a:solidFill>
                  <a:srgbClr val="002060"/>
                </a:solidFill>
                <a:latin typeface="Courier"/>
              </a:rPr>
              <a:t>append</a:t>
            </a:r>
            <a:r>
              <a:rPr lang="pt-BR" sz="1800" b="1" i="0" u="none" strike="noStrike" baseline="0" dirty="0">
                <a:solidFill>
                  <a:srgbClr val="002060"/>
                </a:solidFill>
                <a:latin typeface="Courier"/>
              </a:rPr>
              <a:t>()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pt-BR" sz="1800" b="1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Para recuperar um elemento do início da fila use </a:t>
            </a:r>
            <a:r>
              <a:rPr lang="pt-BR" sz="1800" b="1" i="0" u="none" strike="noStrike" baseline="0" dirty="0">
                <a:solidFill>
                  <a:srgbClr val="002060"/>
                </a:solidFill>
                <a:latin typeface="Courier"/>
              </a:rPr>
              <a:t>pop() 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com 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0 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no índice.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Por exemplo: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solidFill>
                  <a:srgbClr val="002060"/>
                </a:solidFill>
                <a:latin typeface="Courier"/>
              </a:rPr>
              <a:t>queue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 = ["Eric", "John", "Michael"]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2060"/>
                </a:solidFill>
                <a:latin typeface="Courier"/>
              </a:rPr>
              <a:t>queue.append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Courier"/>
              </a:rPr>
              <a:t>("Terry") # Terry </a:t>
            </a:r>
            <a:r>
              <a:rPr lang="en-US" sz="1800" b="0" i="0" u="none" strike="noStrike" baseline="0" dirty="0" err="1">
                <a:solidFill>
                  <a:srgbClr val="002060"/>
                </a:solidFill>
                <a:latin typeface="Courier"/>
              </a:rPr>
              <a:t>adicionado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Courier"/>
              </a:rPr>
              <a:t> no final da fila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solidFill>
                  <a:srgbClr val="002060"/>
                </a:solidFill>
                <a:latin typeface="Courier"/>
              </a:rPr>
              <a:t>queue.pop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(0) # Eric retirado, pois ó o primeiro.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’Eric’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solidFill>
                  <a:srgbClr val="002060"/>
                </a:solidFill>
                <a:latin typeface="Courier"/>
              </a:rPr>
              <a:t>queue</a:t>
            </a:r>
            <a:endParaRPr lang="pt-BR" sz="1800" b="0" i="0" u="none" strike="noStrike" baseline="0" dirty="0">
              <a:solidFill>
                <a:srgbClr val="002060"/>
              </a:solidFill>
              <a:latin typeface="Courier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002060"/>
                </a:solidFill>
                <a:latin typeface="Courier"/>
              </a:rPr>
              <a:t>[‘</a:t>
            </a:r>
            <a:r>
              <a:rPr lang="pt-BR" sz="1800" b="0" i="0" u="none" strike="noStrike" baseline="0" dirty="0">
                <a:solidFill>
                  <a:srgbClr val="002060"/>
                </a:solidFill>
                <a:latin typeface="Courier"/>
              </a:rPr>
              <a:t>John</a:t>
            </a:r>
            <a:r>
              <a:rPr lang="fr-FR" sz="1800" b="0" i="0" u="none" strike="noStrike" baseline="0" dirty="0">
                <a:solidFill>
                  <a:srgbClr val="002060"/>
                </a:solidFill>
                <a:latin typeface="Courier"/>
              </a:rPr>
              <a:t> ‘, ’Michael’,’Terry’]</a:t>
            </a:r>
            <a:endParaRPr lang="pt-BR" sz="2000" b="0" i="0" u="none" strike="noStrike" baseline="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7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j-lt"/>
              </a:rPr>
              <a:t>Ferramentas para Programação Funcional</a:t>
            </a:r>
          </a:p>
          <a:p>
            <a:pPr algn="l"/>
            <a:r>
              <a:rPr lang="pt-BR" sz="2800" dirty="0">
                <a:latin typeface="Times New Roman" panose="02020603050405020304" pitchFamily="18" charset="0"/>
              </a:rPr>
              <a:t>Existem três funções internas que são muito úteis sobre listas: </a:t>
            </a:r>
            <a:r>
              <a:rPr lang="pt-BR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filter</a:t>
            </a:r>
            <a:r>
              <a:rPr lang="pt-BR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(), </a:t>
            </a:r>
            <a:r>
              <a:rPr lang="pt-BR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map</a:t>
            </a:r>
            <a:r>
              <a:rPr lang="pt-BR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(), e </a:t>
            </a:r>
            <a:r>
              <a:rPr lang="pt-BR" sz="2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reduce</a:t>
            </a:r>
            <a:r>
              <a:rPr lang="pt-BR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().</a:t>
            </a:r>
          </a:p>
          <a:p>
            <a:pPr algn="l"/>
            <a:r>
              <a:rPr lang="pt-BR" sz="2400" dirty="0">
                <a:latin typeface="Times New Roman" panose="02020603050405020304" pitchFamily="18" charset="0"/>
              </a:rPr>
              <a:t>‘</a:t>
            </a:r>
            <a:r>
              <a:rPr lang="pt-BR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sequence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)’ </a:t>
            </a:r>
            <a:r>
              <a:rPr lang="pt-BR" sz="2400" dirty="0">
                <a:latin typeface="Times New Roman" panose="02020603050405020304" pitchFamily="18" charset="0"/>
              </a:rPr>
              <a:t>retorna uma sequência consistindo dos itens pertencentes a sequência para os quais </a:t>
            </a:r>
            <a:r>
              <a:rPr lang="pt-BR" sz="2400" dirty="0" err="1">
                <a:latin typeface="Times New Roman" panose="02020603050405020304" pitchFamily="18" charset="0"/>
              </a:rPr>
              <a:t>function</a:t>
            </a:r>
            <a:r>
              <a:rPr lang="pt-BR" sz="2400" dirty="0">
                <a:latin typeface="Times New Roman" panose="02020603050405020304" pitchFamily="18" charset="0"/>
              </a:rPr>
              <a:t>(item) é verdadeiro. </a:t>
            </a:r>
          </a:p>
          <a:p>
            <a:pPr algn="l"/>
            <a:r>
              <a:rPr lang="pt-BR" sz="2400" dirty="0">
                <a:latin typeface="Times New Roman" panose="02020603050405020304" pitchFamily="18" charset="0"/>
              </a:rPr>
              <a:t>Se a sequência for </a:t>
            </a:r>
            <a:r>
              <a:rPr lang="pt-BR" sz="2400" dirty="0" err="1">
                <a:latin typeface="Times New Roman" panose="02020603050405020304" pitchFamily="18" charset="0"/>
              </a:rPr>
              <a:t>string</a:t>
            </a:r>
            <a:r>
              <a:rPr lang="pt-BR" sz="2400" dirty="0">
                <a:latin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</a:rPr>
              <a:t>tuple</a:t>
            </a:r>
            <a:r>
              <a:rPr lang="pt-BR" sz="2400" dirty="0">
                <a:latin typeface="Times New Roman" panose="02020603050405020304" pitchFamily="18" charset="0"/>
              </a:rPr>
              <a:t>, o resultado será sempre do mesmo tipo; caso contrário, será sempre uma lista.</a:t>
            </a:r>
          </a:p>
          <a:p>
            <a:pPr algn="l"/>
            <a:r>
              <a:rPr lang="pt-BR" sz="2400" dirty="0">
                <a:latin typeface="Times New Roman" panose="02020603050405020304" pitchFamily="18" charset="0"/>
              </a:rPr>
              <a:t> Por exemplo, para computar números primos:</a:t>
            </a:r>
          </a:p>
          <a:p>
            <a:pPr marL="36900" indent="0" algn="l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</a:rPr>
              <a:t>&gt;&gt;&gt;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def f(x): return x % 2 != 0 and x % 3 != 0</a:t>
            </a:r>
          </a:p>
          <a:p>
            <a:pPr marL="36900" indent="0" algn="l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&gt;&gt;&gt; filter(f, range(2, 25))</a:t>
            </a:r>
          </a:p>
          <a:p>
            <a:pPr marL="36900" indent="0" algn="l">
              <a:buNone/>
            </a:pP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8215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j-lt"/>
              </a:rPr>
              <a:t>Ferramentas para Programação Funcional</a:t>
            </a: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‘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map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sequence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)’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aplica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(item) para cada item da sequência e retorna a lista de valores retornados a cada aplicação. Por exemplo, para computar quadrados:</a:t>
            </a:r>
          </a:p>
          <a:p>
            <a:pPr marL="36900" indent="0" algn="l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&gt;&gt;&gt; def cube(x): return x*x*x</a:t>
            </a:r>
            <a:endParaRPr lang="pt-BR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&gt;&gt;&gt; map(cube, range(1, 11))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[1, 8, 27, 64, 125, 216, 343, 512, 729, 1000]</a:t>
            </a:r>
          </a:p>
          <a:p>
            <a:pPr marL="36900" indent="0" algn="l">
              <a:buNone/>
            </a:pPr>
            <a:endParaRPr lang="pt-BR" sz="2000" dirty="0">
              <a:latin typeface="Times New Roman" panose="02020603050405020304" pitchFamily="18" charset="0"/>
            </a:endParaRPr>
          </a:p>
          <a:p>
            <a:pPr algn="l"/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‘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reduce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sequence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)’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retorna um único valor construído a partir da sucessiva aplicação da função binária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a todos os elementos da lista fornecida, dois de cada vez. Por exemplo, para computar a soma dos 10 primeiros números inteiros:</a:t>
            </a:r>
          </a:p>
          <a:p>
            <a:pPr algn="l"/>
            <a:r>
              <a:rPr lang="es-ES" sz="1800" b="0" i="0" u="none" strike="noStrike" baseline="0" dirty="0">
                <a:solidFill>
                  <a:srgbClr val="0070C0"/>
                </a:solidFill>
                <a:latin typeface="Courier"/>
              </a:rPr>
              <a:t>&gt;&gt;&gt;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ourier"/>
              </a:rPr>
              <a:t>def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ourier"/>
              </a:rPr>
              <a:t>add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ourier"/>
              </a:rPr>
              <a:t>(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ourier"/>
              </a:rPr>
              <a:t>x,y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ourier"/>
              </a:rPr>
              <a:t>):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ourier"/>
              </a:rPr>
              <a:t>return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ourier"/>
              </a:rPr>
              <a:t>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ourier"/>
              </a:rPr>
              <a:t>x+y</a:t>
            </a:r>
            <a:endParaRPr lang="es-ES" sz="1800" b="0" i="0" u="none" strike="noStrike" baseline="0" dirty="0">
              <a:solidFill>
                <a:srgbClr val="0070C0"/>
              </a:solidFill>
              <a:latin typeface="Courier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0070C0"/>
                </a:solidFill>
                <a:latin typeface="Courier"/>
              </a:rPr>
              <a:t>...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&gt;&gt;&gt; reduce(add, range(1, 11))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70C0"/>
                </a:solidFill>
                <a:latin typeface="Courier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342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9EFD0-A73E-85CC-34C9-F21A947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9" y="304800"/>
            <a:ext cx="10353762" cy="1257300"/>
          </a:xfrm>
        </p:spPr>
        <p:txBody>
          <a:bodyPr/>
          <a:lstStyle/>
          <a:p>
            <a:pPr algn="ctr"/>
            <a:r>
              <a:rPr lang="pt-BR" sz="4100" b="1" dirty="0">
                <a:solidFill>
                  <a:srgbClr val="002060"/>
                </a:solidFill>
              </a:rPr>
              <a:t>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573B-62A5-F068-8B30-39432C1E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562100"/>
            <a:ext cx="10768793" cy="4824845"/>
          </a:xfrm>
        </p:spPr>
        <p:txBody>
          <a:bodyPr>
            <a:normAutofit/>
          </a:bodyPr>
          <a:lstStyle/>
          <a:p>
            <a:pPr algn="l"/>
            <a:r>
              <a:rPr lang="pt-BR" sz="2400" b="0" i="0" u="none" strike="noStrike" baseline="0" dirty="0">
                <a:latin typeface="+mj-lt"/>
              </a:rPr>
              <a:t>Uma tupla consiste em uma sequência imutável de valores separados por vírgulas.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&gt;&gt;&gt; t = 12345, 54321, ’</a:t>
            </a:r>
            <a:r>
              <a:rPr lang="pt-BR" dirty="0" err="1">
                <a:solidFill>
                  <a:srgbClr val="002060"/>
                </a:solidFill>
                <a:effectLst/>
                <a:latin typeface="+mj-lt"/>
              </a:rPr>
              <a:t>hello</a:t>
            </a:r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!’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&gt;&gt;&gt; t[0]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12345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&gt;&gt;&gt; t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(12345, 54321, ’</a:t>
            </a:r>
            <a:r>
              <a:rPr lang="pt-BR" dirty="0" err="1">
                <a:solidFill>
                  <a:srgbClr val="002060"/>
                </a:solidFill>
                <a:effectLst/>
                <a:latin typeface="+mj-lt"/>
              </a:rPr>
              <a:t>hello</a:t>
            </a:r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!’)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&gt;&gt;&gt; # Tuplas podem ser aninhadas: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... u = t, (1, 2, 3, 4, 5)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+mj-lt"/>
              </a:rPr>
              <a:t>&gt;&gt;&gt; u</a:t>
            </a:r>
          </a:p>
          <a:p>
            <a:r>
              <a:rPr lang="nb-NO" dirty="0">
                <a:solidFill>
                  <a:srgbClr val="002060"/>
                </a:solidFill>
                <a:effectLst/>
                <a:latin typeface="+mj-lt"/>
              </a:rPr>
              <a:t>((12345, 54321, ’hello!’), (1, 2, 3, 4, 5))</a:t>
            </a:r>
            <a:endParaRPr lang="pt-BR" dirty="0">
              <a:solidFill>
                <a:srgbClr val="00206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D03A-674E-4A30-AE59-065D9C2A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75" y="615201"/>
            <a:ext cx="5076485" cy="132080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Sobre o Python</a:t>
            </a:r>
          </a:p>
        </p:txBody>
      </p:sp>
      <p:pic>
        <p:nvPicPr>
          <p:cNvPr id="4" name="Espaço Reservado para Conteúdo 3" descr="Foto em preto e branco de homem na frente de uma loja&#10;&#10;Descrição gerada automaticamente">
            <a:extLst>
              <a:ext uri="{FF2B5EF4-FFF2-40B4-BE49-F238E27FC236}">
                <a16:creationId xmlns:a16="http://schemas.microsoft.com/office/drawing/2014/main" id="{A6E0B0CA-4059-8F8D-02D9-3BAC8E8A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463" y="239989"/>
            <a:ext cx="3463580" cy="1626912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012B69E-943D-5B6E-FE32-CAB9386BC3B6}"/>
              </a:ext>
            </a:extLst>
          </p:cNvPr>
          <p:cNvSpPr txBox="1">
            <a:spLocks/>
          </p:cNvSpPr>
          <p:nvPr/>
        </p:nvSpPr>
        <p:spPr>
          <a:xfrm>
            <a:off x="486311" y="2005100"/>
            <a:ext cx="11329452" cy="4533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foi criado no final dos anos oitenta(1989) por Guido van Rossum no Centro de Matemática e Tecnológia da Informação na Holanda, como sucessor da linguagem de programação ABC, capaz de lidar com exceções e interagir com o sistema operacional Amoeba.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 nome da língua vem do gosto de seu criador pelos humoristas britânicos Monty Python.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pt-BR" sz="44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pt-BR" sz="44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é uma linguagem de programação interpretada cuja filosofia enfatiza uma sintaxe 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favorecendo um código mais legível, simplicidade e clareza, objetiva, além de ser “free”.</a:t>
            </a:r>
          </a:p>
          <a:p>
            <a:endParaRPr lang="pt-BR" dirty="0"/>
          </a:p>
        </p:txBody>
      </p:sp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112E9A3-3382-88A1-4819-A4B78024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0" y="239990"/>
            <a:ext cx="1395500" cy="13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CE806-0108-AAEF-5BAD-CFB336CA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60218"/>
            <a:ext cx="10353762" cy="64007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Tuplas podem ser usadas de diversas formas: pares ordenados, registros de empregados em uma base de dados.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Tuplas, assim como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strings</a:t>
            </a:r>
            <a:r>
              <a:rPr lang="pt-BR" sz="3200" dirty="0">
                <a:solidFill>
                  <a:schemeClr val="tx1"/>
                </a:solidFill>
                <a:effectLst/>
              </a:rPr>
              <a:t>, são imutáveis. Não é possível atribuir valores a itens individuais de uma tupla (você pode simular o mesmo efeito através de operações de fatiamento e concatenação).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 Também é possível criar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tuplas</a:t>
            </a:r>
            <a:r>
              <a:rPr lang="pt-BR" sz="3200" dirty="0">
                <a:solidFill>
                  <a:schemeClr val="tx1"/>
                </a:solidFill>
                <a:effectLst/>
              </a:rPr>
              <a:t> contendo objetos mutáveis, como listas.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Um problema especial é a criação de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tuplas</a:t>
            </a:r>
            <a:r>
              <a:rPr lang="pt-BR" sz="3200" dirty="0">
                <a:solidFill>
                  <a:schemeClr val="tx1"/>
                </a:solidFill>
                <a:effectLst/>
              </a:rPr>
              <a:t> contendo 0 ou 1 itens: a sintaxe tem certos truques para acomodar estes casos. Tuplas vazias são construídas por uma par de parênteses vazios.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 E uma tupla unitária é construída por um único valor e uma vírgula entre parênteses (sem a vírgula a tupla não será gerada!).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empty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 = ()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singleton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 = ’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hello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’, # &lt;-- observe a vírgula extra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len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(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empty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002060"/>
                </a:solidFill>
                <a:latin typeface="Courier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len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(</a:t>
            </a:r>
            <a:r>
              <a:rPr lang="pt-BR" sz="2900" dirty="0" err="1">
                <a:solidFill>
                  <a:srgbClr val="002060"/>
                </a:solidFill>
                <a:latin typeface="Courier"/>
              </a:rPr>
              <a:t>singleton</a:t>
            </a:r>
            <a:r>
              <a:rPr lang="pt-BR" sz="2900" dirty="0">
                <a:solidFill>
                  <a:srgbClr val="002060"/>
                </a:solidFill>
                <a:latin typeface="Courier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718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742C-5201-0177-CFFC-719A3C10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867"/>
            <a:ext cx="10353762" cy="968188"/>
          </a:xfrm>
        </p:spPr>
        <p:txBody>
          <a:bodyPr/>
          <a:lstStyle/>
          <a:p>
            <a:pPr algn="ctr"/>
            <a:r>
              <a:rPr lang="pt-BR" sz="4100" b="1" dirty="0">
                <a:solidFill>
                  <a:srgbClr val="002060"/>
                </a:solidFill>
              </a:rPr>
              <a:t>Conjuntos (Sets)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71FC2-E06A-2AF5-8F22-74490385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233055"/>
            <a:ext cx="11305309" cy="554426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Python também inclui um tipo de dados para conjuntos (sets).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Um conjunto é uma coleção desordenada de dados, sem elementos duplicados.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Usos comuns para isso incluem verificações da existência de objetos em outras sequências e eliminação de itens duplicados.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Conjuntos também suportam operações matemáticas como união, interseção, diferença e diferença simétrica.</a:t>
            </a: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&gt;&gt;&gt; 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basket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 = [’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apple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orange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apple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’pear’, 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orange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’banana’]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2060"/>
                </a:solidFill>
                <a:effectLst/>
                <a:latin typeface="+mj-lt"/>
              </a:rPr>
              <a:t>&gt;&gt;&gt; fruits = set(basket) </a:t>
            </a:r>
            <a:r>
              <a:rPr lang="en-US" sz="1600" i="1" dirty="0">
                <a:solidFill>
                  <a:srgbClr val="002060"/>
                </a:solidFill>
                <a:effectLst/>
                <a:latin typeface="+mj-lt"/>
              </a:rPr>
              <a:t># </a:t>
            </a:r>
            <a:r>
              <a:rPr lang="en-US" sz="1600" i="1" dirty="0" err="1">
                <a:solidFill>
                  <a:srgbClr val="002060"/>
                </a:solidFill>
                <a:effectLst/>
                <a:latin typeface="+mj-lt"/>
              </a:rPr>
              <a:t>cria</a:t>
            </a:r>
            <a:r>
              <a:rPr lang="en-US" sz="1600" i="1" dirty="0">
                <a:solidFill>
                  <a:srgbClr val="002060"/>
                </a:solidFill>
                <a:effectLst/>
                <a:latin typeface="+mj-lt"/>
              </a:rPr>
              <a:t> um conjunto sem dados </a:t>
            </a:r>
            <a:r>
              <a:rPr lang="en-US" sz="1600" i="1" dirty="0" err="1">
                <a:solidFill>
                  <a:srgbClr val="002060"/>
                </a:solidFill>
                <a:effectLst/>
                <a:latin typeface="+mj-lt"/>
              </a:rPr>
              <a:t>duplicados</a:t>
            </a:r>
            <a:endParaRPr lang="en-US" sz="1600" i="1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&gt;&gt;&gt; 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fruits</a:t>
            </a:r>
            <a:endParaRPr lang="pt-BR" sz="1600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set([’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orange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’pear’, 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apple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’, ’banana’])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2060"/>
                </a:solidFill>
                <a:effectLst/>
                <a:latin typeface="+mj-lt"/>
              </a:rPr>
              <a:t>&gt;&gt;&gt; ’orange’ in fruits </a:t>
            </a:r>
            <a:r>
              <a:rPr lang="en-US" sz="1600" i="1" dirty="0">
                <a:solidFill>
                  <a:srgbClr val="002060"/>
                </a:solidFill>
                <a:effectLst/>
                <a:latin typeface="+mj-lt"/>
              </a:rPr>
              <a:t># teste rápido de </a:t>
            </a:r>
            <a:r>
              <a:rPr lang="en-US" sz="1600" i="1" dirty="0" err="1">
                <a:solidFill>
                  <a:srgbClr val="002060"/>
                </a:solidFill>
                <a:effectLst/>
                <a:latin typeface="+mj-lt"/>
              </a:rPr>
              <a:t>adesão</a:t>
            </a:r>
            <a:endParaRPr lang="en-US" sz="1600" i="1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True</a:t>
            </a: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&gt;&gt;&gt; ’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crabgrass</a:t>
            </a: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’ in </a:t>
            </a:r>
            <a:r>
              <a:rPr lang="pt-BR" sz="1600" dirty="0" err="1">
                <a:solidFill>
                  <a:srgbClr val="002060"/>
                </a:solidFill>
                <a:effectLst/>
                <a:latin typeface="+mj-lt"/>
              </a:rPr>
              <a:t>fruits</a:t>
            </a:r>
            <a:endParaRPr lang="pt-BR" sz="1600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600" dirty="0">
                <a:solidFill>
                  <a:srgbClr val="002060"/>
                </a:solidFill>
                <a:effectLst/>
                <a:latin typeface="+mj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6972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C12B4-2B52-57AC-DB78-0814CD0C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484909"/>
            <a:ext cx="10865775" cy="5943600"/>
          </a:xfrm>
        </p:spPr>
        <p:txBody>
          <a:bodyPr>
            <a:normAutofit fontScale="70000" lnSpcReduction="20000"/>
          </a:bodyPr>
          <a:lstStyle/>
          <a:p>
            <a:pPr algn="ctr"/>
            <a:endParaRPr lang="pt-BR" sz="3400" b="1" dirty="0">
              <a:solidFill>
                <a:srgbClr val="002060"/>
              </a:solidFill>
              <a:effectLst/>
            </a:endParaRPr>
          </a:p>
          <a:p>
            <a:pPr algn="ctr"/>
            <a:r>
              <a:rPr lang="pt-BR" sz="3400" b="1" dirty="0">
                <a:solidFill>
                  <a:srgbClr val="002060"/>
                </a:solidFill>
                <a:effectLst/>
              </a:rPr>
              <a:t>Operações de conjunto em letras únicas de duas palavras.</a:t>
            </a:r>
          </a:p>
          <a:p>
            <a:pPr marL="36900" indent="0">
              <a:buNone/>
            </a:pPr>
            <a:endParaRPr lang="pt-BR" sz="2900" dirty="0">
              <a:solidFill>
                <a:srgbClr val="002060"/>
              </a:solidFill>
              <a:effectLst/>
            </a:endParaRPr>
          </a:p>
          <a:p>
            <a:pPr marL="36900" indent="0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&gt;&gt;&gt; a = set(’abracadabra’)</a:t>
            </a:r>
          </a:p>
          <a:p>
            <a:pPr marL="36900" indent="0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&gt;&gt;&gt; b = set(’</a:t>
            </a:r>
            <a:r>
              <a:rPr lang="pt-BR" sz="2900" dirty="0" err="1">
                <a:solidFill>
                  <a:srgbClr val="002060"/>
                </a:solidFill>
                <a:effectLst/>
              </a:rPr>
              <a:t>alacazam</a:t>
            </a:r>
            <a:r>
              <a:rPr lang="pt-BR" sz="2900" dirty="0">
                <a:solidFill>
                  <a:srgbClr val="002060"/>
                </a:solidFill>
                <a:effectLst/>
              </a:rPr>
              <a:t>’)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&gt;&gt;&gt; a </a:t>
            </a:r>
            <a:r>
              <a:rPr lang="pt-BR" sz="2900" dirty="0">
                <a:solidFill>
                  <a:srgbClr val="0070C0"/>
                </a:solidFill>
                <a:effectLst/>
              </a:rPr>
              <a:t># letras únicas in a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set([’a’, ’r’, ’b’, ’c’, ’d’])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002060"/>
                </a:solidFill>
                <a:effectLst/>
              </a:rPr>
              <a:t>&gt;&gt;&gt; a - b </a:t>
            </a:r>
            <a:r>
              <a:rPr lang="en-US" sz="2900" i="1" dirty="0">
                <a:solidFill>
                  <a:srgbClr val="0070C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0070C0"/>
                </a:solidFill>
                <a:effectLst/>
              </a:rPr>
              <a:t>letras em a, mas não em b </a:t>
            </a:r>
          </a:p>
          <a:p>
            <a:pPr marL="36900" indent="0" algn="l">
              <a:buNone/>
            </a:pPr>
            <a:r>
              <a:rPr lang="da-DK" sz="2900" dirty="0">
                <a:solidFill>
                  <a:srgbClr val="002060"/>
                </a:solidFill>
                <a:effectLst/>
              </a:rPr>
              <a:t>set([’r’, ’d’, ’b’])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002060"/>
                </a:solidFill>
                <a:effectLst/>
              </a:rPr>
              <a:t>&gt;&gt;&gt; a | b </a:t>
            </a:r>
            <a:r>
              <a:rPr lang="en-US" sz="2900" i="1" dirty="0">
                <a:solidFill>
                  <a:srgbClr val="0070C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0070C0"/>
                </a:solidFill>
                <a:effectLst/>
              </a:rPr>
              <a:t>letras em a ou b 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set([’a’, ’c’, ’r’, ’d’, ’b’, ’m’, ’z’, ’l’])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002060"/>
                </a:solidFill>
                <a:effectLst/>
              </a:rPr>
              <a:t>&gt;&gt;&gt; a &amp;</a:t>
            </a:r>
            <a:r>
              <a:rPr lang="en-US" sz="2900" i="1" dirty="0">
                <a:solidFill>
                  <a:srgbClr val="002060"/>
                </a:solidFill>
                <a:effectLst/>
              </a:rPr>
              <a:t> b </a:t>
            </a:r>
            <a:r>
              <a:rPr lang="en-US" sz="2900" i="1" dirty="0">
                <a:solidFill>
                  <a:srgbClr val="0070C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0070C0"/>
                </a:solidFill>
                <a:effectLst/>
              </a:rPr>
              <a:t>letras em a e b (interseção)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set([’a’, ’c’])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002060"/>
                </a:solidFill>
                <a:effectLst/>
              </a:rPr>
              <a:t>&gt;&gt;&gt; a ^ b </a:t>
            </a:r>
            <a:r>
              <a:rPr lang="en-US" sz="2900" i="1" dirty="0">
                <a:solidFill>
                  <a:srgbClr val="0070C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0070C0"/>
                </a:solidFill>
                <a:effectLst/>
              </a:rPr>
              <a:t>letras em a ou b, mas não em ambos (tudo menos a interseção)</a:t>
            </a:r>
            <a:endParaRPr lang="en-US" sz="2900" i="1" dirty="0">
              <a:solidFill>
                <a:srgbClr val="0070C0"/>
              </a:solidFill>
              <a:effectLst/>
            </a:endParaRPr>
          </a:p>
          <a:p>
            <a:pPr marL="36900" indent="0" algn="l">
              <a:buNone/>
            </a:pPr>
            <a:r>
              <a:rPr lang="pt-BR" sz="2900" dirty="0">
                <a:solidFill>
                  <a:srgbClr val="002060"/>
                </a:solidFill>
                <a:effectLst/>
              </a:rPr>
              <a:t>set([’r’, ’d’, ’b’, ’m’, ’z’, ’l’])</a:t>
            </a:r>
          </a:p>
        </p:txBody>
      </p:sp>
    </p:spTree>
    <p:extLst>
      <p:ext uri="{BB962C8B-B14F-4D97-AF65-F5344CB8AC3E}">
        <p14:creationId xmlns:p14="http://schemas.microsoft.com/office/powerpoint/2010/main" val="350833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F14D-CA8E-6085-9BDF-5340E7C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7818"/>
            <a:ext cx="10353762" cy="1177637"/>
          </a:xfrm>
        </p:spPr>
        <p:txBody>
          <a:bodyPr/>
          <a:lstStyle/>
          <a:p>
            <a:pPr algn="ctr"/>
            <a:r>
              <a:rPr lang="pt-BR" sz="4100" b="1" dirty="0">
                <a:solidFill>
                  <a:srgbClr val="002060"/>
                </a:solidFill>
              </a:rPr>
              <a:t>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BFEB4-56D5-AB6A-690F-48FBE63A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0145"/>
            <a:ext cx="10353762" cy="5140037"/>
          </a:xfrm>
        </p:spPr>
        <p:txBody>
          <a:bodyPr>
            <a:normAutofit/>
          </a:bodyPr>
          <a:lstStyle/>
          <a:p>
            <a:r>
              <a:rPr lang="pt-BR" dirty="0"/>
              <a:t>Consistem em uma estrutura de dados similar às listas mas, com propriedades de acesso diferentes. O dicionário é composto de um conjunto de </a:t>
            </a:r>
            <a:r>
              <a:rPr lang="pt-BR" b="1" dirty="0">
                <a:solidFill>
                  <a:srgbClr val="0070C0"/>
                </a:solidFill>
              </a:rPr>
              <a:t>chaves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b="1" dirty="0">
                <a:solidFill>
                  <a:srgbClr val="0070C0"/>
                </a:solidFill>
              </a:rPr>
              <a:t>valores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r>
              <a:rPr lang="pt-BR" dirty="0"/>
              <a:t>Em python, para criar dicionários utilizamos chaves </a:t>
            </a:r>
            <a:r>
              <a:rPr lang="pt-BR" dirty="0">
                <a:solidFill>
                  <a:srgbClr val="002060"/>
                </a:solidFill>
              </a:rPr>
              <a:t>‘{ }</a:t>
            </a:r>
            <a:r>
              <a:rPr lang="pt-BR" dirty="0"/>
              <a:t>’. Cada elemento do dicionário é uma combinação de chave e valor.</a:t>
            </a:r>
          </a:p>
          <a:p>
            <a:r>
              <a:rPr lang="pt-BR" dirty="0">
                <a:solidFill>
                  <a:srgbClr val="002060"/>
                </a:solidFill>
              </a:rPr>
              <a:t>Ex. &gt;&gt;&gt; tabela = {"alface":0.50, "batata":1.20, "feijão":4.00} 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tabela["feijão"] </a:t>
            </a:r>
            <a:r>
              <a:rPr lang="pt-BR" dirty="0">
                <a:solidFill>
                  <a:srgbClr val="002060"/>
                </a:solidFill>
                <a:sym typeface="Wingdings" panose="05000000000000000000" pitchFamily="2" charset="2"/>
              </a:rPr>
              <a:t> &gt;&gt;&gt; 4.</a:t>
            </a:r>
          </a:p>
          <a:p>
            <a:r>
              <a:rPr lang="pt-BR" b="1" dirty="0">
                <a:solidFill>
                  <a:srgbClr val="002060"/>
                </a:solidFill>
              </a:rPr>
              <a:t>Dicionários com listas e </a:t>
            </a:r>
            <a:r>
              <a:rPr lang="pt-BR" b="1" dirty="0" err="1">
                <a:solidFill>
                  <a:srgbClr val="002060"/>
                </a:solidFill>
              </a:rPr>
              <a:t>tuplas</a:t>
            </a:r>
            <a:r>
              <a:rPr lang="pt-BR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([(’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sape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’, 4139), (’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guido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’, 4127), (’jack’, 4098)])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{’sape’: 4139, ’</a:t>
            </a:r>
            <a:r>
              <a:rPr lang="pt-BR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jack</a:t>
            </a: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’: 4098, ’</a:t>
            </a:r>
            <a:r>
              <a:rPr lang="pt-BR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guido</a:t>
            </a: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’: 4127}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([(x, x**2) for x in (2, 4, 6)])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# use a list comprehension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{2: 4, 4: 16, 6: 36}</a:t>
            </a:r>
          </a:p>
          <a:p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C3854-837B-50EB-7429-84031FEE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8036"/>
            <a:ext cx="10353762" cy="5652655"/>
          </a:xfrm>
        </p:spPr>
        <p:txBody>
          <a:bodyPr>
            <a:normAutofit lnSpcReduction="10000"/>
          </a:bodyPr>
          <a:lstStyle/>
          <a:p>
            <a:pPr algn="l"/>
            <a:endParaRPr lang="pt-BR" sz="2000" dirty="0">
              <a:highlight>
                <a:srgbClr val="C0C0C0"/>
              </a:highlight>
            </a:endParaRPr>
          </a:p>
          <a:p>
            <a:pPr algn="l"/>
            <a:r>
              <a:rPr lang="pt-BR" sz="2000" i="1" dirty="0"/>
              <a:t>As principais operações em um dicionário são armazenar e recuperar valores a partir de chaves</a:t>
            </a:r>
            <a:r>
              <a:rPr lang="pt-BR" sz="2000" dirty="0"/>
              <a:t>. Também é possível remover um par chave : valor com o comando </a:t>
            </a:r>
            <a:r>
              <a:rPr lang="pt-BR" sz="2000" b="1" dirty="0">
                <a:solidFill>
                  <a:srgbClr val="002060"/>
                </a:solidFill>
              </a:rPr>
              <a:t>del</a:t>
            </a:r>
            <a:r>
              <a:rPr lang="pt-BR" sz="2000" dirty="0"/>
              <a:t>. Se você armazenar um valor utilizando uma chave já presente, o antigo valor será substituído pelo novo. Se tentar recuperar um valor dada uma chave inexistente será gerado um erro.</a:t>
            </a:r>
          </a:p>
          <a:p>
            <a:pPr algn="l"/>
            <a:r>
              <a:rPr lang="pt-BR" sz="2000" dirty="0"/>
              <a:t>O </a:t>
            </a:r>
            <a:r>
              <a:rPr lang="pt-BR" sz="2000" b="1" dirty="0">
                <a:solidFill>
                  <a:srgbClr val="002060"/>
                </a:solidFill>
              </a:rPr>
              <a:t>método </a:t>
            </a:r>
            <a:r>
              <a:rPr lang="pt-BR" sz="2000" b="1" dirty="0" err="1">
                <a:solidFill>
                  <a:srgbClr val="002060"/>
                </a:solidFill>
              </a:rPr>
              <a:t>keys</a:t>
            </a:r>
            <a:r>
              <a:rPr lang="pt-BR" sz="2000" b="1" dirty="0">
                <a:solidFill>
                  <a:srgbClr val="002060"/>
                </a:solidFill>
              </a:rPr>
              <a:t>()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/>
              <a:t>do dicionário retorna a lista de todas as chaves presentes no dicionário.</a:t>
            </a:r>
          </a:p>
          <a:p>
            <a:pPr algn="l"/>
            <a:r>
              <a:rPr lang="pt-BR" sz="2000" dirty="0"/>
              <a:t>Em ordem arbitrária (se desejar ordená-las basta aplicar </a:t>
            </a:r>
            <a:r>
              <a:rPr lang="pt-BR" sz="2000" b="1" dirty="0">
                <a:solidFill>
                  <a:srgbClr val="002060"/>
                </a:solidFill>
              </a:rPr>
              <a:t>o método sort() </a:t>
            </a:r>
            <a:r>
              <a:rPr lang="pt-BR" sz="2000" dirty="0"/>
              <a:t>na lista devolvida).</a:t>
            </a:r>
          </a:p>
          <a:p>
            <a:pPr algn="l"/>
            <a:r>
              <a:rPr lang="pt-BR" sz="2000" dirty="0"/>
              <a:t> Para verificar a existência de uma chave, utilize o método </a:t>
            </a:r>
            <a:r>
              <a:rPr lang="pt-BR" sz="2000" b="1" dirty="0">
                <a:solidFill>
                  <a:srgbClr val="002060"/>
                </a:solidFill>
              </a:rPr>
              <a:t>has_key() </a:t>
            </a:r>
            <a:r>
              <a:rPr lang="pt-BR" sz="2000" dirty="0"/>
              <a:t>do dicionário ou </a:t>
            </a:r>
            <a:r>
              <a:rPr lang="pt-BR" sz="2000" dirty="0">
                <a:solidFill>
                  <a:srgbClr val="002060"/>
                </a:solidFill>
              </a:rPr>
              <a:t>a </a:t>
            </a:r>
            <a:r>
              <a:rPr lang="pt-BR" sz="2000" b="1" dirty="0" err="1">
                <a:solidFill>
                  <a:srgbClr val="002060"/>
                </a:solidFill>
              </a:rPr>
              <a:t>keyword</a:t>
            </a:r>
            <a:r>
              <a:rPr lang="pt-BR" sz="2000" b="1" dirty="0">
                <a:solidFill>
                  <a:srgbClr val="002060"/>
                </a:solidFill>
              </a:rPr>
              <a:t> in</a:t>
            </a:r>
            <a:r>
              <a:rPr lang="pt-BR" sz="2000" dirty="0"/>
              <a:t>.</a:t>
            </a:r>
          </a:p>
          <a:p>
            <a:r>
              <a:rPr lang="pt-BR" sz="2000" dirty="0"/>
              <a:t>Quando chaves são apenas </a:t>
            </a:r>
            <a:r>
              <a:rPr lang="pt-BR" sz="2000" dirty="0" err="1"/>
              <a:t>strings</a:t>
            </a:r>
            <a:r>
              <a:rPr lang="pt-BR" sz="2000" dirty="0"/>
              <a:t>, é mais fácil especificar os pares usando argumentos chave-valor:</a:t>
            </a:r>
          </a:p>
          <a:p>
            <a:pPr marL="36900" indent="0" algn="l">
              <a:buNone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Courier"/>
              </a:rPr>
              <a:t>&gt;&gt;&gt; </a:t>
            </a:r>
            <a:r>
              <a:rPr lang="en-US" sz="2000" b="0" i="0" u="none" strike="noStrike" baseline="0" dirty="0" err="1">
                <a:solidFill>
                  <a:srgbClr val="002060"/>
                </a:solidFill>
                <a:latin typeface="Courier"/>
              </a:rPr>
              <a:t>dict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ourier"/>
              </a:rPr>
              <a:t>(</a:t>
            </a:r>
            <a:r>
              <a:rPr lang="en-US" sz="2000" b="0" i="0" u="none" strike="noStrike" baseline="0" dirty="0" err="1">
                <a:solidFill>
                  <a:srgbClr val="002060"/>
                </a:solidFill>
                <a:latin typeface="Courier"/>
              </a:rPr>
              <a:t>sape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ourier"/>
              </a:rPr>
              <a:t>=4139, </a:t>
            </a:r>
            <a:r>
              <a:rPr lang="en-US" sz="2000" b="0" i="0" u="none" strike="noStrike" baseline="0" dirty="0" err="1">
                <a:solidFill>
                  <a:srgbClr val="002060"/>
                </a:solidFill>
                <a:latin typeface="Courier"/>
              </a:rPr>
              <a:t>guido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ourier"/>
              </a:rPr>
              <a:t>=4127, jack=4098)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solidFill>
                  <a:srgbClr val="002060"/>
                </a:solidFill>
                <a:latin typeface="Courier"/>
              </a:rPr>
              <a:t>{’sape’: 4139, ’</a:t>
            </a:r>
            <a:r>
              <a:rPr lang="pt-BR" sz="2000" b="0" i="0" u="none" strike="noStrike" baseline="0" dirty="0" err="1">
                <a:solidFill>
                  <a:srgbClr val="002060"/>
                </a:solidFill>
                <a:latin typeface="Courier"/>
              </a:rPr>
              <a:t>jack</a:t>
            </a:r>
            <a:r>
              <a:rPr lang="pt-BR" sz="2000" b="0" i="0" u="none" strike="noStrike" baseline="0" dirty="0">
                <a:solidFill>
                  <a:srgbClr val="002060"/>
                </a:solidFill>
                <a:latin typeface="Courier"/>
              </a:rPr>
              <a:t>’: 4098, ’</a:t>
            </a:r>
            <a:r>
              <a:rPr lang="pt-BR" sz="2000" b="0" i="0" u="none" strike="noStrike" baseline="0" dirty="0" err="1">
                <a:solidFill>
                  <a:srgbClr val="002060"/>
                </a:solidFill>
                <a:latin typeface="Courier"/>
              </a:rPr>
              <a:t>guido</a:t>
            </a:r>
            <a:r>
              <a:rPr lang="pt-BR" sz="2000" b="0" i="0" u="none" strike="noStrike" baseline="0" dirty="0">
                <a:solidFill>
                  <a:srgbClr val="002060"/>
                </a:solidFill>
                <a:latin typeface="Courier"/>
              </a:rPr>
              <a:t>’: 4127}</a:t>
            </a:r>
            <a:endParaRPr lang="pt-B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2F90B-CA98-476D-D019-C63D4E41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28650"/>
            <a:ext cx="10353762" cy="5629275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002060"/>
                </a:solidFill>
              </a:rPr>
              <a:t>Dicionários com listas</a:t>
            </a:r>
          </a:p>
          <a:p>
            <a:endParaRPr lang="pt-BR" dirty="0"/>
          </a:p>
          <a:p>
            <a:r>
              <a:rPr lang="pt-BR" sz="2400" dirty="0"/>
              <a:t>Em Python, podemos ter dicionários nos quais as chaves são associadas a listas ou mesmo a outros dicionários.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estoque = {"tomate": [1000, 2.30],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"alface": [500, 0.45],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"batata": [2001, 1.20],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"feijão": [100, 1.50]}</a:t>
            </a:r>
          </a:p>
          <a:p>
            <a:r>
              <a:rPr lang="pt-BR" i="1" dirty="0">
                <a:solidFill>
                  <a:srgbClr val="002060"/>
                </a:solidFill>
              </a:rPr>
              <a:t>Ver exercício 6.17 no </a:t>
            </a:r>
            <a:r>
              <a:rPr lang="pt-BR" i="1" dirty="0">
                <a:solidFill>
                  <a:srgbClr val="FFFF00"/>
                </a:solidFill>
                <a:hlinkClick r:id="rId2"/>
              </a:rPr>
              <a:t>https://github.com/keilaramos/Logica_com_Python</a:t>
            </a:r>
            <a:endParaRPr lang="pt-BR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04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FE2D7-0A5C-EB25-DCED-1DE63A49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2092"/>
            <a:ext cx="10353762" cy="523910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002060"/>
                </a:solidFill>
              </a:rPr>
              <a:t>Dicionário com valor padrão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Uma operação muito comum com dicionários é a de recuperar o valor de uma chave e, caso esta não exista, utilizar um valor padrão como o </a:t>
            </a:r>
            <a:r>
              <a:rPr lang="pt-BR" b="1" dirty="0" err="1">
                <a:solidFill>
                  <a:srgbClr val="002060"/>
                </a:solidFill>
              </a:rPr>
              <a:t>None</a:t>
            </a:r>
            <a:r>
              <a:rPr lang="pt-BR" dirty="0">
                <a:solidFill>
                  <a:schemeClr val="tx1"/>
                </a:solidFill>
              </a:rPr>
              <a:t> veja o exemplo abaixo.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 = {}</a:t>
            </a:r>
          </a:p>
          <a:p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"keila ramos":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k[l] =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k.</a:t>
            </a:r>
            <a:r>
              <a:rPr lang="pt-BR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(l) 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(k)</a:t>
            </a:r>
          </a:p>
          <a:p>
            <a:r>
              <a:rPr lang="it-IT" b="1" dirty="0">
                <a:solidFill>
                  <a:srgbClr val="002060"/>
                </a:solidFill>
              </a:rPr>
              <a:t>{'k': None, 'e': None, 'i': None, 'l': None, 'a': None, ' ': None, 'r': None, 'm': None, 'o': None, 's': None}</a:t>
            </a:r>
          </a:p>
          <a:p>
            <a:r>
              <a:rPr lang="it-IT" b="1" dirty="0">
                <a:solidFill>
                  <a:srgbClr val="002060"/>
                </a:solidFill>
              </a:rPr>
              <a:t>None </a:t>
            </a:r>
            <a:r>
              <a:rPr lang="it-IT" b="1" dirty="0">
                <a:solidFill>
                  <a:srgbClr val="002060"/>
                </a:solidFill>
                <a:sym typeface="Wingdings" panose="05000000000000000000" pitchFamily="2" charset="2"/>
              </a:rPr>
              <a:t> nada, nenum valor != string vazia (‘ ‘).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3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C991-FCD5-F3BA-FF47-2CF325EF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84" y="393939"/>
            <a:ext cx="8596668" cy="1320800"/>
          </a:xfrm>
        </p:spPr>
        <p:txBody>
          <a:bodyPr/>
          <a:lstStyle/>
          <a:p>
            <a:r>
              <a:rPr lang="pt-BR" dirty="0"/>
              <a:t>Qual estrutura  de dados utilizar?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B0C913A-51EE-D049-6D85-B90E58711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67698"/>
              </p:ext>
            </p:extLst>
          </p:nvPr>
        </p:nvGraphicFramePr>
        <p:xfrm>
          <a:off x="840250" y="1346059"/>
          <a:ext cx="9163516" cy="5318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51595586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96159924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18920088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338800767"/>
                    </a:ext>
                  </a:extLst>
                </a:gridCol>
                <a:gridCol w="2031196">
                  <a:extLst>
                    <a:ext uri="{9D8B030D-6E8A-4147-A177-3AD203B41FA5}">
                      <a16:colId xmlns:a16="http://schemas.microsoft.com/office/drawing/2014/main" val="264990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LISTAS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TUPLAS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DICIONÁRIOS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CONJUNTOS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26799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Ordem dos elementos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Fixa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Fixa</a:t>
                      </a:r>
                    </a:p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Mantida 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Indeterminada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748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Tamanho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Variável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Fixo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Variável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Variável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2461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Elementos repetidos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Sim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Sim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Pode repetir valores, mas a chave devem ser únicas.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Não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2282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Pesquisa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Sequencial, índice, numérico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Sequencial, índice, numérico</a:t>
                      </a:r>
                    </a:p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Direta por chave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Direta por valor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1986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Alterações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Sim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Não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Sim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Sim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26049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Uso primário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Sequências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Sequências constantes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Dados indexados por chave</a:t>
                      </a:r>
                    </a:p>
                  </a:txBody>
                  <a:tcPr marL="78738" marR="78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Verificação de unicidade, operações em conjuntos.</a:t>
                      </a:r>
                    </a:p>
                  </a:txBody>
                  <a:tcPr marL="78738" marR="78738"/>
                </a:tc>
                <a:extLst>
                  <a:ext uri="{0D108BD9-81ED-4DB2-BD59-A6C34878D82A}">
                    <a16:rowId xmlns:a16="http://schemas.microsoft.com/office/drawing/2014/main" val="78159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67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FBB6-6EA0-D607-1A2D-8F33BCC4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32" y="568081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Trabalhando com 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74A24-7AF3-AA8A-BE43-DA60ED27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002060"/>
                </a:solidFill>
              </a:rPr>
              <a:t>startswith</a:t>
            </a:r>
            <a:r>
              <a:rPr lang="pt-BR" dirty="0">
                <a:solidFill>
                  <a:srgbClr val="002060"/>
                </a:solidFill>
              </a:rPr>
              <a:t> - Se precisar verificar se uma </a:t>
            </a:r>
            <a:r>
              <a:rPr lang="pt-BR" dirty="0" err="1">
                <a:solidFill>
                  <a:srgbClr val="002060"/>
                </a:solidFill>
              </a:rPr>
              <a:t>string</a:t>
            </a:r>
            <a:r>
              <a:rPr lang="pt-BR" dirty="0">
                <a:solidFill>
                  <a:srgbClr val="002060"/>
                </a:solidFill>
              </a:rPr>
              <a:t> começa com algum caractere.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nome = "Keila Ramos"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</a:t>
            </a:r>
            <a:r>
              <a:rPr lang="pt-BR" dirty="0" err="1">
                <a:solidFill>
                  <a:srgbClr val="002060"/>
                </a:solidFill>
              </a:rPr>
              <a:t>nome.startswith</a:t>
            </a:r>
            <a:r>
              <a:rPr lang="pt-BR" dirty="0">
                <a:solidFill>
                  <a:srgbClr val="002060"/>
                </a:solidFill>
              </a:rPr>
              <a:t>("</a:t>
            </a:r>
            <a:r>
              <a:rPr lang="pt-BR" dirty="0" err="1">
                <a:solidFill>
                  <a:srgbClr val="002060"/>
                </a:solidFill>
              </a:rPr>
              <a:t>Kei</a:t>
            </a:r>
            <a:r>
              <a:rPr lang="pt-BR" dirty="0">
                <a:solidFill>
                  <a:srgbClr val="002060"/>
                </a:solidFill>
              </a:rPr>
              <a:t>") </a:t>
            </a:r>
          </a:p>
          <a:p>
            <a:r>
              <a:rPr lang="pt-BR" dirty="0">
                <a:solidFill>
                  <a:srgbClr val="002060"/>
                </a:solidFill>
              </a:rPr>
              <a:t>True</a:t>
            </a:r>
          </a:p>
          <a:p>
            <a:r>
              <a:rPr lang="pt-BR" b="1" dirty="0" err="1">
                <a:solidFill>
                  <a:srgbClr val="002060"/>
                </a:solidFill>
              </a:rPr>
              <a:t>endswith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</a:rPr>
              <a:t>- Se precisar verificar se uma </a:t>
            </a:r>
            <a:r>
              <a:rPr lang="pt-BR" dirty="0" err="1">
                <a:solidFill>
                  <a:srgbClr val="002060"/>
                </a:solidFill>
              </a:rPr>
              <a:t>string</a:t>
            </a:r>
            <a:r>
              <a:rPr lang="pt-BR" dirty="0">
                <a:solidFill>
                  <a:srgbClr val="002060"/>
                </a:solidFill>
              </a:rPr>
              <a:t> termina com algum caractere.</a:t>
            </a:r>
          </a:p>
          <a:p>
            <a:r>
              <a:rPr lang="en-US" dirty="0">
                <a:solidFill>
                  <a:srgbClr val="002060"/>
                </a:solidFill>
              </a:rPr>
              <a:t>&gt;&gt;&gt; </a:t>
            </a:r>
            <a:r>
              <a:rPr lang="en-US" dirty="0" err="1">
                <a:solidFill>
                  <a:srgbClr val="002060"/>
                </a:solidFill>
              </a:rPr>
              <a:t>nome.endswith</a:t>
            </a:r>
            <a:r>
              <a:rPr lang="en-US" dirty="0">
                <a:solidFill>
                  <a:srgbClr val="002060"/>
                </a:solidFill>
              </a:rPr>
              <a:t>("la") </a:t>
            </a:r>
          </a:p>
          <a:p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r>
              <a:rPr lang="en-US" dirty="0">
                <a:solidFill>
                  <a:srgbClr val="002060"/>
                </a:solidFill>
              </a:rPr>
              <a:t>&gt;&gt;&gt; </a:t>
            </a:r>
            <a:r>
              <a:rPr lang="en-US" dirty="0" err="1">
                <a:solidFill>
                  <a:srgbClr val="002060"/>
                </a:solidFill>
              </a:rPr>
              <a:t>nome.endswith</a:t>
            </a:r>
            <a:r>
              <a:rPr lang="en-US" dirty="0">
                <a:solidFill>
                  <a:srgbClr val="002060"/>
                </a:solidFill>
              </a:rPr>
              <a:t>("Ramos") </a:t>
            </a:r>
          </a:p>
          <a:p>
            <a:r>
              <a:rPr lang="en-US" dirty="0">
                <a:solidFill>
                  <a:srgbClr val="002060"/>
                </a:solidFill>
              </a:rPr>
              <a:t>True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32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297A3-3CA7-FB0F-2CE2-7B93A0AB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2000"/>
            <a:ext cx="10353762" cy="5583382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Lower </a:t>
            </a:r>
            <a:r>
              <a:rPr lang="pt-BR" sz="2000" dirty="0">
                <a:solidFill>
                  <a:srgbClr val="002060"/>
                </a:solidFill>
              </a:rPr>
              <a:t>– Converte a </a:t>
            </a:r>
            <a:r>
              <a:rPr lang="pt-BR" sz="2000" dirty="0" err="1">
                <a:solidFill>
                  <a:srgbClr val="002060"/>
                </a:solidFill>
              </a:rPr>
              <a:t>string</a:t>
            </a:r>
            <a:r>
              <a:rPr lang="pt-BR" sz="2000" dirty="0">
                <a:solidFill>
                  <a:srgbClr val="002060"/>
                </a:solidFill>
              </a:rPr>
              <a:t> para minúsculas.</a:t>
            </a:r>
          </a:p>
          <a:p>
            <a:r>
              <a:rPr lang="pt-BR" sz="2000" dirty="0">
                <a:solidFill>
                  <a:srgbClr val="002060"/>
                </a:solidFill>
              </a:rPr>
              <a:t>&gt;&gt;&gt; </a:t>
            </a:r>
            <a:r>
              <a:rPr lang="pt-BR" sz="2000" dirty="0" err="1">
                <a:solidFill>
                  <a:srgbClr val="002060"/>
                </a:solidFill>
              </a:rPr>
              <a:t>nome.lower</a:t>
            </a:r>
            <a:r>
              <a:rPr lang="pt-BR" sz="2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2000" dirty="0">
                <a:solidFill>
                  <a:srgbClr val="002060"/>
                </a:solidFill>
              </a:rPr>
              <a:t>'</a:t>
            </a:r>
            <a:r>
              <a:rPr lang="pt-BR" sz="2000" dirty="0" err="1">
                <a:solidFill>
                  <a:srgbClr val="002060"/>
                </a:solidFill>
              </a:rPr>
              <a:t>keila</a:t>
            </a:r>
            <a:r>
              <a:rPr lang="pt-BR" sz="2000" dirty="0">
                <a:solidFill>
                  <a:srgbClr val="002060"/>
                </a:solidFill>
              </a:rPr>
              <a:t> ramos'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Upper</a:t>
            </a:r>
            <a:r>
              <a:rPr lang="pt-BR" sz="2000" dirty="0">
                <a:solidFill>
                  <a:srgbClr val="002060"/>
                </a:solidFill>
              </a:rPr>
              <a:t> – Converte a </a:t>
            </a:r>
            <a:r>
              <a:rPr lang="pt-BR" sz="2000" dirty="0" err="1">
                <a:solidFill>
                  <a:srgbClr val="002060"/>
                </a:solidFill>
              </a:rPr>
              <a:t>string</a:t>
            </a:r>
            <a:r>
              <a:rPr lang="pt-BR" sz="2000" dirty="0">
                <a:solidFill>
                  <a:srgbClr val="002060"/>
                </a:solidFill>
              </a:rPr>
              <a:t> para maiúsculas.</a:t>
            </a:r>
          </a:p>
          <a:p>
            <a:r>
              <a:rPr lang="pt-BR" sz="2000" dirty="0">
                <a:solidFill>
                  <a:srgbClr val="002060"/>
                </a:solidFill>
              </a:rPr>
              <a:t>&gt;&gt;&gt; </a:t>
            </a:r>
            <a:r>
              <a:rPr lang="pt-BR" sz="2000" dirty="0" err="1">
                <a:solidFill>
                  <a:srgbClr val="002060"/>
                </a:solidFill>
              </a:rPr>
              <a:t>nome.upper</a:t>
            </a:r>
            <a:r>
              <a:rPr lang="pt-BR" sz="2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2000" dirty="0">
                <a:solidFill>
                  <a:srgbClr val="002060"/>
                </a:solidFill>
              </a:rPr>
              <a:t>'KEILA RAMOS’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In</a:t>
            </a:r>
            <a:r>
              <a:rPr lang="pt-BR" sz="2000" dirty="0">
                <a:solidFill>
                  <a:srgbClr val="002060"/>
                </a:solidFill>
              </a:rPr>
              <a:t> para verificar se uma palavra pertence a uma </a:t>
            </a:r>
            <a:r>
              <a:rPr lang="pt-BR" sz="2000" dirty="0" err="1">
                <a:solidFill>
                  <a:srgbClr val="002060"/>
                </a:solidFill>
              </a:rPr>
              <a:t>string</a:t>
            </a:r>
            <a:r>
              <a:rPr lang="pt-BR" sz="2000" dirty="0">
                <a:solidFill>
                  <a:srgbClr val="002060"/>
                </a:solidFill>
              </a:rPr>
              <a:t>.</a:t>
            </a:r>
          </a:p>
          <a:p>
            <a:r>
              <a:rPr lang="pt-BR" sz="2000" dirty="0">
                <a:solidFill>
                  <a:srgbClr val="002060"/>
                </a:solidFill>
              </a:rPr>
              <a:t>&gt;&gt;&gt; "Ramos" in nome</a:t>
            </a:r>
          </a:p>
          <a:p>
            <a:r>
              <a:rPr lang="pt-BR" sz="2000" dirty="0">
                <a:solidFill>
                  <a:srgbClr val="002060"/>
                </a:solidFill>
              </a:rPr>
              <a:t>True</a:t>
            </a:r>
          </a:p>
          <a:p>
            <a:r>
              <a:rPr lang="pt-BR" sz="2000" b="1" dirty="0" err="1">
                <a:solidFill>
                  <a:srgbClr val="002060"/>
                </a:solidFill>
              </a:rPr>
              <a:t>Not</a:t>
            </a:r>
            <a:r>
              <a:rPr lang="pt-BR" sz="2000" b="1" dirty="0">
                <a:solidFill>
                  <a:srgbClr val="002060"/>
                </a:solidFill>
              </a:rPr>
              <a:t> in </a:t>
            </a:r>
            <a:r>
              <a:rPr lang="pt-BR" sz="2000" dirty="0">
                <a:solidFill>
                  <a:srgbClr val="002060"/>
                </a:solidFill>
              </a:rPr>
              <a:t>– para testar se uma </a:t>
            </a:r>
            <a:r>
              <a:rPr lang="pt-BR" sz="2000" dirty="0" err="1">
                <a:solidFill>
                  <a:srgbClr val="002060"/>
                </a:solidFill>
              </a:rPr>
              <a:t>string</a:t>
            </a:r>
            <a:r>
              <a:rPr lang="pt-BR" sz="2000" dirty="0">
                <a:solidFill>
                  <a:srgbClr val="002060"/>
                </a:solidFill>
              </a:rPr>
              <a:t> não está contida em outra</a:t>
            </a:r>
          </a:p>
          <a:p>
            <a:r>
              <a:rPr lang="pt-BR" sz="2000" dirty="0">
                <a:solidFill>
                  <a:srgbClr val="002060"/>
                </a:solidFill>
              </a:rPr>
              <a:t>&gt;&gt;&gt; "Maria" </a:t>
            </a:r>
            <a:r>
              <a:rPr lang="pt-BR" sz="2000" dirty="0" err="1">
                <a:solidFill>
                  <a:srgbClr val="002060"/>
                </a:solidFill>
              </a:rPr>
              <a:t>not</a:t>
            </a:r>
            <a:r>
              <a:rPr lang="pt-BR" sz="2000" dirty="0">
                <a:solidFill>
                  <a:srgbClr val="002060"/>
                </a:solidFill>
              </a:rPr>
              <a:t> in nome</a:t>
            </a:r>
          </a:p>
          <a:p>
            <a:r>
              <a:rPr lang="pt-BR" sz="2000" dirty="0">
                <a:solidFill>
                  <a:srgbClr val="002060"/>
                </a:solidFill>
              </a:rPr>
              <a:t>True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712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7B87-0E46-0E9E-4C68-E1632476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55" y="494122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Paciência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2FCAF-FFEC-4B1A-E3E7-D581D2B8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1148" y="1775012"/>
            <a:ext cx="6002594" cy="467003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2060"/>
                </a:solidFill>
              </a:rPr>
              <a:t>Não se aprende a andar já correndo.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2060"/>
                </a:solidFill>
              </a:rPr>
              <a:t>Programar exige muita paciência e principalmente atenção aos detalhes, um ponto, uma vírgula trocada ou esquecida pode arruinar o seu programa.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2060"/>
                </a:solidFill>
              </a:rPr>
              <a:t>Sempre leia novamente a mensagem de erro ou pare para entender o que não está funcionando corretamente.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2060"/>
                </a:solidFill>
              </a:rPr>
              <a:t>Sabia que ao acertar o seu relógio você está programando ao seguir uma sequencia de passos.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F91925D-C596-B39F-C243-0BE39D1A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0" y="2076450"/>
            <a:ext cx="3622671" cy="3622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109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7B82F-ECA1-3ECA-0C05-6ECAC41E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2618"/>
            <a:ext cx="10353762" cy="5845320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Para Contagem use </a:t>
            </a:r>
            <a:r>
              <a:rPr lang="pt-BR" b="1" dirty="0" err="1">
                <a:solidFill>
                  <a:srgbClr val="002060"/>
                </a:solidFill>
              </a:rPr>
              <a:t>count</a:t>
            </a:r>
            <a:r>
              <a:rPr lang="pt-BR" b="1" dirty="0">
                <a:solidFill>
                  <a:srgbClr val="002060"/>
                </a:solidFill>
              </a:rPr>
              <a:t>: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</a:t>
            </a:r>
            <a:r>
              <a:rPr lang="pt-BR" dirty="0" err="1">
                <a:solidFill>
                  <a:srgbClr val="002060"/>
                </a:solidFill>
              </a:rPr>
              <a:t>nome.count</a:t>
            </a:r>
            <a:r>
              <a:rPr lang="pt-BR" dirty="0">
                <a:solidFill>
                  <a:srgbClr val="002060"/>
                </a:solidFill>
              </a:rPr>
              <a:t>("a") </a:t>
            </a:r>
          </a:p>
          <a:p>
            <a:r>
              <a:rPr lang="pt-BR" dirty="0">
                <a:solidFill>
                  <a:srgbClr val="002060"/>
                </a:solidFill>
              </a:rPr>
              <a:t>2</a:t>
            </a:r>
          </a:p>
          <a:p>
            <a:r>
              <a:rPr lang="pt-BR" b="1" dirty="0">
                <a:solidFill>
                  <a:srgbClr val="002060"/>
                </a:solidFill>
              </a:rPr>
              <a:t>Para pesquisar se uma </a:t>
            </a:r>
            <a:r>
              <a:rPr lang="pt-BR" b="1" dirty="0" err="1">
                <a:solidFill>
                  <a:srgbClr val="002060"/>
                </a:solidFill>
              </a:rPr>
              <a:t>string</a:t>
            </a:r>
            <a:r>
              <a:rPr lang="pt-BR" b="1" dirty="0">
                <a:solidFill>
                  <a:srgbClr val="002060"/>
                </a:solidFill>
              </a:rPr>
              <a:t> está dentro de outra e obter a posição da primeira </a:t>
            </a:r>
            <a:r>
              <a:rPr lang="pt-BR" b="1" dirty="0" err="1">
                <a:solidFill>
                  <a:srgbClr val="002060"/>
                </a:solidFill>
              </a:rPr>
              <a:t>find</a:t>
            </a:r>
            <a:r>
              <a:rPr lang="pt-BR" b="1" dirty="0">
                <a:solidFill>
                  <a:srgbClr val="002060"/>
                </a:solidFill>
              </a:rPr>
              <a:t>.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nome = "Keila Ramos"</a:t>
            </a:r>
          </a:p>
          <a:p>
            <a:r>
              <a:rPr lang="pt-BR" b="1" dirty="0">
                <a:solidFill>
                  <a:srgbClr val="002060"/>
                </a:solidFill>
              </a:rPr>
              <a:t>&gt;&gt;&gt; </a:t>
            </a:r>
            <a:r>
              <a:rPr lang="pt-BR" b="1" dirty="0" err="1">
                <a:solidFill>
                  <a:srgbClr val="002060"/>
                </a:solidFill>
              </a:rPr>
              <a:t>nome.find</a:t>
            </a:r>
            <a:r>
              <a:rPr lang="pt-BR" b="1" dirty="0">
                <a:solidFill>
                  <a:srgbClr val="002060"/>
                </a:solidFill>
              </a:rPr>
              <a:t>('e’)</a:t>
            </a:r>
          </a:p>
          <a:p>
            <a:r>
              <a:rPr lang="pt-BR" b="1" dirty="0">
                <a:solidFill>
                  <a:srgbClr val="002060"/>
                </a:solidFill>
              </a:rPr>
              <a:t>1</a:t>
            </a:r>
          </a:p>
          <a:p>
            <a:r>
              <a:rPr lang="pt-BR" b="1" dirty="0">
                <a:solidFill>
                  <a:srgbClr val="002060"/>
                </a:solidFill>
              </a:rPr>
              <a:t>Para quebra ou separação de </a:t>
            </a:r>
            <a:r>
              <a:rPr lang="pt-BR" b="1" dirty="0" err="1">
                <a:solidFill>
                  <a:srgbClr val="002060"/>
                </a:solidFill>
              </a:rPr>
              <a:t>string</a:t>
            </a:r>
            <a:r>
              <a:rPr lang="pt-BR" b="1" dirty="0">
                <a:solidFill>
                  <a:srgbClr val="002060"/>
                </a:solidFill>
              </a:rPr>
              <a:t> – split()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</a:t>
            </a:r>
            <a:r>
              <a:rPr lang="pt-BR" dirty="0" err="1">
                <a:solidFill>
                  <a:srgbClr val="002060"/>
                </a:solidFill>
              </a:rPr>
              <a:t>nome.split</a:t>
            </a:r>
            <a:r>
              <a:rPr lang="pt-BR" dirty="0">
                <a:solidFill>
                  <a:srgbClr val="002060"/>
                </a:solidFill>
              </a:rPr>
              <a:t>()</a:t>
            </a:r>
          </a:p>
          <a:p>
            <a:r>
              <a:rPr lang="pt-BR" dirty="0">
                <a:solidFill>
                  <a:srgbClr val="002060"/>
                </a:solidFill>
              </a:rPr>
              <a:t>['Keila', 'Ramos’] &gt;&gt;&gt; </a:t>
            </a:r>
            <a:r>
              <a:rPr lang="pt-BR" dirty="0" err="1">
                <a:solidFill>
                  <a:srgbClr val="002060"/>
                </a:solidFill>
              </a:rPr>
              <a:t>nome.split</a:t>
            </a:r>
            <a:r>
              <a:rPr lang="pt-BR" dirty="0">
                <a:solidFill>
                  <a:srgbClr val="002060"/>
                </a:solidFill>
              </a:rPr>
              <a:t>(",")  ['Keila Ramos']</a:t>
            </a:r>
          </a:p>
          <a:p>
            <a:r>
              <a:rPr lang="pt-BR" b="1" dirty="0">
                <a:solidFill>
                  <a:srgbClr val="002060"/>
                </a:solidFill>
              </a:rPr>
              <a:t>Para substituição de </a:t>
            </a:r>
            <a:r>
              <a:rPr lang="pt-BR" b="1" dirty="0" err="1">
                <a:solidFill>
                  <a:srgbClr val="002060"/>
                </a:solidFill>
              </a:rPr>
              <a:t>strings</a:t>
            </a:r>
            <a:r>
              <a:rPr lang="pt-BR" b="1" dirty="0">
                <a:solidFill>
                  <a:srgbClr val="002060"/>
                </a:solidFill>
              </a:rPr>
              <a:t> use </a:t>
            </a:r>
            <a:r>
              <a:rPr lang="pt-BR" b="1" dirty="0" err="1">
                <a:solidFill>
                  <a:srgbClr val="002060"/>
                </a:solidFill>
              </a:rPr>
              <a:t>replace</a:t>
            </a:r>
            <a:r>
              <a:rPr lang="pt-BR" b="1" dirty="0">
                <a:solidFill>
                  <a:srgbClr val="002060"/>
                </a:solidFill>
              </a:rPr>
              <a:t>(“a substituir”, “o que substituirá”))</a:t>
            </a:r>
          </a:p>
          <a:p>
            <a:pPr marL="36900" indent="0">
              <a:buNone/>
            </a:pPr>
            <a:r>
              <a:rPr lang="it-IT" dirty="0">
                <a:solidFill>
                  <a:srgbClr val="002060"/>
                </a:solidFill>
              </a:rPr>
              <a:t>&gt;&gt;&gt; nome.replace("Keila", "Nicola")</a:t>
            </a:r>
          </a:p>
          <a:p>
            <a:pPr marL="36900" indent="0">
              <a:buNone/>
            </a:pPr>
            <a:r>
              <a:rPr lang="it-IT" dirty="0">
                <a:solidFill>
                  <a:srgbClr val="002060"/>
                </a:solidFill>
              </a:rPr>
              <a:t>'Nicola Ramos'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b="1" dirty="0">
                <a:solidFill>
                  <a:srgbClr val="002060"/>
                </a:solidFill>
              </a:rPr>
              <a:t>Remoção de espaço em branco strip( )</a:t>
            </a:r>
          </a:p>
          <a:p>
            <a:r>
              <a:rPr lang="pt-BR" dirty="0">
                <a:solidFill>
                  <a:srgbClr val="002060"/>
                </a:solidFill>
              </a:rPr>
              <a:t>&gt;&gt;&gt; nome = "   José  “ &gt;&gt;&gt; </a:t>
            </a:r>
            <a:r>
              <a:rPr lang="pt-BR" dirty="0" err="1">
                <a:solidFill>
                  <a:srgbClr val="002060"/>
                </a:solidFill>
              </a:rPr>
              <a:t>nome.strip</a:t>
            </a:r>
            <a:r>
              <a:rPr lang="pt-BR" dirty="0">
                <a:solidFill>
                  <a:srgbClr val="002060"/>
                </a:solidFill>
              </a:rPr>
              <a:t>() </a:t>
            </a:r>
            <a:r>
              <a:rPr lang="pt-BR" dirty="0">
                <a:solidFill>
                  <a:srgbClr val="002060"/>
                </a:solidFill>
                <a:sym typeface="Wingdings" panose="05000000000000000000" pitchFamily="2" charset="2"/>
              </a:rPr>
              <a:t> “</a:t>
            </a:r>
            <a:r>
              <a:rPr lang="pt-BR" dirty="0">
                <a:solidFill>
                  <a:srgbClr val="002060"/>
                </a:solidFill>
              </a:rPr>
              <a:t>José”</a:t>
            </a:r>
          </a:p>
          <a:p>
            <a:endParaRPr lang="pt-BR" b="1" dirty="0">
              <a:solidFill>
                <a:srgbClr val="92D050"/>
              </a:solidFill>
            </a:endParaRPr>
          </a:p>
          <a:p>
            <a:endParaRPr lang="pt-BR" b="1" dirty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769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D59B-3B2C-2E30-0E1D-41FBB80C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559" y="37758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100" b="1" dirty="0">
                <a:solidFill>
                  <a:srgbClr val="002060"/>
                </a:solidFill>
              </a:rPr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57E4C-A170-5BE9-CA1C-D2B984A5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6400"/>
            <a:ext cx="10353762" cy="4572000"/>
          </a:xfrm>
        </p:spPr>
        <p:txBody>
          <a:bodyPr>
            <a:normAutofit/>
          </a:bodyPr>
          <a:lstStyle/>
          <a:p>
            <a:r>
              <a:rPr lang="pt-BR" dirty="0"/>
              <a:t>Funções são blocos de código que realizam determinadas tarefas que normalmente precisam ser executadas diversas vezes dentro de uma aplicação.</a:t>
            </a:r>
          </a:p>
          <a:p>
            <a:r>
              <a:rPr lang="pt-BR" dirty="0"/>
              <a:t>A sintaxe (estudo das regras) de uma função é definida por três partes</a:t>
            </a:r>
            <a:r>
              <a:rPr lang="pt-BR" dirty="0">
                <a:solidFill>
                  <a:srgbClr val="002060"/>
                </a:solidFill>
              </a:rPr>
              <a:t>: nome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parâmetros e corpo.</a:t>
            </a:r>
          </a:p>
          <a:p>
            <a:r>
              <a:rPr lang="pt-BR" dirty="0"/>
              <a:t>Para definir uma função  usamos a instrução </a:t>
            </a:r>
            <a:r>
              <a:rPr lang="pt-BR" b="1" dirty="0">
                <a:solidFill>
                  <a:srgbClr val="002060"/>
                </a:solidFill>
              </a:rPr>
              <a:t>def. Exemplo:</a:t>
            </a:r>
          </a:p>
          <a:p>
            <a:pPr marL="36900" indent="0">
              <a:buNone/>
            </a:pPr>
            <a:endParaRPr lang="pt-BR" b="1" dirty="0">
              <a:solidFill>
                <a:srgbClr val="92D050"/>
              </a:solidFill>
            </a:endParaRPr>
          </a:p>
          <a:p>
            <a:pPr marL="36900" indent="0">
              <a:buNone/>
            </a:pPr>
            <a:r>
              <a:rPr lang="pt-BR" b="1" dirty="0">
                <a:solidFill>
                  <a:srgbClr val="002060"/>
                </a:solidFill>
              </a:rPr>
              <a:t>&gt;&gt;&gt;def soma(a, b): 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002060"/>
                </a:solidFill>
              </a:rPr>
              <a:t>		print(a + b)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002060"/>
                </a:solidFill>
              </a:rPr>
              <a:t>&gt;&gt;&gt;soma(2, 9)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002060"/>
                </a:solidFill>
              </a:rPr>
              <a:t>11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8D527F9-AA60-DD50-1F52-460AA930A560}"/>
              </a:ext>
            </a:extLst>
          </p:cNvPr>
          <p:cNvCxnSpPr>
            <a:cxnSpLocks/>
            <a:endCxn id="6" idx="4"/>
          </p:cNvCxnSpPr>
          <p:nvPr/>
        </p:nvCxnSpPr>
        <p:spPr>
          <a:xfrm rot="16200000" flipV="1">
            <a:off x="2218443" y="3851799"/>
            <a:ext cx="2725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55494D72-978B-9EF8-9DCF-9149306B7A0A}"/>
              </a:ext>
            </a:extLst>
          </p:cNvPr>
          <p:cNvSpPr/>
          <p:nvPr/>
        </p:nvSpPr>
        <p:spPr>
          <a:xfrm>
            <a:off x="1716354" y="3396354"/>
            <a:ext cx="1276709" cy="319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n w="0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706E235-2F88-15A8-AC67-4F6680B6D35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993063" y="3963077"/>
            <a:ext cx="1141900" cy="129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3F2CF08-3F9C-93EE-B681-0F0A2DC21EC6}"/>
              </a:ext>
            </a:extLst>
          </p:cNvPr>
          <p:cNvSpPr/>
          <p:nvPr/>
        </p:nvSpPr>
        <p:spPr>
          <a:xfrm>
            <a:off x="4134963" y="3760356"/>
            <a:ext cx="1207699" cy="405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PARÂMETROS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4FAB93D-7C63-0061-824D-636202E6C970}"/>
              </a:ext>
            </a:extLst>
          </p:cNvPr>
          <p:cNvSpPr/>
          <p:nvPr/>
        </p:nvSpPr>
        <p:spPr>
          <a:xfrm>
            <a:off x="3745386" y="4295448"/>
            <a:ext cx="992038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F5B879D-51C3-F425-DB9E-36BA218532C2}"/>
              </a:ext>
            </a:extLst>
          </p:cNvPr>
          <p:cNvSpPr/>
          <p:nvPr/>
        </p:nvSpPr>
        <p:spPr>
          <a:xfrm>
            <a:off x="5020710" y="4342893"/>
            <a:ext cx="1584385" cy="405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959480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BBEEA-8AA3-E8DB-E872-C00B3ABC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7928"/>
            <a:ext cx="10353762" cy="54032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3400" b="1" dirty="0">
                <a:solidFill>
                  <a:srgbClr val="002060"/>
                </a:solidFill>
              </a:rPr>
              <a:t>Função dentro de função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dirty="0"/>
              <a:t>Defina uma função para retornar se um número é par ou ímpar.</a:t>
            </a:r>
          </a:p>
          <a:p>
            <a:r>
              <a:rPr lang="fr-F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épar(x):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return x % 2 == 0</a:t>
            </a:r>
          </a:p>
          <a:p>
            <a:r>
              <a:rPr lang="fr-F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par_ou_ímpar(x):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impar = "Ímpar"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par = "Par"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épar(x):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return par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impar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(par_ou_ímpar(7))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(par_ou_ímpar(14))</a:t>
            </a:r>
          </a:p>
          <a:p>
            <a:pPr marL="36900" indent="0">
              <a:buNone/>
            </a:pPr>
            <a:r>
              <a:rPr lang="fr-FR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Ímpar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&lt;&lt;&lt;Par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029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CA675-C8AA-1573-0EBA-BB40E0D7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96816"/>
            <a:ext cx="8497624" cy="53943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rgbClr val="002060"/>
                </a:solidFill>
              </a:rPr>
              <a:t>Python tem funções para calcular a soma, o máximo e o mínimo de uma lista.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&gt;&gt;&gt; </a:t>
            </a:r>
            <a:r>
              <a:rPr lang="pt-BR" sz="3200" dirty="0" err="1">
                <a:solidFill>
                  <a:srgbClr val="0070C0"/>
                </a:solidFill>
              </a:rPr>
              <a:t>numeros</a:t>
            </a:r>
            <a:r>
              <a:rPr lang="pt-BR" sz="3200" dirty="0">
                <a:solidFill>
                  <a:srgbClr val="0070C0"/>
                </a:solidFill>
              </a:rPr>
              <a:t> = [3, 6, 9]</a:t>
            </a:r>
          </a:p>
          <a:p>
            <a:r>
              <a:rPr lang="pt-BR" sz="3200" dirty="0">
                <a:solidFill>
                  <a:srgbClr val="0070C0"/>
                </a:solidFill>
              </a:rPr>
              <a:t>&gt;&gt;&gt; </a:t>
            </a:r>
            <a:r>
              <a:rPr lang="pt-BR" sz="3200" b="1" dirty="0">
                <a:solidFill>
                  <a:srgbClr val="0070C0"/>
                </a:solidFill>
              </a:rPr>
              <a:t>sum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dirty="0" err="1">
                <a:solidFill>
                  <a:srgbClr val="0070C0"/>
                </a:solidFill>
              </a:rPr>
              <a:t>numeros</a:t>
            </a:r>
            <a:r>
              <a:rPr lang="pt-BR" sz="3200" dirty="0">
                <a:solidFill>
                  <a:srgbClr val="0070C0"/>
                </a:solidFill>
              </a:rPr>
              <a:t>)</a:t>
            </a:r>
          </a:p>
          <a:p>
            <a:r>
              <a:rPr lang="pt-BR" sz="3200" dirty="0">
                <a:solidFill>
                  <a:srgbClr val="0070C0"/>
                </a:solidFill>
              </a:rPr>
              <a:t>18</a:t>
            </a:r>
          </a:p>
          <a:p>
            <a:r>
              <a:rPr lang="pt-BR" sz="3200" dirty="0">
                <a:solidFill>
                  <a:srgbClr val="0070C0"/>
                </a:solidFill>
              </a:rPr>
              <a:t>&gt;&gt;&gt; </a:t>
            </a:r>
            <a:r>
              <a:rPr lang="pt-BR" sz="3200" b="1" dirty="0" err="1">
                <a:solidFill>
                  <a:srgbClr val="0070C0"/>
                </a:solidFill>
              </a:rPr>
              <a:t>max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dirty="0" err="1">
                <a:solidFill>
                  <a:srgbClr val="0070C0"/>
                </a:solidFill>
              </a:rPr>
              <a:t>numeros</a:t>
            </a:r>
            <a:r>
              <a:rPr lang="pt-BR" sz="3200" dirty="0">
                <a:solidFill>
                  <a:srgbClr val="0070C0"/>
                </a:solidFill>
              </a:rPr>
              <a:t>)</a:t>
            </a:r>
          </a:p>
          <a:p>
            <a:r>
              <a:rPr lang="pt-BR" sz="3200" dirty="0">
                <a:solidFill>
                  <a:srgbClr val="0070C0"/>
                </a:solidFill>
              </a:rPr>
              <a:t>9</a:t>
            </a:r>
          </a:p>
          <a:p>
            <a:r>
              <a:rPr lang="pt-BR" sz="3200" dirty="0">
                <a:solidFill>
                  <a:srgbClr val="0070C0"/>
                </a:solidFill>
              </a:rPr>
              <a:t>&gt;&gt;&gt; </a:t>
            </a:r>
            <a:r>
              <a:rPr lang="pt-BR" sz="3200" b="1" dirty="0">
                <a:solidFill>
                  <a:srgbClr val="0070C0"/>
                </a:solidFill>
              </a:rPr>
              <a:t>min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dirty="0" err="1">
                <a:solidFill>
                  <a:srgbClr val="0070C0"/>
                </a:solidFill>
              </a:rPr>
              <a:t>numeros</a:t>
            </a:r>
            <a:r>
              <a:rPr lang="pt-BR" sz="3200" dirty="0">
                <a:solidFill>
                  <a:srgbClr val="0070C0"/>
                </a:solidFill>
              </a:rPr>
              <a:t>)</a:t>
            </a:r>
          </a:p>
          <a:p>
            <a:r>
              <a:rPr lang="pt-BR" sz="3200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4006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859E9-EF3D-918D-2EA4-ACAAA742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0659"/>
            <a:ext cx="10353762" cy="6078069"/>
          </a:xfrm>
        </p:spPr>
        <p:txBody>
          <a:bodyPr>
            <a:normAutofit lnSpcReduction="10000"/>
          </a:bodyPr>
          <a:lstStyle/>
          <a:p>
            <a:r>
              <a:rPr lang="pt-BR" sz="3100" b="1" dirty="0">
                <a:solidFill>
                  <a:srgbClr val="002060"/>
                </a:solidFill>
              </a:rPr>
              <a:t>Variáveis locais e globais</a:t>
            </a:r>
          </a:p>
          <a:p>
            <a:r>
              <a:rPr lang="pt-BR" dirty="0">
                <a:solidFill>
                  <a:schemeClr val="tx1"/>
                </a:solidFill>
              </a:rPr>
              <a:t>Uma variável local a uma função existe apenas dentro dela, não podemos acessar o valor de uma variável local fora da função que a criou.</a:t>
            </a:r>
          </a:p>
          <a:p>
            <a:r>
              <a:rPr lang="pt-BR" dirty="0">
                <a:solidFill>
                  <a:schemeClr val="tx1"/>
                </a:solidFill>
              </a:rPr>
              <a:t>Já uma variável global é definida fora de uma função, podendo ser vista por todas as funções do módulo (programa).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 = 5</a:t>
            </a:r>
          </a:p>
          <a:p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muda_e_imprime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 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A = 7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f"A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dentro da função: {A}")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(f" </a:t>
            </a:r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 antes de mudar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muda_e_imprime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depois de mudar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A antes de mudar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  <a:p>
            <a:r>
              <a:rPr lang="pt-BR" dirty="0">
                <a:solidFill>
                  <a:srgbClr val="002060"/>
                </a:solidFill>
              </a:rPr>
              <a:t>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</a:rPr>
              <a:t>dentro da função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2060"/>
                </a:solidFill>
              </a:rPr>
              <a:t>7</a:t>
            </a:r>
          </a:p>
          <a:p>
            <a:r>
              <a:rPr lang="pt-BR" dirty="0">
                <a:solidFill>
                  <a:schemeClr val="tx1"/>
                </a:solidFill>
              </a:rPr>
              <a:t>A depois de mudar: 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86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FB4DD-C8B0-D773-5C28-63A5584F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99804"/>
            <a:ext cx="11077731" cy="6295868"/>
          </a:xfrm>
        </p:spPr>
        <p:txBody>
          <a:bodyPr>
            <a:normAutofit fontScale="92500" lnSpcReduction="20000"/>
          </a:bodyPr>
          <a:lstStyle/>
          <a:p>
            <a:r>
              <a:rPr lang="pt-BR" sz="3400" b="1" dirty="0">
                <a:solidFill>
                  <a:srgbClr val="002060"/>
                </a:solidFill>
              </a:rPr>
              <a:t>Funções Recursivas – </a:t>
            </a:r>
            <a:r>
              <a:rPr lang="pt-BR" sz="3400" dirty="0">
                <a:solidFill>
                  <a:schemeClr val="tx1"/>
                </a:solidFill>
              </a:rPr>
              <a:t>São funções que chamam a si mesma veja exemplo: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fatorial(n):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fatorial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 == 0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n == 1: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"Fatorial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1"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 n * fatorial(n - 1)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"Fatorial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fat</a:t>
            </a:r>
            <a:endParaRPr lang="pt-BR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fatorial(6)</a:t>
            </a:r>
          </a:p>
          <a:p>
            <a:r>
              <a:rPr lang="pt-BR" dirty="0"/>
              <a:t>Calculando o fatorial de 6</a:t>
            </a:r>
          </a:p>
          <a:p>
            <a:r>
              <a:rPr lang="pt-BR" dirty="0"/>
              <a:t>Calculando o fatorial de 5</a:t>
            </a:r>
          </a:p>
          <a:p>
            <a:r>
              <a:rPr lang="pt-BR" dirty="0"/>
              <a:t>Calculando o fatorial de 4</a:t>
            </a:r>
          </a:p>
          <a:p>
            <a:r>
              <a:rPr lang="pt-BR" dirty="0"/>
              <a:t>Fatorial de 4 = 24</a:t>
            </a:r>
          </a:p>
          <a:p>
            <a:r>
              <a:rPr lang="pt-BR" dirty="0"/>
              <a:t>Fatorial de 5 = 120</a:t>
            </a:r>
          </a:p>
          <a:p>
            <a:r>
              <a:rPr lang="pt-BR" dirty="0"/>
              <a:t>Fatorial de 6 = 720</a:t>
            </a:r>
          </a:p>
        </p:txBody>
      </p:sp>
    </p:spTree>
    <p:extLst>
      <p:ext uri="{BB962C8B-B14F-4D97-AF65-F5344CB8AC3E}">
        <p14:creationId xmlns:p14="http://schemas.microsoft.com/office/powerpoint/2010/main" val="1915972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FA80-B01E-4168-8DFF-6FF6A3D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C8B8F-8809-DB3F-C73E-A11B31EA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894"/>
            <a:ext cx="8915400" cy="4360328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Funções são muito úteis para validar a entrada de dados.</a:t>
            </a:r>
          </a:p>
          <a:p>
            <a:r>
              <a:rPr lang="pt-BR" dirty="0">
                <a:solidFill>
                  <a:srgbClr val="002060"/>
                </a:solidFill>
              </a:rPr>
              <a:t>Esse tipo de verificação é muito importante quando nosso programa só funciona em uma faixa de valores. Quando verificamos os dados do programa estamos realizando uma validação.</a:t>
            </a:r>
          </a:p>
          <a:p>
            <a:r>
              <a:rPr lang="pt-BR" dirty="0">
                <a:solidFill>
                  <a:srgbClr val="002060"/>
                </a:solidFill>
              </a:rPr>
              <a:t>A validação é muto importante para evitarmos erros difíceis de serem detectados depois de termos escrito o programa.</a:t>
            </a:r>
          </a:p>
          <a:p>
            <a:r>
              <a:rPr lang="pt-BR" dirty="0"/>
              <a:t>Ex.: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 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("Digite um valor entre 0 e 5: "))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 &lt; 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 &gt; 5: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("Valor inválido.")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18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DD1CD-D35F-9DDB-42D2-C38A1B56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2060"/>
                </a:solidFill>
              </a:rPr>
              <a:t>Funções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E3A03-6B29-8E58-4E36-2AFB7238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funções simples, sem nome, chamadas de funções lambda.</a:t>
            </a:r>
          </a:p>
          <a:p>
            <a:r>
              <a:rPr lang="pt-BR" dirty="0"/>
              <a:t>Exemplo de uma função lambda que  recebe um valor e retorna o dobro dele:</a:t>
            </a:r>
          </a:p>
          <a:p>
            <a:r>
              <a:rPr lang="pt-BR" dirty="0">
                <a:solidFill>
                  <a:srgbClr val="002060"/>
                </a:solidFill>
              </a:rPr>
              <a:t>a = lambda x: x * 2 </a:t>
            </a:r>
            <a:r>
              <a:rPr lang="pt-BR" b="1" dirty="0">
                <a:solidFill>
                  <a:srgbClr val="002060"/>
                </a:solidFill>
              </a:rPr>
              <a:t>#1</a:t>
            </a:r>
          </a:p>
          <a:p>
            <a:r>
              <a:rPr lang="pt-BR" dirty="0">
                <a:solidFill>
                  <a:srgbClr val="002060"/>
                </a:solidFill>
              </a:rPr>
              <a:t>print(a(3)) </a:t>
            </a:r>
            <a:r>
              <a:rPr lang="pt-BR" b="1" dirty="0">
                <a:solidFill>
                  <a:srgbClr val="002060"/>
                </a:solidFill>
              </a:rPr>
              <a:t>#2</a:t>
            </a:r>
          </a:p>
          <a:p>
            <a:r>
              <a:rPr lang="pt-BR" dirty="0">
                <a:solidFill>
                  <a:schemeClr val="tx1"/>
                </a:solidFill>
              </a:rPr>
              <a:t>Em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1</a:t>
            </a:r>
            <a:r>
              <a:rPr lang="pt-BR" dirty="0">
                <a:solidFill>
                  <a:srgbClr val="92D05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definiu-se uma função lambda que recebe um parâmetro, no caso x, e retorna o dobro desse número</a:t>
            </a:r>
          </a:p>
          <a:p>
            <a:r>
              <a:rPr lang="pt-BR" dirty="0">
                <a:solidFill>
                  <a:schemeClr val="tx1"/>
                </a:solidFill>
              </a:rPr>
              <a:t>Em 2 utilizamos a como uma função normal.</a:t>
            </a: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13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A4C60-6D2F-899C-97E9-ED6EE219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1694"/>
            <a:ext cx="10353762" cy="98611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2060"/>
                </a:solidFill>
              </a:rPr>
              <a:t>Exceções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301B5-17BD-D936-CB19-88D3674E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" y="1317813"/>
            <a:ext cx="10865223" cy="538778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situações inesperadas em nosso código ou apenas algo que não trataremos diretamente no programa.</a:t>
            </a:r>
          </a:p>
          <a:p>
            <a:r>
              <a:rPr lang="pt-BR" dirty="0"/>
              <a:t>O bloco responsável por tratar exceções é o </a:t>
            </a:r>
            <a:r>
              <a:rPr lang="pt-BR" b="1" dirty="0">
                <a:solidFill>
                  <a:srgbClr val="7030A0"/>
                </a:solidFill>
              </a:rPr>
              <a:t>try:</a:t>
            </a:r>
            <a:r>
              <a:rPr lang="pt-BR" b="1" dirty="0"/>
              <a:t> Ele permite delimitar o código que pode gerar uma exceção. É completado pela declaração </a:t>
            </a:r>
            <a:r>
              <a:rPr lang="pt-BR" b="1" dirty="0">
                <a:solidFill>
                  <a:srgbClr val="7030A0"/>
                </a:solidFill>
              </a:rPr>
              <a:t>except.</a:t>
            </a:r>
          </a:p>
          <a:p>
            <a:r>
              <a:rPr lang="pt-BR" sz="2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Exemplo de exceções:</a:t>
            </a:r>
            <a:endParaRPr lang="pt-BR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nomes = ["Nick", "Pri", "</a:t>
            </a:r>
            <a:r>
              <a:rPr lang="pt-BR" sz="21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Deb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"]</a:t>
            </a:r>
          </a:p>
          <a:p>
            <a:r>
              <a:rPr lang="pt-BR" sz="2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tentativa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 =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(input("Digite o índice que quer imprimir: "))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print(nomes[i])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print("Digite um número!")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IndexError</a:t>
            </a:r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print("valor inválido, digite entre -3 e 3")</a:t>
            </a:r>
            <a:endParaRPr lang="pt-BR" b="1" dirty="0">
              <a:solidFill>
                <a:srgbClr val="002060"/>
              </a:solidFill>
            </a:endParaRPr>
          </a:p>
          <a:p>
            <a:endParaRPr lang="pt-BR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522189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54F61-3A5C-30C2-F3B0-B7B77B22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8942"/>
            <a:ext cx="10353762" cy="552225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Exceções do tipo </a:t>
            </a:r>
            <a:r>
              <a:rPr lang="pt-BR" b="1" dirty="0">
                <a:solidFill>
                  <a:srgbClr val="7030A0"/>
                </a:solidFill>
              </a:rPr>
              <a:t>Exception</a:t>
            </a:r>
          </a:p>
          <a:p>
            <a:endParaRPr lang="pt-BR" dirty="0"/>
          </a:p>
          <a:p>
            <a:r>
              <a:rPr lang="pt-BR" dirty="0"/>
              <a:t>Esse tipo de exceção cobre todos os erros comuns do Python.</a:t>
            </a:r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nomes = ["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Carluce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", "Juliana", "Mônica"]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tentativa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(3):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 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(input("Digite o índice que quer imprimir: "))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(nomes[i])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excecao_keila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"Algo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errado aconteceu: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excecao_keila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AD1C-CE40-1E2D-11D5-3562BAE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43" y="297968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4F274-C9A2-02C4-87DE-78232BB2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643270"/>
            <a:ext cx="11714922" cy="4916556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rgbClr val="002060"/>
                </a:solidFill>
              </a:rPr>
              <a:t>O que é uma variável? </a:t>
            </a:r>
            <a:r>
              <a:rPr lang="pt-BR" sz="2600" dirty="0"/>
              <a:t>é simplesmente um espaço na memória o qual reservamos e damos um nome e armazena valores. Ou seja, uma variável é um nome que se refere a um valor.</a:t>
            </a:r>
          </a:p>
          <a:p>
            <a:r>
              <a:rPr lang="pt-BR" sz="2600" dirty="0"/>
              <a:t>Os nomes de variáveis devem iniciar obrigatoriamente com uma letra, mas podem conter números e o símbolo (</a:t>
            </a:r>
            <a:r>
              <a:rPr lang="pt-BR" sz="2600" dirty="0">
                <a:solidFill>
                  <a:srgbClr val="002060"/>
                </a:solidFill>
              </a:rPr>
              <a:t>_</a:t>
            </a:r>
            <a:r>
              <a:rPr lang="pt-BR" sz="2600" dirty="0"/>
              <a:t>) depois. </a:t>
            </a:r>
          </a:p>
          <a:p>
            <a:r>
              <a:rPr lang="pt-BR" sz="2600" dirty="0"/>
              <a:t>De acordo com a PEP-8 (Proposta de Enriquecimento Python), a boa prática é usar snake_case tanto para as variáveis quanto as funções/métodos e camelCase para as classes. </a:t>
            </a:r>
            <a:r>
              <a:rPr lang="pt-BR" sz="2600" dirty="0">
                <a:solidFill>
                  <a:srgbClr val="002060"/>
                </a:solidFill>
              </a:rPr>
              <a:t>(</a:t>
            </a:r>
            <a:r>
              <a:rPr lang="pt-BR" sz="26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https://peps.python.org/</a:t>
            </a:r>
            <a:r>
              <a:rPr lang="pt-BR" sz="2600" dirty="0">
                <a:solidFill>
                  <a:srgbClr val="002060"/>
                </a:solidFill>
              </a:rPr>
              <a:t>).</a:t>
            </a:r>
          </a:p>
          <a:p>
            <a:r>
              <a:rPr lang="pt-BR" sz="2600" dirty="0"/>
              <a:t>As variáveis possuem outras propriedades além de nomes e valores. Uma delas é o tipo e define a natureza dos dados que a variável armazena.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900" dirty="0">
              <a:solidFill>
                <a:srgbClr val="6A9955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045CD23-BF3A-D3B7-513B-C827BA99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4" y="29796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5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A12FC-9FD6-83AA-C9C4-B788CAD9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28918"/>
            <a:ext cx="10353762" cy="5916706"/>
          </a:xfrm>
        </p:spPr>
        <p:txBody>
          <a:bodyPr>
            <a:normAutofit fontScale="92500" lnSpcReduction="20000"/>
          </a:bodyPr>
          <a:lstStyle/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 bloco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pode ter uma declaração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que diz pra executar o bloco mesmo que aconteça uma exceção, com ou sem tratamento.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nomes = ["Débora", "Priscila", "Nicola"]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for tentativa in range(3):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i = int(input("Digite o índice que quer imprimir: "))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print(nomes[i])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except ValueError: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print("Digite um número!")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f"Tentativa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{tentativa + 1}")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Podemos gerar exceções usando o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epar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try: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return n % 2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except Exception: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ValueError("Valor inválido.")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635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88D47-2ACA-86DA-C8C6-15A7AD8D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83" y="98612"/>
            <a:ext cx="10353762" cy="75303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2060"/>
                </a:solidFill>
              </a:rPr>
              <a:t>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ADFA-6992-B87C-E5A6-020E6891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851647"/>
            <a:ext cx="11054088" cy="576430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900" b="1" dirty="0">
                <a:solidFill>
                  <a:srgbClr val="002060"/>
                </a:solidFill>
              </a:rPr>
              <a:t>Todo arquivo </a:t>
            </a:r>
            <a:r>
              <a:rPr lang="pt-BR" sz="2900" b="1" dirty="0">
                <a:solidFill>
                  <a:srgbClr val="0070C0"/>
                </a:solidFill>
              </a:rPr>
              <a:t>.</a:t>
            </a:r>
            <a:r>
              <a:rPr lang="pt-BR" sz="2900" b="1" dirty="0" err="1">
                <a:solidFill>
                  <a:srgbClr val="0070C0"/>
                </a:solidFill>
              </a:rPr>
              <a:t>py</a:t>
            </a:r>
            <a:r>
              <a:rPr lang="pt-BR" sz="2900" b="1" dirty="0">
                <a:solidFill>
                  <a:srgbClr val="002060"/>
                </a:solidFill>
              </a:rPr>
              <a:t> é um módulo, podendo ser importado com o comando </a:t>
            </a:r>
            <a:r>
              <a:rPr lang="pt-BR" sz="2900" b="1" dirty="0">
                <a:solidFill>
                  <a:srgbClr val="7030A0"/>
                </a:solidFill>
              </a:rPr>
              <a:t>import.</a:t>
            </a:r>
          </a:p>
          <a:p>
            <a:r>
              <a:rPr lang="pt-BR" b="1" dirty="0">
                <a:solidFill>
                  <a:srgbClr val="002060"/>
                </a:solidFill>
              </a:rPr>
              <a:t>No arquivo </a:t>
            </a:r>
            <a:r>
              <a:rPr lang="pt-BR" b="1" dirty="0">
                <a:solidFill>
                  <a:srgbClr val="00B0F0"/>
                </a:solidFill>
              </a:rPr>
              <a:t>entrada.py</a:t>
            </a:r>
            <a:r>
              <a:rPr lang="pt-BR" b="1" dirty="0">
                <a:solidFill>
                  <a:srgbClr val="002060"/>
                </a:solidFill>
              </a:rPr>
              <a:t> temos:</a:t>
            </a:r>
          </a:p>
          <a:p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valida_inteiro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(mensagem, minimo, maximo):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True: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v = int(input(mensagem))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v &gt;= minimo and v &lt;= maximo: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    return v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    print(f"Digite um valor entre {minimo} e {maximo}")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except ValueError: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    print("Você deve digitar um número inteiro")</a:t>
            </a:r>
          </a:p>
          <a:p>
            <a:r>
              <a:rPr lang="pt-BR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 arquivo 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soma.py</a:t>
            </a:r>
            <a:r>
              <a:rPr lang="pt-BR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temos:</a:t>
            </a:r>
          </a:p>
          <a:p>
            <a:r>
              <a:rPr lang="pt-BR" b="0" u="sng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entrada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 = []</a:t>
            </a:r>
          </a:p>
          <a:p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x in range(10):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L.append(</a:t>
            </a:r>
            <a:r>
              <a:rPr lang="pt-B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valida_inteiro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("Digite um número:", 0, 20)) </a:t>
            </a:r>
            <a:r>
              <a:rPr lang="pt-BR" b="0" i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Nome do módulo antes do nome da função.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(f"Soma: {sum(L)}")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27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2A08-9BBE-4FB2-3347-6EDCD7DD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7" y="376517"/>
            <a:ext cx="10353762" cy="92336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2060"/>
                </a:solidFill>
              </a:rPr>
              <a:t>List  Comprehensions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5A2BF-6770-4E63-F495-6A777C91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9882"/>
            <a:ext cx="10353762" cy="449131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uma forma simples de criar listas em Python. É uma sintaxe capaz de especificar como os elementos de uma lista devem ser gerados.</a:t>
            </a:r>
          </a:p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 []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(10):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.append(x)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Usando o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Comprehensions temos:</a:t>
            </a:r>
          </a:p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(10)]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L usando List Comprehensions: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Resultados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[0, 1, 2, 3, 4, 5, 6, 7, 8, 9]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[0, 1, 2, 3, 4, 5, 6, 7, 8, 9]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263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E0406-7CCB-52B2-3D7E-C6910383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702" y="483079"/>
            <a:ext cx="9511910" cy="5428143"/>
          </a:xfrm>
        </p:spPr>
        <p:txBody>
          <a:bodyPr>
            <a:normAutofit fontScale="85000" lnSpcReduction="20000"/>
          </a:bodyPr>
          <a:lstStyle/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(10)]</a:t>
            </a:r>
          </a:p>
          <a:p>
            <a:r>
              <a:rPr lang="pt-BR" dirty="0"/>
              <a:t>O primeiro </a:t>
            </a:r>
            <a:r>
              <a:rPr lang="pt-BR" dirty="0">
                <a:solidFill>
                  <a:srgbClr val="00B0F0"/>
                </a:solidFill>
              </a:rPr>
              <a:t>x</a:t>
            </a:r>
            <a:r>
              <a:rPr lang="pt-BR" dirty="0"/>
              <a:t>, antes do for, indica </a:t>
            </a:r>
            <a:r>
              <a:rPr lang="pt-BR" dirty="0">
                <a:solidFill>
                  <a:srgbClr val="00B0F0"/>
                </a:solidFill>
              </a:rPr>
              <a:t>o elemento da lista</a:t>
            </a:r>
            <a:r>
              <a:rPr lang="pt-BR" dirty="0"/>
              <a:t>, ou como queremos o elemento na lista. O segundo </a:t>
            </a:r>
            <a:r>
              <a:rPr lang="pt-BR" dirty="0">
                <a:solidFill>
                  <a:srgbClr val="00B0F0"/>
                </a:solidFill>
              </a:rPr>
              <a:t>x</a:t>
            </a:r>
            <a:r>
              <a:rPr lang="pt-BR" dirty="0"/>
              <a:t>, após o for, indica </a:t>
            </a:r>
            <a:r>
              <a:rPr lang="pt-BR" dirty="0">
                <a:solidFill>
                  <a:srgbClr val="00B0F0"/>
                </a:solidFill>
              </a:rPr>
              <a:t>o nome do elemento </a:t>
            </a:r>
            <a:r>
              <a:rPr lang="pt-BR" dirty="0"/>
              <a:t>que vamos extrair da expressão após o </a:t>
            </a:r>
            <a:r>
              <a:rPr lang="pt-BR" dirty="0">
                <a:solidFill>
                  <a:srgbClr val="B889DB"/>
                </a:solidFill>
              </a:rPr>
              <a:t>in</a:t>
            </a:r>
            <a:r>
              <a:rPr lang="pt-BR" dirty="0"/>
              <a:t>. E </a:t>
            </a:r>
            <a:r>
              <a:rPr lang="pt-BR" dirty="0">
                <a:solidFill>
                  <a:srgbClr val="37AF79"/>
                </a:solidFill>
              </a:rPr>
              <a:t>range</a:t>
            </a:r>
            <a:r>
              <a:rPr lang="pt-BR" dirty="0"/>
              <a:t>(10) é a função que usamos para gerar os elementos.</a:t>
            </a:r>
          </a:p>
          <a:p>
            <a:r>
              <a:rPr lang="pt-BR" dirty="0"/>
              <a:t>Podemos também usar 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Comprehensions </a:t>
            </a:r>
            <a:r>
              <a:rPr lang="pt-BR" dirty="0"/>
              <a:t>com outras listas.</a:t>
            </a:r>
          </a:p>
          <a:p>
            <a:r>
              <a:rPr lang="pt-BR" dirty="0"/>
              <a:t>&gt;&gt;&gt; Z = [x * 2 </a:t>
            </a:r>
            <a:r>
              <a:rPr lang="pt-BR" b="1" dirty="0"/>
              <a:t>for</a:t>
            </a:r>
            <a:r>
              <a:rPr lang="pt-BR" dirty="0"/>
              <a:t> x </a:t>
            </a:r>
            <a:r>
              <a:rPr lang="pt-BR" b="1" dirty="0"/>
              <a:t>in</a:t>
            </a:r>
            <a:r>
              <a:rPr lang="pt-BR" dirty="0"/>
              <a:t> [0, 1, 2, 3]]</a:t>
            </a:r>
          </a:p>
          <a:p>
            <a:r>
              <a:rPr lang="pt-BR" dirty="0"/>
              <a:t>&gt;&gt;&gt; Z</a:t>
            </a:r>
          </a:p>
          <a:p>
            <a:r>
              <a:rPr lang="pt-BR" dirty="0"/>
              <a:t>[0, 2, 4, 6]</a:t>
            </a:r>
          </a:p>
          <a:p>
            <a:r>
              <a:rPr lang="pt-BR" dirty="0"/>
              <a:t>Outros exemplos, reproduza no seu terminal dentro do interpretador do Python.</a:t>
            </a:r>
          </a:p>
          <a:p>
            <a:r>
              <a:rPr lang="pl-PL" dirty="0"/>
              <a:t>&gt;&gt;&gt; Z = [x ** 2 for x in [0,1,2,3]]</a:t>
            </a:r>
          </a:p>
          <a:p>
            <a:r>
              <a:rPr lang="pl-PL" dirty="0"/>
              <a:t>&gt;&gt;&gt; Z</a:t>
            </a:r>
          </a:p>
          <a:p>
            <a:r>
              <a:rPr lang="pl-PL" dirty="0"/>
              <a:t>[0, 1, 4, 9]</a:t>
            </a:r>
          </a:p>
          <a:p>
            <a:r>
              <a:rPr lang="pl-PL" dirty="0"/>
              <a:t>&gt;&gt;&gt; Z = [x + 10 for x in [0,1,2,3]]</a:t>
            </a:r>
          </a:p>
          <a:p>
            <a:r>
              <a:rPr lang="pl-PL" dirty="0"/>
              <a:t>&gt;&gt;&gt; Z</a:t>
            </a:r>
          </a:p>
          <a:p>
            <a:r>
              <a:rPr lang="pl-PL" dirty="0"/>
              <a:t>[10, 11, 12, 13]</a:t>
            </a:r>
            <a:endParaRPr lang="pt-BR" dirty="0"/>
          </a:p>
          <a:p>
            <a:r>
              <a:rPr lang="es-ES" dirty="0"/>
              <a:t>&gt;&gt;&gt; Y = [(x, x * 2) </a:t>
            </a:r>
            <a:r>
              <a:rPr lang="es-ES" dirty="0" err="1"/>
              <a:t>for</a:t>
            </a:r>
            <a:r>
              <a:rPr lang="es-ES" dirty="0"/>
              <a:t>  x in [1, 2, 3]]</a:t>
            </a:r>
          </a:p>
          <a:p>
            <a:r>
              <a:rPr lang="es-ES" dirty="0"/>
              <a:t>&gt;&gt;&gt; Y</a:t>
            </a:r>
          </a:p>
          <a:p>
            <a:r>
              <a:rPr lang="es-ES" dirty="0"/>
              <a:t>[(1, 2), (2, 4), (3, 6)]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91C41-F981-5F1F-7069-FF4E01E0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39947"/>
            <a:ext cx="8915400" cy="624552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Comprehensions</a:t>
            </a:r>
            <a:r>
              <a:rPr lang="pt-BR" dirty="0"/>
              <a:t> também funciona para outros tipos de dados como </a:t>
            </a:r>
            <a:r>
              <a:rPr lang="pt-BR" dirty="0" err="1"/>
              <a:t>stings</a:t>
            </a:r>
            <a:r>
              <a:rPr lang="pt-BR" dirty="0"/>
              <a:t>.</a:t>
            </a:r>
          </a:p>
          <a:p>
            <a:r>
              <a:rPr lang="pt-BR" dirty="0"/>
              <a:t>&gt;&gt;&gt; Z = [x.</a:t>
            </a:r>
            <a:r>
              <a:rPr lang="pt-BR" b="1" dirty="0"/>
              <a:t>upper() </a:t>
            </a:r>
            <a:r>
              <a:rPr lang="pt-BR" dirty="0"/>
              <a:t>for x in "keila"]</a:t>
            </a:r>
          </a:p>
          <a:p>
            <a:r>
              <a:rPr lang="pt-BR" dirty="0"/>
              <a:t>&gt;&gt;&gt; Z</a:t>
            </a:r>
          </a:p>
          <a:p>
            <a:r>
              <a:rPr lang="pt-BR" dirty="0"/>
              <a:t>['K', 'E', 'I', 'L', 'A’]</a:t>
            </a:r>
          </a:p>
          <a:p>
            <a:r>
              <a:rPr lang="pt-BR" dirty="0"/>
              <a:t>Outro recurso do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Comprehensions </a:t>
            </a:r>
            <a:r>
              <a:rPr lang="pt-BR" dirty="0"/>
              <a:t>é a capacidade de filtrar uma lista  utilizando um if interno:</a:t>
            </a:r>
          </a:p>
          <a:p>
            <a:r>
              <a:rPr lang="en-US" dirty="0"/>
              <a:t>&gt;&gt;&gt; P = [x for x in range(10) </a:t>
            </a:r>
            <a:r>
              <a:rPr lang="en-US" b="1" dirty="0"/>
              <a:t>if</a:t>
            </a:r>
            <a:r>
              <a:rPr lang="en-US" dirty="0"/>
              <a:t> x % 2 == 0]</a:t>
            </a:r>
          </a:p>
          <a:p>
            <a:r>
              <a:rPr lang="en-US" dirty="0"/>
              <a:t>&gt;&gt;&gt; P</a:t>
            </a:r>
          </a:p>
          <a:p>
            <a:r>
              <a:rPr lang="en-US" dirty="0"/>
              <a:t>[0, 2, 4, 6, 8]</a:t>
            </a:r>
          </a:p>
          <a:p>
            <a:r>
              <a:rPr lang="pt-BR" dirty="0"/>
              <a:t>E mais complexas como:</a:t>
            </a:r>
          </a:p>
          <a:p>
            <a:r>
              <a:rPr lang="en-US" dirty="0"/>
              <a:t>&gt;&gt;&gt; G = [(x, y) for 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/>
              <a:t>x, y in [(4, 2, 3), (5, 1, 2)]] </a:t>
            </a:r>
            <a:r>
              <a:rPr lang="en-US" sz="1200" b="1" dirty="0">
                <a:solidFill>
                  <a:srgbClr val="002060"/>
                </a:solidFill>
              </a:rPr>
              <a:t>*desempacotamento de tupla para Lista</a:t>
            </a:r>
            <a:r>
              <a:rPr lang="en-US" sz="1200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/>
              <a:t>&gt;&gt;&gt; G</a:t>
            </a:r>
          </a:p>
          <a:p>
            <a:r>
              <a:rPr lang="en-US" dirty="0"/>
              <a:t>[([4, 2], 3), ([5, 1], 2)]</a:t>
            </a:r>
          </a:p>
        </p:txBody>
      </p:sp>
    </p:spTree>
    <p:extLst>
      <p:ext uri="{BB962C8B-B14F-4D97-AF65-F5344CB8AC3E}">
        <p14:creationId xmlns:p14="http://schemas.microsoft.com/office/powerpoint/2010/main" val="552206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ED39-F5C4-4B23-275D-3B7B24F1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90" y="342182"/>
            <a:ext cx="8596668" cy="132080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Geradores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C7230-9B06-67E9-BD57-08296587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24" y="1779916"/>
            <a:ext cx="9529473" cy="44569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Usamos geradores ao chamarmos a função </a:t>
            </a:r>
            <a:r>
              <a:rPr lang="pt-BR" b="1" dirty="0">
                <a:solidFill>
                  <a:srgbClr val="002060"/>
                </a:solidFill>
              </a:rPr>
              <a:t>range</a:t>
            </a:r>
            <a:r>
              <a:rPr lang="pt-BR" dirty="0"/>
              <a:t> e </a:t>
            </a:r>
            <a:r>
              <a:rPr lang="pt-BR" b="1" dirty="0">
                <a:solidFill>
                  <a:srgbClr val="002060"/>
                </a:solidFill>
              </a:rPr>
              <a:t>enumerate</a:t>
            </a:r>
            <a:r>
              <a:rPr lang="pt-BR" dirty="0"/>
              <a:t>, por exemplo. </a:t>
            </a:r>
          </a:p>
          <a:p>
            <a:r>
              <a:rPr lang="it-IT" dirty="0"/>
              <a:t>&gt;&gt;&gt;Z = [‘KEILA’] </a:t>
            </a:r>
          </a:p>
          <a:p>
            <a:r>
              <a:rPr lang="it-IT" dirty="0"/>
              <a:t>&gt;&gt;&gt;for </a:t>
            </a:r>
            <a:r>
              <a:rPr lang="it-IT" dirty="0">
                <a:solidFill>
                  <a:srgbClr val="0070C0"/>
                </a:solidFill>
              </a:rPr>
              <a:t>i</a:t>
            </a:r>
            <a:r>
              <a:rPr lang="it-IT" dirty="0"/>
              <a:t> in </a:t>
            </a:r>
            <a:r>
              <a:rPr lang="it-IT" b="1" dirty="0">
                <a:solidFill>
                  <a:srgbClr val="002060"/>
                </a:solidFill>
              </a:rPr>
              <a:t>enumerate</a:t>
            </a:r>
            <a:r>
              <a:rPr lang="it-IT" dirty="0"/>
              <a:t>(Z):</a:t>
            </a:r>
          </a:p>
          <a:p>
            <a:r>
              <a:rPr lang="it-IT" dirty="0"/>
              <a:t>...     print(i)</a:t>
            </a:r>
          </a:p>
          <a:p>
            <a:r>
              <a:rPr lang="it-IT" dirty="0"/>
              <a:t>(0, 'K')</a:t>
            </a:r>
          </a:p>
          <a:p>
            <a:r>
              <a:rPr lang="it-IT" dirty="0"/>
              <a:t>(1, 'E')</a:t>
            </a:r>
          </a:p>
          <a:p>
            <a:r>
              <a:rPr lang="it-IT" dirty="0"/>
              <a:t>(2, 'I')</a:t>
            </a:r>
          </a:p>
          <a:p>
            <a:r>
              <a:rPr lang="it-IT" dirty="0"/>
              <a:t>(3, 'L')</a:t>
            </a:r>
          </a:p>
          <a:p>
            <a:r>
              <a:rPr lang="it-IT" dirty="0"/>
              <a:t>(4, 'A’)</a:t>
            </a:r>
          </a:p>
          <a:p>
            <a:pPr marL="0" indent="0">
              <a:buNone/>
            </a:pPr>
            <a:r>
              <a:rPr lang="pt-BR" dirty="0"/>
              <a:t>Mas podemos criar nossas próprias funções geradoras, vamos ver o que são </a:t>
            </a:r>
            <a:r>
              <a:rPr lang="pt-BR" b="1" dirty="0">
                <a:solidFill>
                  <a:srgbClr val="002060"/>
                </a:solidFill>
              </a:rPr>
              <a:t>iteradores</a:t>
            </a:r>
            <a:r>
              <a:rPr lang="pt-BR" dirty="0"/>
              <a:t> primeiro.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</a:rPr>
              <a:t>Iteraradores</a:t>
            </a:r>
            <a:r>
              <a:rPr lang="pt-BR" dirty="0"/>
              <a:t> são uma forma de acessar os elementos de uma lista ou de outra estrutura de dados, de forma a separar o acesso da representação interna da estrutura em si.</a:t>
            </a:r>
          </a:p>
        </p:txBody>
      </p:sp>
    </p:spTree>
    <p:extLst>
      <p:ext uri="{BB962C8B-B14F-4D97-AF65-F5344CB8AC3E}">
        <p14:creationId xmlns:p14="http://schemas.microsoft.com/office/powerpoint/2010/main" val="456599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B6D66-80FC-0683-1DE1-C49EB5D6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08" y="362309"/>
            <a:ext cx="9934604" cy="55489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Quando percorremos uma lista com </a:t>
            </a:r>
            <a:r>
              <a:rPr lang="pt-BR" b="1" dirty="0">
                <a:solidFill>
                  <a:srgbClr val="002060"/>
                </a:solidFill>
              </a:rPr>
              <a:t>for</a:t>
            </a:r>
            <a:r>
              <a:rPr lang="pt-BR" dirty="0"/>
              <a:t>, estamos visitando cada elemento, um após o outro, mas sem utilizar índices para acessar cada elemento.</a:t>
            </a:r>
          </a:p>
          <a:p>
            <a:r>
              <a:rPr lang="pt-BR" dirty="0"/>
              <a:t>Em Python, podemos chamar a função iter, que cria um </a:t>
            </a:r>
            <a:r>
              <a:rPr lang="pt-BR" b="1" dirty="0">
                <a:solidFill>
                  <a:srgbClr val="002060"/>
                </a:solidFill>
              </a:rPr>
              <a:t>iterador</a:t>
            </a:r>
            <a:r>
              <a:rPr lang="pt-BR" dirty="0"/>
              <a:t>.</a:t>
            </a:r>
          </a:p>
          <a:p>
            <a:r>
              <a:rPr lang="pt-BR" dirty="0"/>
              <a:t>Ex.:</a:t>
            </a:r>
          </a:p>
          <a:p>
            <a:r>
              <a:rPr lang="en-US" dirty="0"/>
              <a:t>&gt;&gt;&gt; L = [1,2]</a:t>
            </a:r>
          </a:p>
          <a:p>
            <a:r>
              <a:rPr lang="en-US" dirty="0"/>
              <a:t>&gt;&gt;&gt;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02060"/>
                </a:solidFill>
              </a:rPr>
              <a:t>iter</a:t>
            </a:r>
            <a:r>
              <a:rPr lang="en-US" dirty="0"/>
              <a:t>(L)</a:t>
            </a:r>
          </a:p>
          <a:p>
            <a:r>
              <a:rPr lang="en-US" dirty="0"/>
              <a:t>&gt;&gt;&gt;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002060"/>
                </a:solidFill>
              </a:rPr>
              <a:t>list_iterator</a:t>
            </a:r>
            <a:r>
              <a:rPr lang="en-US" dirty="0"/>
              <a:t> object at 0x00000222D6081100&gt;</a:t>
            </a:r>
          </a:p>
          <a:p>
            <a:r>
              <a:rPr lang="en-US" dirty="0"/>
              <a:t>&gt;&gt;&gt; </a:t>
            </a:r>
            <a:r>
              <a:rPr lang="en-US" b="1" dirty="0"/>
              <a:t>next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b="1" dirty="0"/>
              <a:t>next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&gt;&gt;&gt; </a:t>
            </a:r>
            <a:r>
              <a:rPr lang="en-US" b="1" dirty="0"/>
              <a:t>next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rgbClr val="002060"/>
                </a:solidFill>
              </a:rPr>
              <a:t>StopIteration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86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F27EC2D-31A4-1A52-63FA-85BA83C5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0" y="391197"/>
            <a:ext cx="9900099" cy="2456268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Qua</a:t>
            </a:r>
            <a:r>
              <a:rPr lang="pt-BR" sz="1800" dirty="0">
                <a:solidFill>
                  <a:schemeClr val="tx1"/>
                </a:solidFill>
              </a:rPr>
              <a:t>ndo escrevemos </a:t>
            </a:r>
            <a:r>
              <a:rPr lang="pt-BR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for</a:t>
            </a:r>
            <a:r>
              <a:rPr lang="pt-BR" sz="1800" dirty="0">
                <a:solidFill>
                  <a:schemeClr val="tx1"/>
                </a:solidFill>
                <a:highlight>
                  <a:srgbClr val="C0C0C0"/>
                </a:highlight>
              </a:rPr>
              <a:t> x </a:t>
            </a:r>
            <a:r>
              <a:rPr lang="pt-BR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in</a:t>
            </a:r>
            <a:r>
              <a:rPr lang="pt-BR" sz="1800" dirty="0">
                <a:solidFill>
                  <a:schemeClr val="tx1"/>
                </a:solidFill>
                <a:highlight>
                  <a:srgbClr val="C0C0C0"/>
                </a:highlight>
              </a:rPr>
              <a:t> y</a:t>
            </a:r>
            <a:r>
              <a:rPr lang="pt-BR" sz="1800" dirty="0">
                <a:solidFill>
                  <a:schemeClr val="tx1"/>
                </a:solidFill>
              </a:rPr>
              <a:t>, estamos na realidade trabalhando  com </a:t>
            </a:r>
            <a:r>
              <a:rPr lang="pt-BR" sz="1800" b="1" dirty="0">
                <a:solidFill>
                  <a:srgbClr val="002060"/>
                </a:solidFill>
              </a:rPr>
              <a:t>iter</a:t>
            </a:r>
            <a:r>
              <a:rPr lang="pt-BR" sz="1800" dirty="0">
                <a:solidFill>
                  <a:schemeClr val="tx1"/>
                </a:solidFill>
              </a:rPr>
              <a:t>(y) e, a cada iteração do </a:t>
            </a:r>
            <a:r>
              <a:rPr lang="pt-BR" sz="1800" b="1" dirty="0">
                <a:solidFill>
                  <a:schemeClr val="tx1"/>
                </a:solidFill>
              </a:rPr>
              <a:t>for</a:t>
            </a:r>
            <a:r>
              <a:rPr lang="pt-BR" sz="1800" dirty="0">
                <a:solidFill>
                  <a:schemeClr val="tx1"/>
                </a:solidFill>
              </a:rPr>
              <a:t>, chamamos </a:t>
            </a:r>
            <a:r>
              <a:rPr lang="pt-BR" sz="1800" b="1" dirty="0">
                <a:solidFill>
                  <a:srgbClr val="002060"/>
                </a:solidFill>
              </a:rPr>
              <a:t>next</a:t>
            </a:r>
            <a:r>
              <a:rPr lang="pt-BR" sz="1800" dirty="0">
                <a:solidFill>
                  <a:schemeClr val="tx1"/>
                </a:solidFill>
              </a:rPr>
              <a:t> atribuindo o seu valor a x.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Como </a:t>
            </a:r>
            <a:r>
              <a:rPr lang="pt-BR" sz="1800" b="1" dirty="0">
                <a:solidFill>
                  <a:srgbClr val="002060"/>
                </a:solidFill>
              </a:rPr>
              <a:t>iteradores</a:t>
            </a:r>
            <a:r>
              <a:rPr lang="pt-BR" sz="1800" dirty="0">
                <a:solidFill>
                  <a:schemeClr val="tx1"/>
                </a:solidFill>
              </a:rPr>
              <a:t> abstraem a estrutura de dados que percorrem, podemos extrapolar o conceito e criar sequências infinitas, criando elemento por elemento à medida que precisamos destes. Imagine que a cada chamada de next criaríamos um novo elemento. Esse é o princípio de generators ou funções geradoras do Python.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Quando criamos uma função geradora em Python, esta, ao ser chamada, cria um iterador. A cada chamada de next, a função é chamada novamente e retorna um novo elemento. Veja o exemplo:</a:t>
            </a: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76FB5-E322-DDE2-D1CE-CB4381B21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530" y="2622430"/>
            <a:ext cx="5138469" cy="4149306"/>
          </a:xfrm>
        </p:spPr>
        <p:txBody>
          <a:bodyPr>
            <a:normAutofit fontScale="85000" lnSpcReduction="10000"/>
          </a:bodyPr>
          <a:lstStyle/>
          <a:p>
            <a:r>
              <a:rPr lang="pt-BR" sz="1300" b="1" dirty="0">
                <a:solidFill>
                  <a:srgbClr val="002060"/>
                </a:solidFill>
              </a:rPr>
              <a:t>&gt;&gt;&gt; def gerador_de_numeros():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...     i = 0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...     while True: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...             yield i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...             i += 1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...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&gt;&gt;&gt; g = gerador_de_numeros()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&gt;&gt;&gt; g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&lt;generator object gerador_de_numeros at 0x00000222D5FFE9E0&gt;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&gt;&gt;&gt; next(g)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0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&gt;&gt;&gt; next(g)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1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&gt;&gt;&gt; next(g)</a:t>
            </a:r>
          </a:p>
          <a:p>
            <a:r>
              <a:rPr lang="pt-BR" sz="13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F7EC778-BCE9-EEE0-8754-DFEDFDD8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3626" y="2622429"/>
            <a:ext cx="4561152" cy="414930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 gerador_fibonacci():</a:t>
            </a:r>
          </a:p>
          <a:p>
            <a:r>
              <a:rPr lang="en-US" dirty="0">
                <a:solidFill>
                  <a:srgbClr val="002060"/>
                </a:solidFill>
              </a:rPr>
              <a:t>...     p = 0</a:t>
            </a:r>
          </a:p>
          <a:p>
            <a:r>
              <a:rPr lang="en-US" dirty="0">
                <a:solidFill>
                  <a:srgbClr val="002060"/>
                </a:solidFill>
              </a:rPr>
              <a:t>...     s = 1</a:t>
            </a:r>
          </a:p>
          <a:p>
            <a:r>
              <a:rPr lang="en-US" dirty="0">
                <a:solidFill>
                  <a:srgbClr val="002060"/>
                </a:solidFill>
              </a:rPr>
              <a:t>...     while s &lt; 10:</a:t>
            </a:r>
          </a:p>
          <a:p>
            <a:r>
              <a:rPr lang="en-US" dirty="0">
                <a:solidFill>
                  <a:srgbClr val="002060"/>
                </a:solidFill>
              </a:rPr>
              <a:t>...             yield s</a:t>
            </a:r>
          </a:p>
          <a:p>
            <a:r>
              <a:rPr lang="en-US" dirty="0">
                <a:solidFill>
                  <a:srgbClr val="002060"/>
                </a:solidFill>
              </a:rPr>
              <a:t>...             p, s = s, s + p</a:t>
            </a:r>
          </a:p>
          <a:p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</a:rPr>
              <a:t>&gt;&gt;&gt; [x for x in gerador_fibonacci()]</a:t>
            </a:r>
          </a:p>
          <a:p>
            <a:r>
              <a:rPr lang="en-US" dirty="0">
                <a:solidFill>
                  <a:srgbClr val="002060"/>
                </a:solidFill>
              </a:rPr>
              <a:t>[1, 1, 2, 3, 5, 8]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&gt;&gt;&gt; type(gerador_fibonacci())</a:t>
            </a:r>
          </a:p>
          <a:p>
            <a:r>
              <a:rPr lang="en-US" b="1" dirty="0">
                <a:solidFill>
                  <a:srgbClr val="002060"/>
                </a:solidFill>
              </a:rPr>
              <a:t>&lt;class 'generator'&gt;</a:t>
            </a:r>
            <a:endParaRPr lang="pt-BR" b="1" dirty="0">
              <a:solidFill>
                <a:srgbClr val="00206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38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B739CA5-F2F6-1BBD-BA58-D6977D7C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568" y="488830"/>
            <a:ext cx="8596668" cy="132080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Generator Comprehensions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F4670-FA2D-0811-ED11-83EBBB3F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5" y="1354347"/>
            <a:ext cx="9649933" cy="5322498"/>
          </a:xfrm>
        </p:spPr>
        <p:txBody>
          <a:bodyPr>
            <a:normAutofit/>
          </a:bodyPr>
          <a:lstStyle/>
          <a:p>
            <a:r>
              <a:rPr lang="en-US" sz="2000" dirty="0"/>
              <a:t>Da mesma forma que Podemos usar o </a:t>
            </a:r>
            <a:r>
              <a:rPr lang="en-US" sz="2000" i="1" dirty="0">
                <a:solidFill>
                  <a:srgbClr val="0070C0"/>
                </a:solidFill>
              </a:rPr>
              <a:t>list comprehensions</a:t>
            </a:r>
            <a:r>
              <a:rPr lang="en-US" sz="2000" dirty="0"/>
              <a:t>, Podemos criar geradores apenas substituindo os colchetes </a:t>
            </a:r>
            <a:r>
              <a:rPr lang="en-US" sz="2000" dirty="0">
                <a:solidFill>
                  <a:srgbClr val="0070C0"/>
                </a:solidFill>
              </a:rPr>
              <a:t>[]</a:t>
            </a:r>
            <a:r>
              <a:rPr lang="en-US" sz="2000" dirty="0"/>
              <a:t> por parênteses 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  <a:r>
              <a:rPr lang="en-US" sz="2000" dirty="0"/>
              <a:t>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&gt;&gt;&gt; [x for x in range(10) if x % 3 == 0]</a:t>
            </a:r>
          </a:p>
          <a:p>
            <a:r>
              <a:rPr lang="en-US" dirty="0">
                <a:solidFill>
                  <a:srgbClr val="0070C0"/>
                </a:solidFill>
              </a:rPr>
              <a:t>[0, 3, 6, 9]</a:t>
            </a:r>
          </a:p>
          <a:p>
            <a:r>
              <a:rPr lang="en-US" b="1" dirty="0">
                <a:solidFill>
                  <a:srgbClr val="002060"/>
                </a:solidFill>
              </a:rPr>
              <a:t>&gt;&gt;&gt; (x for x in range(10) if x % 3 == 0)</a:t>
            </a:r>
          </a:p>
          <a:p>
            <a:r>
              <a:rPr lang="en-US" dirty="0">
                <a:solidFill>
                  <a:srgbClr val="002060"/>
                </a:solidFill>
              </a:rPr>
              <a:t>&lt;generator object &lt;genexpr&gt; at 0x00000222D6076660&gt;</a:t>
            </a:r>
          </a:p>
          <a:p>
            <a:r>
              <a:rPr lang="en-US" dirty="0">
                <a:solidFill>
                  <a:srgbClr val="002060"/>
                </a:solidFill>
              </a:rPr>
              <a:t>&gt;&gt;&gt; for y in (x for x in range(10) if x % 3 == 0):</a:t>
            </a:r>
          </a:p>
          <a:p>
            <a:r>
              <a:rPr lang="en-US" dirty="0">
                <a:solidFill>
                  <a:srgbClr val="002060"/>
                </a:solidFill>
              </a:rPr>
              <a:t>...     print(y)</a:t>
            </a:r>
          </a:p>
          <a:p>
            <a:r>
              <a:rPr lang="en-US" dirty="0">
                <a:solidFill>
                  <a:srgbClr val="002060"/>
                </a:solidFill>
              </a:rPr>
              <a:t>0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2982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1F63C-BD10-DFB7-62C2-0856B542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891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4ECF1-9B9E-A343-A2B8-C66F1543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141"/>
            <a:ext cx="8596668" cy="4428222"/>
          </a:xfrm>
        </p:spPr>
        <p:txBody>
          <a:bodyPr/>
          <a:lstStyle/>
          <a:p>
            <a:r>
              <a:rPr lang="pt-BR" dirty="0"/>
              <a:t>Arquivo é uma área em disco na qual podemos ler e gravar informações.</a:t>
            </a:r>
            <a:endParaRPr lang="pt-BR" u="sng" dirty="0"/>
          </a:p>
          <a:p>
            <a:r>
              <a:rPr lang="pt-BR" dirty="0"/>
              <a:t>Um arquivo é acessado por nome e é onde podemos ler e escrever linhas de texto ou dados em geral.</a:t>
            </a:r>
          </a:p>
          <a:p>
            <a:r>
              <a:rPr lang="pt-BR" dirty="0"/>
              <a:t>Para abrirmos em Python um arquivo usamos a função </a:t>
            </a:r>
            <a:r>
              <a:rPr lang="pt-BR" b="1" dirty="0">
                <a:solidFill>
                  <a:srgbClr val="002060"/>
                </a:solidFill>
              </a:rPr>
              <a:t>open.</a:t>
            </a:r>
          </a:p>
          <a:p>
            <a:r>
              <a:rPr lang="pt-BR" dirty="0"/>
              <a:t>Durante a abertura, informamos </a:t>
            </a:r>
            <a:r>
              <a:rPr lang="pt-BR" b="1" dirty="0">
                <a:solidFill>
                  <a:srgbClr val="002060"/>
                </a:solidFill>
              </a:rPr>
              <a:t>o nome do arquivo </a:t>
            </a:r>
            <a:r>
              <a:rPr lang="pt-BR" dirty="0"/>
              <a:t>e que </a:t>
            </a:r>
            <a:r>
              <a:rPr lang="pt-BR" dirty="0">
                <a:solidFill>
                  <a:srgbClr val="002060"/>
                </a:solidFill>
              </a:rPr>
              <a:t>operação</a:t>
            </a:r>
            <a:r>
              <a:rPr lang="pt-BR" dirty="0"/>
              <a:t> queremos realizar que é o </a:t>
            </a:r>
            <a:r>
              <a:rPr lang="pt-BR" b="1" dirty="0">
                <a:solidFill>
                  <a:srgbClr val="002060"/>
                </a:solidFill>
              </a:rPr>
              <a:t>modo</a:t>
            </a:r>
            <a:r>
              <a:rPr lang="pt-BR" dirty="0"/>
              <a:t> como parâmetros da função </a:t>
            </a:r>
            <a:r>
              <a:rPr lang="pt-BR" b="1" dirty="0">
                <a:solidFill>
                  <a:srgbClr val="002060"/>
                </a:solidFill>
              </a:rPr>
              <a:t>open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b="1" dirty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9B8116E-9459-747D-EA6E-9695987B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41817"/>
              </p:ext>
            </p:extLst>
          </p:nvPr>
        </p:nvGraphicFramePr>
        <p:xfrm>
          <a:off x="911668" y="38272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607">
                  <a:extLst>
                    <a:ext uri="{9D8B030D-6E8A-4147-A177-3AD203B41FA5}">
                      <a16:colId xmlns:a16="http://schemas.microsoft.com/office/drawing/2014/main" val="1705650593"/>
                    </a:ext>
                  </a:extLst>
                </a:gridCol>
                <a:gridCol w="6598393">
                  <a:extLst>
                    <a:ext uri="{9D8B030D-6E8A-4147-A177-3AD203B41FA5}">
                      <a16:colId xmlns:a16="http://schemas.microsoft.com/office/drawing/2014/main" val="1019656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1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2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Escrita, apaga o conteúdo se já existir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1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Escrita, mas preserva o conteúdo se já existir.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Modo binário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Atualização (leitura e escrita)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6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9209-CA76-AD48-BC64-3089E297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100" b="1" dirty="0">
                <a:solidFill>
                  <a:srgbClr val="002060"/>
                </a:solidFill>
              </a:rPr>
              <a:t>Tipos de variáveis em Python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8CEE-FC66-9E0D-55F9-21833E72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4051"/>
            <a:ext cx="10353762" cy="4235931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Inteiro (</a:t>
            </a:r>
            <a:r>
              <a:rPr lang="pt-BR" sz="2600" b="1" dirty="0">
                <a:solidFill>
                  <a:srgbClr val="002060"/>
                </a:solidFill>
              </a:rPr>
              <a:t>int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Ponto Flutuante ou Decimal (</a:t>
            </a:r>
            <a:r>
              <a:rPr lang="pt-BR" sz="2600" b="1" dirty="0" err="1">
                <a:solidFill>
                  <a:srgbClr val="002060"/>
                </a:solidFill>
              </a:rPr>
              <a:t>float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Tipo Complexo (</a:t>
            </a:r>
            <a:r>
              <a:rPr lang="pt-BR" sz="2600" b="1" dirty="0" err="1">
                <a:solidFill>
                  <a:srgbClr val="002060"/>
                </a:solidFill>
              </a:rPr>
              <a:t>complex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String (</a:t>
            </a:r>
            <a:r>
              <a:rPr lang="pt-BR" sz="2600" b="1" dirty="0" err="1">
                <a:solidFill>
                  <a:srgbClr val="002060"/>
                </a:solidFill>
              </a:rPr>
              <a:t>str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Boolean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dirty="0" err="1">
                <a:solidFill>
                  <a:schemeClr val="tx1"/>
                </a:solidFill>
              </a:rPr>
              <a:t>bool</a:t>
            </a:r>
            <a:r>
              <a:rPr lang="pt-BR" sz="2600" dirty="0">
                <a:solidFill>
                  <a:schemeClr val="tx1"/>
                </a:solidFill>
              </a:rPr>
              <a:t>)- tipo lógico (</a:t>
            </a:r>
            <a:r>
              <a:rPr lang="pt-BR" sz="2600" b="1" dirty="0">
                <a:solidFill>
                  <a:srgbClr val="002060"/>
                </a:solidFill>
              </a:rPr>
              <a:t>True/False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List (</a:t>
            </a:r>
            <a:r>
              <a:rPr lang="pt-BR" sz="2600" b="1" dirty="0" err="1">
                <a:solidFill>
                  <a:srgbClr val="002060"/>
                </a:solidFill>
              </a:rPr>
              <a:t>list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Tupla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b="1" dirty="0" err="1">
                <a:solidFill>
                  <a:srgbClr val="002060"/>
                </a:solidFill>
              </a:rPr>
              <a:t>tuple</a:t>
            </a:r>
            <a:r>
              <a:rPr lang="pt-BR" sz="2600" dirty="0">
                <a:solidFill>
                  <a:schemeClr val="tx1"/>
                </a:solidFill>
              </a:rPr>
              <a:t>).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Dictionary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b="1" dirty="0" err="1">
                <a:solidFill>
                  <a:srgbClr val="002060"/>
                </a:solidFill>
              </a:rPr>
              <a:t>dic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pPr marL="36900" indent="0" algn="ctr">
              <a:buNone/>
            </a:pPr>
            <a:r>
              <a:rPr lang="pt-BR" sz="2600" b="1" dirty="0">
                <a:solidFill>
                  <a:schemeClr val="tx1"/>
                </a:solidFill>
              </a:rPr>
              <a:t>Em python as variáveis possuem tipagem </a:t>
            </a:r>
            <a:r>
              <a:rPr lang="pt-BR" sz="2600" b="1" dirty="0">
                <a:solidFill>
                  <a:srgbClr val="002060"/>
                </a:solidFill>
              </a:rPr>
              <a:t>dinâmica.</a:t>
            </a:r>
          </a:p>
          <a:p>
            <a:endParaRPr lang="pt-BR" dirty="0"/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1264AF4D-4E77-935C-264B-AF361F16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4" y="29796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4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EAD4D-6C4C-C882-D68F-FDFB8C47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0333"/>
            <a:ext cx="8596668" cy="5541030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b="1" dirty="0">
                <a:solidFill>
                  <a:srgbClr val="002060"/>
                </a:solidFill>
              </a:rPr>
              <a:t>open</a:t>
            </a:r>
            <a:r>
              <a:rPr lang="pt-BR" dirty="0"/>
              <a:t> retorna um objeto do tipo </a:t>
            </a:r>
            <a:r>
              <a:rPr lang="pt-BR" b="1" i="1" dirty="0">
                <a:solidFill>
                  <a:srgbClr val="002060"/>
                </a:solidFill>
              </a:rPr>
              <a:t>file</a:t>
            </a:r>
            <a:r>
              <a:rPr lang="pt-BR" dirty="0"/>
              <a:t> (arquivo)</a:t>
            </a:r>
          </a:p>
          <a:p>
            <a:r>
              <a:rPr lang="pt-BR" dirty="0"/>
              <a:t>Utilizamos o método </a:t>
            </a:r>
            <a:r>
              <a:rPr lang="pt-BR" b="1" dirty="0" err="1">
                <a:solidFill>
                  <a:srgbClr val="002060"/>
                </a:solidFill>
              </a:rPr>
              <a:t>write</a:t>
            </a:r>
            <a:r>
              <a:rPr lang="pt-BR" dirty="0"/>
              <a:t> para escrever ou gravar dados no arquivo, </a:t>
            </a:r>
            <a:r>
              <a:rPr lang="pt-BR" b="1" dirty="0" err="1">
                <a:solidFill>
                  <a:srgbClr val="002060"/>
                </a:solidFill>
              </a:rPr>
              <a:t>read</a:t>
            </a:r>
            <a:r>
              <a:rPr lang="pt-BR" dirty="0"/>
              <a:t> para ler e </a:t>
            </a:r>
            <a:r>
              <a:rPr lang="pt-BR" b="1" dirty="0">
                <a:solidFill>
                  <a:srgbClr val="002060"/>
                </a:solidFill>
              </a:rPr>
              <a:t>close</a:t>
            </a:r>
            <a:r>
              <a:rPr lang="pt-BR" dirty="0"/>
              <a:t> para fechá-lo. </a:t>
            </a:r>
            <a:r>
              <a:rPr lang="pt-BR" i="1" u="sng" dirty="0">
                <a:solidFill>
                  <a:srgbClr val="002060"/>
                </a:solidFill>
              </a:rPr>
              <a:t>Lembre-se sempre se abrir feche</a:t>
            </a:r>
            <a:r>
              <a:rPr lang="pt-BR" dirty="0"/>
              <a:t>.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Criando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e escrevendo no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Arquivo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 = 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("numeros.txt", "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for linha in range(1, 101):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arquivo.</a:t>
            </a:r>
            <a:r>
              <a:rPr lang="pt-BR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(f"{linha}\n")</a:t>
            </a:r>
          </a:p>
          <a:p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arquivo.</a:t>
            </a:r>
            <a:r>
              <a:rPr lang="pt-BR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#programa 9.1 - Abrindo, lendo e fechando um arquivo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 = 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("numeros.txt", "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for linha in 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arquivo.</a:t>
            </a:r>
            <a:r>
              <a:rPr lang="pt-BR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print(linha)</a:t>
            </a:r>
          </a:p>
          <a:p>
            <a:r>
              <a:rPr lang="pt-B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arquivo.</a:t>
            </a:r>
            <a:r>
              <a:rPr lang="pt-BR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906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81C6-9041-9048-E413-EA1C4EBD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950409" cy="5851585"/>
          </a:xfrm>
        </p:spPr>
        <p:txBody>
          <a:bodyPr>
            <a:normAutofit fontScale="90000"/>
          </a:bodyPr>
          <a:lstStyle/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#Uso do </a:t>
            </a:r>
            <a:r>
              <a:rPr lang="pt-BR" sz="2400" b="0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fechamento automático do arquivo aberto.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("numeros.txt", "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 as </a:t>
            </a:r>
            <a:r>
              <a:rPr lang="pt-BR" sz="2400" b="0" i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linha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arquivo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line():</a:t>
            </a: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print(linha)</a:t>
            </a: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&gt;&gt;&gt;1</a:t>
            </a: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Parâmetros da linha de comando: Podemos acessar </a:t>
            </a: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o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 parâmetros passados ao programa na linha de comando utilizando o módulo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e trabalhando com a lista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"Número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parâmetros: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"Parâmetro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br>
              <a:rPr lang="pt-B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34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A6D34-4C21-74E2-295F-C24EAD1F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296"/>
            <a:ext cx="10353762" cy="5512903"/>
          </a:xfrm>
        </p:spPr>
        <p:txBody>
          <a:bodyPr>
            <a:normAutofit fontScale="70000" lnSpcReduction="20000"/>
          </a:bodyPr>
          <a:lstStyle/>
          <a:p>
            <a:r>
              <a:rPr lang="pt-BR" sz="5900" b="1" dirty="0">
                <a:solidFill>
                  <a:srgbClr val="002060"/>
                </a:solidFill>
              </a:rPr>
              <a:t>Variáveis tipo numéricas (int, </a:t>
            </a:r>
            <a:r>
              <a:rPr lang="pt-BR" sz="5900" b="1" dirty="0" err="1">
                <a:solidFill>
                  <a:srgbClr val="002060"/>
                </a:solidFill>
              </a:rPr>
              <a:t>float</a:t>
            </a:r>
            <a:r>
              <a:rPr lang="pt-BR" sz="5900" b="1" dirty="0">
                <a:solidFill>
                  <a:srgbClr val="002060"/>
                </a:solidFill>
              </a:rPr>
              <a:t>)</a:t>
            </a:r>
          </a:p>
          <a:p>
            <a:r>
              <a:rPr lang="pt-BR" sz="4200" b="1" dirty="0">
                <a:solidFill>
                  <a:srgbClr val="002060"/>
                </a:solidFill>
                <a:effectLst/>
              </a:rPr>
              <a:t>a = 14 </a:t>
            </a:r>
            <a:r>
              <a:rPr lang="pt-BR" sz="3700" dirty="0"/>
              <a:t>Na variável ‘</a:t>
            </a:r>
            <a:r>
              <a:rPr lang="pt-BR" sz="3700" b="1" dirty="0">
                <a:solidFill>
                  <a:srgbClr val="002060"/>
                </a:solidFill>
              </a:rPr>
              <a:t>a</a:t>
            </a:r>
            <a:r>
              <a:rPr lang="pt-BR" sz="3700" dirty="0"/>
              <a:t>’ o seu valor é um número inteiro (int).</a:t>
            </a:r>
          </a:p>
          <a:p>
            <a:r>
              <a:rPr lang="pt-BR" sz="4200" b="1" dirty="0">
                <a:solidFill>
                  <a:srgbClr val="002060"/>
                </a:solidFill>
                <a:effectLst/>
              </a:rPr>
              <a:t>b = 14.0</a:t>
            </a: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700" dirty="0"/>
              <a:t>Em ‘</a:t>
            </a:r>
            <a:r>
              <a:rPr lang="pt-BR" sz="3700" b="1" dirty="0">
                <a:solidFill>
                  <a:srgbClr val="002060"/>
                </a:solidFill>
              </a:rPr>
              <a:t>b</a:t>
            </a:r>
            <a:r>
              <a:rPr lang="pt-BR" sz="3700" dirty="0"/>
              <a:t>’ o seu valor é um número decimal(</a:t>
            </a:r>
            <a:r>
              <a:rPr lang="pt-BR" sz="3700" dirty="0" err="1"/>
              <a:t>float</a:t>
            </a:r>
            <a:r>
              <a:rPr lang="pt-BR" sz="3700" dirty="0"/>
              <a:t>).</a:t>
            </a:r>
          </a:p>
          <a:p>
            <a:pPr marL="0" indent="0">
              <a:buNone/>
            </a:pPr>
            <a:endParaRPr lang="pt-BR" sz="3700" dirty="0"/>
          </a:p>
          <a:p>
            <a:pPr marL="0" indent="0" algn="ctr">
              <a:buNone/>
            </a:pPr>
            <a:r>
              <a:rPr lang="pt-BR" sz="5100" b="1" dirty="0">
                <a:solidFill>
                  <a:srgbClr val="002060"/>
                </a:solidFill>
              </a:rPr>
              <a:t>Operadores relacionais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92D050"/>
                </a:solidFill>
              </a:rPr>
              <a:t> </a:t>
            </a:r>
            <a:r>
              <a:rPr lang="pt-BR" sz="3100" b="1" dirty="0">
                <a:solidFill>
                  <a:srgbClr val="002060"/>
                </a:solidFill>
              </a:rPr>
              <a:t>==</a:t>
            </a:r>
            <a:r>
              <a:rPr lang="pt-BR" sz="3100" dirty="0">
                <a:solidFill>
                  <a:srgbClr val="92D050"/>
                </a:solidFill>
              </a:rPr>
              <a:t> </a:t>
            </a:r>
            <a:r>
              <a:rPr lang="pt-BR" sz="4400" dirty="0"/>
              <a:t>igualdade</a:t>
            </a:r>
          </a:p>
          <a:p>
            <a:pPr marL="0" indent="0" algn="ctr">
              <a:buNone/>
            </a:pPr>
            <a:r>
              <a:rPr lang="pt-BR" sz="3800" b="1" dirty="0">
                <a:solidFill>
                  <a:srgbClr val="002060"/>
                </a:solidFill>
              </a:rPr>
              <a:t>&gt;</a:t>
            </a:r>
            <a:r>
              <a:rPr lang="pt-BR" sz="3800" dirty="0">
                <a:solidFill>
                  <a:srgbClr val="92D050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maior que </a:t>
            </a:r>
          </a:p>
          <a:p>
            <a:pPr marL="0" indent="0" algn="ctr">
              <a:buNone/>
            </a:pPr>
            <a:r>
              <a:rPr lang="pt-BR" sz="3800" dirty="0">
                <a:solidFill>
                  <a:srgbClr val="92D050"/>
                </a:solidFill>
              </a:rPr>
              <a:t> </a:t>
            </a:r>
            <a:r>
              <a:rPr lang="pt-BR" sz="3800" b="1" dirty="0">
                <a:solidFill>
                  <a:srgbClr val="002060"/>
                </a:solidFill>
              </a:rPr>
              <a:t>&lt;</a:t>
            </a:r>
            <a:r>
              <a:rPr lang="pt-BR" sz="3800" dirty="0">
                <a:solidFill>
                  <a:srgbClr val="92D050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menor que </a:t>
            </a:r>
          </a:p>
          <a:p>
            <a:pPr marL="0" indent="0" algn="ctr">
              <a:buNone/>
            </a:pPr>
            <a:r>
              <a:rPr lang="pt-BR" sz="3800" b="1" dirty="0">
                <a:solidFill>
                  <a:srgbClr val="002060"/>
                </a:solidFill>
              </a:rPr>
              <a:t>!=</a:t>
            </a:r>
            <a:r>
              <a:rPr lang="pt-BR" sz="3800" dirty="0">
                <a:solidFill>
                  <a:srgbClr val="92D050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diferente</a:t>
            </a:r>
          </a:p>
          <a:p>
            <a:pPr marL="0" indent="0" algn="ctr">
              <a:buNone/>
            </a:pPr>
            <a:r>
              <a:rPr lang="pt-BR" sz="3800" b="1" dirty="0">
                <a:solidFill>
                  <a:srgbClr val="002060"/>
                </a:solidFill>
              </a:rPr>
              <a:t>&gt;=</a:t>
            </a:r>
            <a:r>
              <a:rPr lang="pt-BR" sz="3800" dirty="0">
                <a:solidFill>
                  <a:srgbClr val="92D050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maior ou igual</a:t>
            </a:r>
          </a:p>
          <a:p>
            <a:pPr marL="0" indent="0" algn="ctr">
              <a:buNone/>
            </a:pPr>
            <a:r>
              <a:rPr lang="pt-BR" sz="3800" b="1" dirty="0">
                <a:solidFill>
                  <a:srgbClr val="002060"/>
                </a:solidFill>
              </a:rPr>
              <a:t> &lt;= </a:t>
            </a:r>
            <a:r>
              <a:rPr lang="pt-BR" sz="3800" dirty="0">
                <a:solidFill>
                  <a:schemeClr val="tx1"/>
                </a:solidFill>
              </a:rPr>
              <a:t>menor ou igual</a:t>
            </a:r>
          </a:p>
          <a:p>
            <a:endParaRPr lang="pt-B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4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92DEC-A167-9C4C-9754-ACF6EA6B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296"/>
            <a:ext cx="10353762" cy="5512903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Variáveis tipo lógico (True/False)</a:t>
            </a:r>
          </a:p>
          <a:p>
            <a:pPr marL="36900" indent="0" algn="l">
              <a:buNone/>
            </a:pPr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resultado = </a:t>
            </a:r>
            <a:r>
              <a:rPr lang="pt-BR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True.</a:t>
            </a:r>
          </a:p>
          <a:p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Operadores lógicos</a:t>
            </a:r>
          </a:p>
          <a:p>
            <a:pPr marL="36900" indent="0">
              <a:buNone/>
            </a:pPr>
            <a:r>
              <a:rPr lang="pt-BR" sz="28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and --&gt; 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</a:t>
            </a:r>
          </a:p>
          <a:p>
            <a:pPr marL="36900" indent="0">
              <a:buNone/>
            </a:pPr>
            <a:r>
              <a:rPr lang="pt-BR" sz="28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Tabela verdade   and  /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28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6900" indent="0" algn="ctr">
              <a:buNone/>
            </a:pPr>
            <a:r>
              <a:rPr lang="pt-BR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    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    =          V  /  V</a:t>
            </a:r>
          </a:p>
          <a:p>
            <a:pPr marL="36900" indent="0" algn="ctr">
              <a:buNone/>
            </a:pP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V    F      =          F  /  V</a:t>
            </a:r>
          </a:p>
          <a:p>
            <a:pPr marL="36900" indent="0" algn="ctr">
              <a:buNone/>
            </a:pPr>
            <a:r>
              <a:rPr lang="pt-B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    V      =          F  /  V</a:t>
            </a:r>
          </a:p>
          <a:p>
            <a:pPr marL="36900" indent="0" algn="ctr">
              <a:buNone/>
            </a:pPr>
            <a:r>
              <a:rPr lang="pt-B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   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    =          F  /  F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7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FF746F-7562-0149-C359-6C584A95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57809"/>
            <a:ext cx="9621683" cy="5890591"/>
          </a:xfrm>
        </p:spPr>
        <p:txBody>
          <a:bodyPr>
            <a:normAutofit/>
          </a:bodyPr>
          <a:lstStyle/>
          <a:p>
            <a:r>
              <a:rPr lang="pt-BR" sz="2600" b="1" i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Variável Tipo String (</a:t>
            </a:r>
            <a:r>
              <a:rPr lang="pt-BR" sz="2600" b="1" i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2600" b="1" i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As </a:t>
            </a:r>
            <a:r>
              <a:rPr lang="pt-BR" sz="2400" b="1" dirty="0" err="1">
                <a:solidFill>
                  <a:srgbClr val="002060"/>
                </a:solidFill>
              </a:rPr>
              <a:t>strings</a:t>
            </a:r>
            <a:r>
              <a:rPr lang="pt-BR" sz="2400" b="1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armazenam cadeias de caracteres chamado valor que deve ser escrito entre aspas simples ou duplas.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O tamanho de uma string pode ser obtido usando a função </a:t>
            </a:r>
            <a:r>
              <a:rPr lang="pt-BR" sz="2400" dirty="0" err="1">
                <a:solidFill>
                  <a:schemeClr val="tx1"/>
                </a:solidFill>
              </a:rPr>
              <a:t>len</a:t>
            </a:r>
            <a:r>
              <a:rPr lang="pt-BR" sz="2400" dirty="0">
                <a:solidFill>
                  <a:schemeClr val="tx1"/>
                </a:solidFill>
              </a:rPr>
              <a:t>() que retorna o Nº de caracteres na string.</a:t>
            </a:r>
          </a:p>
          <a:p>
            <a:pPr marL="3690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&gt;&gt;&gt; c = "keila"</a:t>
            </a:r>
          </a:p>
          <a:p>
            <a:pPr marL="36900" indent="0">
              <a:buNone/>
            </a:pPr>
            <a:r>
              <a:rPr lang="fi-FI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&gt;&gt;&gt; len(c)</a:t>
            </a:r>
          </a:p>
          <a:p>
            <a:pPr marL="36900" indent="0">
              <a:buNone/>
            </a:pPr>
            <a:r>
              <a:rPr lang="fi-FI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Operações </a:t>
            </a:r>
          </a:p>
          <a:p>
            <a:r>
              <a:rPr lang="pt-B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concatenação(+)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=&gt; junção de duas ou mais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strings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&gt;&gt;&gt; d = "Ramos"</a:t>
            </a:r>
          </a:p>
          <a:p>
            <a:pPr marL="36900" indent="0">
              <a:buNone/>
            </a:pP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&gt;&gt;&gt; print(c + d)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concatenou, juntou c e d.</a:t>
            </a:r>
          </a:p>
          <a:p>
            <a:pPr marL="36900" indent="0">
              <a:buNone/>
            </a:pP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keilaRamos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57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24182</TotalTime>
  <Words>6708</Words>
  <Application>Microsoft Office PowerPoint</Application>
  <PresentationFormat>Widescreen</PresentationFormat>
  <Paragraphs>736</Paragraphs>
  <Slides>61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</vt:lpstr>
      <vt:lpstr>Times New Roman</vt:lpstr>
      <vt:lpstr>Trebuchet MS</vt:lpstr>
      <vt:lpstr>Wingdings 3</vt:lpstr>
      <vt:lpstr>Facetado</vt:lpstr>
      <vt:lpstr>Lógica de programação com Python</vt:lpstr>
      <vt:lpstr>Conteúdo</vt:lpstr>
      <vt:lpstr>Sobre o Python</vt:lpstr>
      <vt:lpstr>Paciência</vt:lpstr>
      <vt:lpstr>Variáveis</vt:lpstr>
      <vt:lpstr>Tipos de variáveis em Python </vt:lpstr>
      <vt:lpstr>Apresentação do PowerPoint</vt:lpstr>
      <vt:lpstr>Apresentação do PowerPoint</vt:lpstr>
      <vt:lpstr>Apresentação do PowerPoint</vt:lpstr>
      <vt:lpstr>Apresentação do PowerPoint</vt:lpstr>
      <vt:lpstr>Entrada de Dados</vt:lpstr>
      <vt:lpstr>Saída de dados</vt:lpstr>
      <vt:lpstr> Executar ou não executar? Eis a questão...</vt:lpstr>
      <vt:lpstr>Repetições</vt:lpstr>
      <vt:lpstr>Apresentação do PowerPoint</vt:lpstr>
      <vt:lpstr>Apresentação do PowerPoint</vt:lpstr>
      <vt:lpstr>Apresentação do PowerPoint</vt:lpstr>
      <vt:lpstr>Listas, dicionários, Tuplas e conjuntos</vt:lpstr>
      <vt:lpstr>Funções para adicionar elementos em uma lista</vt:lpstr>
      <vt:lpstr>Funções para adicionar elementos em uma lista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Tuplas</vt:lpstr>
      <vt:lpstr>Apresentação do PowerPoint</vt:lpstr>
      <vt:lpstr>Conjuntos (Sets)</vt:lpstr>
      <vt:lpstr>Apresentação do PowerPoint</vt:lpstr>
      <vt:lpstr>Dicionários</vt:lpstr>
      <vt:lpstr>Apresentação do PowerPoint</vt:lpstr>
      <vt:lpstr>Apresentação do PowerPoint</vt:lpstr>
      <vt:lpstr>Apresentação do PowerPoint</vt:lpstr>
      <vt:lpstr>Qual estrutura  de dados utilizar?</vt:lpstr>
      <vt:lpstr>Trabalhando com Strings</vt:lpstr>
      <vt:lpstr>Apresentação do PowerPoint</vt:lpstr>
      <vt:lpstr>Apresentação do PowerPoint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Validação</vt:lpstr>
      <vt:lpstr>Funções Lambda</vt:lpstr>
      <vt:lpstr>Exceções</vt:lpstr>
      <vt:lpstr>Apresentação do PowerPoint</vt:lpstr>
      <vt:lpstr>Apresentação do PowerPoint</vt:lpstr>
      <vt:lpstr>Módulos</vt:lpstr>
      <vt:lpstr>List  Comprehensions</vt:lpstr>
      <vt:lpstr>Apresentação do PowerPoint</vt:lpstr>
      <vt:lpstr>Apresentação do PowerPoint</vt:lpstr>
      <vt:lpstr>Geradores</vt:lpstr>
      <vt:lpstr>Apresentação do PowerPoint</vt:lpstr>
      <vt:lpstr>Quando escrevemos for x in y, estamos na realidade trabalhando  com iter(y) e, a cada iteração do for, chamamos next atribuindo o seu valor a x. Como iteradores abstraem a estrutura de dados que percorrem, podemos extrapolar o conceito e criar sequências infinitas, criando elemento por elemento à medida que precisamos destes. Imagine que a cada chamada de next criaríamos um novo elemento. Esse é o princípio de generators ou funções geradoras do Python. Quando criamos uma função geradora em Python, esta, ao ser chamada, cria um iterador. A cada chamada de next, a função é chamada novamente e retorna um novo elemento. Veja o exemplo: </vt:lpstr>
      <vt:lpstr>Generator Comprehensions</vt:lpstr>
      <vt:lpstr>Arquivos</vt:lpstr>
      <vt:lpstr>Apresentação do PowerPoint</vt:lpstr>
      <vt:lpstr>#Uso do with para fechamento automático do arquivo aberto. with open("numeros.txt", "r") as arquivo:     for linha in arquivo.readline():         print(linha) &gt;&gt;&gt;1 Parâmetros da linha de comando: Podemos acessar os parâmetros passados ao programa na linha de comando utilizando o módulo sys e trabalhando com a lista argv: Ex: import sys print(f"Número de parâmetros: {len(sys.argv)}") for n, p in enumerate(sys.argv):     print(f"Parâmetro {n} = {p}")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com Python</dc:title>
  <dc:creator>Keila Ramos</dc:creator>
  <cp:lastModifiedBy>Keila Ramos</cp:lastModifiedBy>
  <cp:revision>23</cp:revision>
  <dcterms:created xsi:type="dcterms:W3CDTF">2022-05-09T13:29:07Z</dcterms:created>
  <dcterms:modified xsi:type="dcterms:W3CDTF">2022-06-08T20:48:04Z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