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307" r:id="rId16"/>
    <p:sldId id="289" r:id="rId17"/>
    <p:sldId id="290" r:id="rId18"/>
    <p:sldId id="293" r:id="rId19"/>
    <p:sldId id="291" r:id="rId20"/>
    <p:sldId id="292" r:id="rId21"/>
    <p:sldId id="294" r:id="rId22"/>
    <p:sldId id="295" r:id="rId23"/>
    <p:sldId id="296" r:id="rId24"/>
    <p:sldId id="297" r:id="rId25"/>
    <p:sldId id="300" r:id="rId26"/>
    <p:sldId id="298" r:id="rId27"/>
    <p:sldId id="308" r:id="rId28"/>
    <p:sldId id="309" r:id="rId29"/>
    <p:sldId id="310" r:id="rId30"/>
    <p:sldId id="311" r:id="rId31"/>
    <p:sldId id="303" r:id="rId32"/>
    <p:sldId id="304" r:id="rId33"/>
    <p:sldId id="305" r:id="rId34"/>
    <p:sldId id="306" r:id="rId35"/>
    <p:sldId id="299" r:id="rId36"/>
    <p:sldId id="313" r:id="rId37"/>
    <p:sldId id="319" r:id="rId38"/>
    <p:sldId id="320" r:id="rId39"/>
    <p:sldId id="312" r:id="rId40"/>
    <p:sldId id="316" r:id="rId41"/>
    <p:sldId id="317" r:id="rId42"/>
    <p:sldId id="318" r:id="rId43"/>
    <p:sldId id="314" r:id="rId44"/>
    <p:sldId id="315" r:id="rId45"/>
    <p:sldId id="321" r:id="rId46"/>
    <p:sldId id="322" r:id="rId47"/>
    <p:sldId id="323" r:id="rId4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B0E6F3D-2094-4FB5-AE15-AB72255D464B}">
          <p14:sldIdLst>
            <p14:sldId id="278"/>
            <p14:sldId id="279"/>
          </p14:sldIdLst>
        </p14:section>
        <p14:section name="Seção sem Título" id="{39EB7BE4-F3F0-428E-A032-ABF6E0C87CEC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07"/>
          </p14:sldIdLst>
        </p14:section>
        <p14:section name="Seção sem Título" id="{0CB72949-032E-48B2-BDE5-CD2C140A0E51}">
          <p14:sldIdLst>
            <p14:sldId id="289"/>
            <p14:sldId id="290"/>
            <p14:sldId id="293"/>
            <p14:sldId id="291"/>
            <p14:sldId id="292"/>
            <p14:sldId id="294"/>
            <p14:sldId id="295"/>
            <p14:sldId id="296"/>
            <p14:sldId id="297"/>
            <p14:sldId id="300"/>
            <p14:sldId id="298"/>
            <p14:sldId id="308"/>
            <p14:sldId id="309"/>
            <p14:sldId id="310"/>
            <p14:sldId id="311"/>
            <p14:sldId id="303"/>
            <p14:sldId id="304"/>
            <p14:sldId id="305"/>
            <p14:sldId id="306"/>
            <p14:sldId id="299"/>
            <p14:sldId id="313"/>
            <p14:sldId id="319"/>
            <p14:sldId id="320"/>
            <p14:sldId id="312"/>
            <p14:sldId id="316"/>
            <p14:sldId id="317"/>
            <p14:sldId id="318"/>
            <p14:sldId id="314"/>
            <p14:sldId id="315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19/05/2022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19/05/2022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ilaramos/Logica_com_Pyth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peps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Lógica de programação com </a:t>
            </a:r>
            <a:r>
              <a:rPr lang="pt-BR" sz="4000" dirty="0">
                <a:solidFill>
                  <a:srgbClr val="FFFF00"/>
                </a:solidFill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sz="2300" dirty="0">
                <a:solidFill>
                  <a:srgbClr val="92D050"/>
                </a:solidFill>
              </a:rPr>
              <a:t>Keila Ramos</a:t>
            </a:r>
          </a:p>
        </p:txBody>
      </p:sp>
      <p:pic>
        <p:nvPicPr>
          <p:cNvPr id="8" name="Imagem 7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FCA84428-4D99-9081-5357-1D52E4A85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83" y="297967"/>
            <a:ext cx="1778069" cy="17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82208-A01C-6C9C-4B3C-F4DBA769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522"/>
            <a:ext cx="10353762" cy="6228521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>
                <a:solidFill>
                  <a:srgbClr val="92D050"/>
                </a:solidFill>
              </a:rPr>
              <a:t>Composição (%d, %s, %f) -marcadores de posições.</a:t>
            </a:r>
          </a:p>
          <a:p>
            <a:r>
              <a:rPr lang="pt-BR" b="0" dirty="0">
                <a:solidFill>
                  <a:srgbClr val="9CDCFE"/>
                </a:solidFill>
                <a:effectLst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</a:rPr>
              <a:t>"João"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</a:rPr>
              <a:t>22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</a:rPr>
              <a:t>grana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</a:rPr>
              <a:t>51.36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</a:rPr>
              <a:t> tem </a:t>
            </a:r>
            <a:r>
              <a:rPr lang="pt-BR" b="0" dirty="0">
                <a:solidFill>
                  <a:srgbClr val="569CD6"/>
                </a:solidFill>
                <a:effectLst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</a:rPr>
              <a:t> anos e R$</a:t>
            </a:r>
            <a:r>
              <a:rPr lang="pt-BR" b="0" dirty="0">
                <a:solidFill>
                  <a:srgbClr val="569CD6"/>
                </a:solidFill>
                <a:effectLst/>
              </a:rPr>
              <a:t>%f</a:t>
            </a:r>
            <a:r>
              <a:rPr lang="pt-BR" b="0" dirty="0">
                <a:solidFill>
                  <a:srgbClr val="CE9178"/>
                </a:solidFill>
                <a:effectLst/>
              </a:rPr>
              <a:t> no bolso."</a:t>
            </a:r>
            <a:r>
              <a:rPr lang="pt-BR" b="0" dirty="0">
                <a:solidFill>
                  <a:srgbClr val="D4D4D4"/>
                </a:solidFill>
                <a:effectLst/>
              </a:rPr>
              <a:t> % (</a:t>
            </a:r>
            <a:r>
              <a:rPr lang="pt-BR" b="0" dirty="0">
                <a:solidFill>
                  <a:srgbClr val="9CDCFE"/>
                </a:solidFill>
                <a:effectLst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grana</a:t>
            </a:r>
            <a:r>
              <a:rPr lang="pt-BR" b="0" dirty="0">
                <a:solidFill>
                  <a:srgbClr val="D4D4D4"/>
                </a:solidFill>
                <a:effectLst/>
              </a:rPr>
              <a:t>))</a:t>
            </a:r>
          </a:p>
          <a:p>
            <a:pPr marL="3690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</a:rPr>
              <a:t>&gt;&gt;&gt; João tem 22 anos e R$51.360000 no bolso.</a:t>
            </a:r>
          </a:p>
          <a:p>
            <a:r>
              <a:rPr lang="pt-BR" sz="3000" dirty="0">
                <a:solidFill>
                  <a:srgbClr val="92D050"/>
                </a:solidFill>
              </a:rPr>
              <a:t>método format em vez de %</a:t>
            </a:r>
          </a:p>
          <a:p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</a:rPr>
              <a:t>{}</a:t>
            </a:r>
            <a:r>
              <a:rPr lang="pt-BR" b="0" dirty="0">
                <a:solidFill>
                  <a:srgbClr val="CE9178"/>
                </a:solidFill>
                <a:effectLst/>
              </a:rPr>
              <a:t> tem </a:t>
            </a:r>
            <a:r>
              <a:rPr lang="pt-BR" b="0" dirty="0">
                <a:solidFill>
                  <a:srgbClr val="569CD6"/>
                </a:solidFill>
                <a:effectLst/>
              </a:rPr>
              <a:t>{}</a:t>
            </a:r>
            <a:r>
              <a:rPr lang="pt-BR" b="0" dirty="0">
                <a:solidFill>
                  <a:srgbClr val="CE9178"/>
                </a:solidFill>
                <a:effectLst/>
              </a:rPr>
              <a:t> anos e R$</a:t>
            </a:r>
            <a:r>
              <a:rPr lang="pt-BR" b="0" dirty="0">
                <a:solidFill>
                  <a:srgbClr val="569CD6"/>
                </a:solidFill>
                <a:effectLst/>
              </a:rPr>
              <a:t>{}</a:t>
            </a:r>
            <a:r>
              <a:rPr lang="pt-BR" b="0" dirty="0">
                <a:solidFill>
                  <a:srgbClr val="CE9178"/>
                </a:solidFill>
                <a:effectLst/>
              </a:rPr>
              <a:t> no bolso"</a:t>
            </a:r>
            <a:r>
              <a:rPr lang="pt-BR" b="0" dirty="0">
                <a:solidFill>
                  <a:srgbClr val="D4D4D4"/>
                </a:solidFill>
                <a:effectLst/>
              </a:rPr>
              <a:t> .</a:t>
            </a:r>
            <a:r>
              <a:rPr lang="pt-BR" b="0" dirty="0">
                <a:solidFill>
                  <a:srgbClr val="DCDCAA"/>
                </a:solidFill>
                <a:effectLst/>
              </a:rPr>
              <a:t>format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grana</a:t>
            </a:r>
            <a:r>
              <a:rPr lang="pt-BR" b="0" dirty="0">
                <a:solidFill>
                  <a:srgbClr val="D4D4D4"/>
                </a:solidFill>
                <a:effectLst/>
              </a:rPr>
              <a:t>))</a:t>
            </a:r>
          </a:p>
          <a:p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</a:rPr>
              <a:t>{:12}</a:t>
            </a:r>
            <a:r>
              <a:rPr lang="pt-BR" b="0" dirty="0">
                <a:solidFill>
                  <a:srgbClr val="CE9178"/>
                </a:solidFill>
                <a:effectLst/>
              </a:rPr>
              <a:t> tem </a:t>
            </a:r>
            <a:r>
              <a:rPr lang="pt-BR" b="0" dirty="0">
                <a:solidFill>
                  <a:srgbClr val="569CD6"/>
                </a:solidFill>
                <a:effectLst/>
              </a:rPr>
              <a:t>{:03}</a:t>
            </a:r>
            <a:r>
              <a:rPr lang="pt-BR" b="0" dirty="0">
                <a:solidFill>
                  <a:srgbClr val="CE9178"/>
                </a:solidFill>
                <a:effectLst/>
              </a:rPr>
              <a:t> anos e R$</a:t>
            </a:r>
            <a:r>
              <a:rPr lang="pt-BR" b="0" dirty="0">
                <a:solidFill>
                  <a:srgbClr val="569CD6"/>
                </a:solidFill>
                <a:effectLst/>
              </a:rPr>
              <a:t>{:5.2f}</a:t>
            </a:r>
            <a:r>
              <a:rPr lang="pt-BR" b="0" dirty="0">
                <a:solidFill>
                  <a:srgbClr val="CE9178"/>
                </a:solidFill>
                <a:effectLst/>
              </a:rPr>
              <a:t> no bolso"</a:t>
            </a:r>
            <a:r>
              <a:rPr lang="pt-BR" b="0" dirty="0">
                <a:solidFill>
                  <a:srgbClr val="D4D4D4"/>
                </a:solidFill>
                <a:effectLst/>
              </a:rPr>
              <a:t> .</a:t>
            </a:r>
            <a:r>
              <a:rPr lang="pt-BR" b="0" dirty="0">
                <a:solidFill>
                  <a:srgbClr val="DCDCAA"/>
                </a:solidFill>
                <a:effectLst/>
              </a:rPr>
              <a:t>format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idade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grana</a:t>
            </a:r>
            <a:r>
              <a:rPr lang="pt-BR" b="0" dirty="0">
                <a:solidFill>
                  <a:srgbClr val="D4D4D4"/>
                </a:solidFill>
                <a:effectLst/>
              </a:rPr>
              <a:t>))</a:t>
            </a:r>
          </a:p>
          <a:p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</a:rPr>
              <a:t> tem </a:t>
            </a:r>
            <a:r>
              <a:rPr lang="pt-BR" b="0" dirty="0">
                <a:solidFill>
                  <a:srgbClr val="569CD6"/>
                </a:solidFill>
                <a:effectLst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</a:rPr>
              <a:t>idade</a:t>
            </a:r>
            <a:r>
              <a:rPr lang="pt-BR" b="0" dirty="0">
                <a:solidFill>
                  <a:srgbClr val="569CD6"/>
                </a:solidFill>
                <a:effectLst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</a:rPr>
              <a:t> anos e R$</a:t>
            </a:r>
            <a:r>
              <a:rPr lang="pt-BR" b="0" dirty="0">
                <a:solidFill>
                  <a:srgbClr val="569CD6"/>
                </a:solidFill>
                <a:effectLst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</a:rPr>
              <a:t>grana</a:t>
            </a:r>
            <a:r>
              <a:rPr lang="pt-BR" b="0" dirty="0">
                <a:solidFill>
                  <a:srgbClr val="569CD6"/>
                </a:solidFill>
                <a:effectLst/>
              </a:rPr>
              <a:t>:5.2f}</a:t>
            </a:r>
            <a:r>
              <a:rPr lang="pt-BR" b="0" dirty="0">
                <a:solidFill>
                  <a:srgbClr val="CE9178"/>
                </a:solidFill>
                <a:effectLst/>
              </a:rPr>
              <a:t> no bolso"</a:t>
            </a:r>
            <a:r>
              <a:rPr lang="pt-BR" b="0" dirty="0">
                <a:solidFill>
                  <a:srgbClr val="D4D4D4"/>
                </a:solidFill>
                <a:effectLst/>
              </a:rPr>
              <a:t>)</a:t>
            </a:r>
          </a:p>
          <a:p>
            <a:r>
              <a:rPr lang="pt-BR" sz="3000" dirty="0">
                <a:solidFill>
                  <a:srgbClr val="92D050"/>
                </a:solidFill>
              </a:rPr>
              <a:t>fatiamento</a:t>
            </a:r>
          </a:p>
          <a:p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</a:rPr>
              <a:t>3</a:t>
            </a:r>
            <a:r>
              <a:rPr lang="pt-BR" b="0" dirty="0">
                <a:solidFill>
                  <a:srgbClr val="D4D4D4"/>
                </a:solidFill>
                <a:effectLst/>
              </a:rPr>
              <a:t>]) &gt;&gt;&gt;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Joã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08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9FBE-BF6F-DCD1-7112-F3D38383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Entrada de </a:t>
            </a:r>
            <a:r>
              <a:rPr lang="pt-BR" u="sng" dirty="0">
                <a:solidFill>
                  <a:srgbClr val="92D050"/>
                </a:solidFill>
              </a:rPr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7D7D9-B640-F447-93D8-399E8095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748118" cy="428459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função </a:t>
            </a:r>
            <a:r>
              <a:rPr lang="pt-BR" b="1" dirty="0">
                <a:solidFill>
                  <a:srgbClr val="92D050"/>
                </a:solidFill>
                <a:highlight>
                  <a:srgbClr val="000000"/>
                </a:highlight>
              </a:rPr>
              <a:t>input</a:t>
            </a:r>
            <a:r>
              <a:rPr lang="pt-BR" dirty="0"/>
              <a:t>  é utilizada para solicitar dados do usuário. Ela recebe a mensagem a ser exibida e retorna o valor digitado pelo usuário.</a:t>
            </a:r>
          </a:p>
          <a:p>
            <a:r>
              <a:rPr lang="pt-BR" dirty="0" err="1"/>
              <a:t>Ex</a:t>
            </a:r>
            <a:r>
              <a:rPr lang="pt-BR" dirty="0"/>
              <a:t>:  x = input(“Digite um número: ”)</a:t>
            </a:r>
          </a:p>
          <a:p>
            <a:pPr marL="810000" lvl="2" indent="0">
              <a:buNone/>
            </a:pPr>
            <a:r>
              <a:rPr lang="pt-BR" dirty="0"/>
              <a:t>print(x)</a:t>
            </a:r>
          </a:p>
          <a:p>
            <a:pPr marL="810000" lvl="2" indent="0">
              <a:buNone/>
            </a:pPr>
            <a:r>
              <a:rPr lang="pt-BR" sz="2400" dirty="0"/>
              <a:t>&gt;&gt;&gt; Digite um número: _</a:t>
            </a:r>
            <a:endParaRPr lang="pt-BR" sz="2400" u="sng" dirty="0"/>
          </a:p>
          <a:p>
            <a:pPr marL="810000" lvl="2" indent="0">
              <a:buNone/>
            </a:pPr>
            <a:r>
              <a:rPr lang="pt-BR" sz="2400" u="sng" dirty="0">
                <a:solidFill>
                  <a:srgbClr val="92D050"/>
                </a:solidFill>
              </a:rPr>
              <a:t>Conversão da entrada de dados</a:t>
            </a:r>
            <a:r>
              <a:rPr lang="pt-BR" sz="2400" dirty="0">
                <a:solidFill>
                  <a:srgbClr val="92D050"/>
                </a:solidFill>
                <a:effectLst/>
              </a:rPr>
              <a:t>:</a:t>
            </a:r>
            <a:r>
              <a:rPr lang="pt-BR" sz="2400" dirty="0">
                <a:effectLst/>
              </a:rPr>
              <a:t> </a:t>
            </a:r>
          </a:p>
          <a:p>
            <a:pPr lvl="2"/>
            <a:r>
              <a:rPr lang="pt-BR" sz="2400" dirty="0">
                <a:effectLst/>
              </a:rPr>
              <a:t>A função input sempre retorna valores tipo string;</a:t>
            </a:r>
          </a:p>
          <a:p>
            <a:pPr lvl="2"/>
            <a:r>
              <a:rPr lang="pt-BR" sz="2400" dirty="0">
                <a:effectLst/>
              </a:rPr>
              <a:t>Use a função </a:t>
            </a:r>
            <a:r>
              <a:rPr lang="pt-BR" sz="2400" dirty="0" err="1">
                <a:effectLst/>
              </a:rPr>
              <a:t>int</a:t>
            </a:r>
            <a:r>
              <a:rPr lang="pt-BR" sz="2400" dirty="0">
                <a:effectLst/>
              </a:rPr>
              <a:t> para converter o valor retornado em um número inteiro ou </a:t>
            </a:r>
            <a:r>
              <a:rPr lang="pt-BR" sz="2400" dirty="0" err="1">
                <a:effectLst/>
              </a:rPr>
              <a:t>float</a:t>
            </a:r>
            <a:r>
              <a:rPr lang="pt-BR" sz="2400" dirty="0">
                <a:effectLst/>
              </a:rPr>
              <a:t> para convertê-lo em um decimal.</a:t>
            </a:r>
          </a:p>
          <a:p>
            <a:pPr lvl="2"/>
            <a:r>
              <a:rPr lang="pt-BR" sz="2400" dirty="0" err="1">
                <a:effectLst/>
              </a:rPr>
              <a:t>Ex</a:t>
            </a:r>
            <a:r>
              <a:rPr lang="pt-BR" sz="2400" dirty="0">
                <a:effectLst/>
              </a:rPr>
              <a:t>:  </a:t>
            </a:r>
            <a:r>
              <a:rPr lang="pt-BR" sz="2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número: "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2"/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723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70DE-FF35-8DCE-6C9A-2520F51C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32510"/>
            <a:ext cx="9440034" cy="841286"/>
          </a:xfrm>
        </p:spPr>
        <p:txBody>
          <a:bodyPr/>
          <a:lstStyle/>
          <a:p>
            <a:r>
              <a:rPr lang="pt-BR" sz="4600" dirty="0">
                <a:solidFill>
                  <a:srgbClr val="92D050"/>
                </a:solidFill>
              </a:rPr>
              <a:t>Saída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B5CE8-A0AA-D77E-FE2B-1BE0C52C9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237" y="1173796"/>
            <a:ext cx="10958945" cy="524085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3200" dirty="0">
                <a:solidFill>
                  <a:schemeClr val="tx2"/>
                </a:solidFill>
              </a:rPr>
              <a:t>O comando </a:t>
            </a:r>
            <a:r>
              <a:rPr lang="pt-BR" sz="3200" b="1" dirty="0">
                <a:solidFill>
                  <a:srgbClr val="FFFF00"/>
                </a:solidFill>
              </a:rPr>
              <a:t>print</a:t>
            </a:r>
            <a:r>
              <a:rPr lang="pt-BR" sz="3200" dirty="0">
                <a:solidFill>
                  <a:schemeClr val="tx2"/>
                </a:solidFill>
              </a:rPr>
              <a:t> escreve o valor da expressão dada. Ele difere de apenas escrever a expressão no interpretador ao aceitar múltiplas expressões e </a:t>
            </a:r>
            <a:r>
              <a:rPr lang="pt-BR" sz="3200" dirty="0" err="1">
                <a:solidFill>
                  <a:schemeClr val="tx2"/>
                </a:solidFill>
              </a:rPr>
              <a:t>strings</a:t>
            </a:r>
            <a:r>
              <a:rPr lang="pt-BR" sz="3200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pt-BR" sz="3200" dirty="0">
                <a:solidFill>
                  <a:schemeClr val="tx2"/>
                </a:solidFill>
              </a:rPr>
              <a:t> </a:t>
            </a:r>
            <a:r>
              <a:rPr lang="pt-BR" sz="3200" dirty="0" err="1">
                <a:solidFill>
                  <a:schemeClr val="tx2"/>
                </a:solidFill>
              </a:rPr>
              <a:t>Strings</a:t>
            </a:r>
            <a:r>
              <a:rPr lang="pt-BR" sz="3200" dirty="0">
                <a:solidFill>
                  <a:schemeClr val="tx2"/>
                </a:solidFill>
              </a:rPr>
              <a:t> são impressas sem aspas, um espaço é inserido entre itens de forma a formatar o resultado assim: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i = 256*256</a:t>
            </a:r>
          </a:p>
          <a:p>
            <a:pPr algn="l"/>
            <a:r>
              <a:rPr lang="en-US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’The value of </a:t>
            </a:r>
            <a:r>
              <a:rPr lang="en-US" sz="2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is’, </a:t>
            </a:r>
            <a:r>
              <a:rPr lang="en-US" sz="2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70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The value of </a:t>
            </a:r>
            <a:r>
              <a:rPr lang="en-US" sz="2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is 65536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Uma vírgula ao final evita a quebra de linha: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a, b = 0, 1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while b &lt; 1000: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pt-BR" sz="270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pt-BR" sz="2700" i="1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#vírgulla no final para não pular linha o resultado</a:t>
            </a:r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... a, b = b, </a:t>
            </a:r>
            <a:r>
              <a:rPr lang="pt-BR" sz="27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a+b</a:t>
            </a:r>
            <a:endParaRPr lang="pt-BR" sz="270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pt-BR" sz="27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 1 2 3 5 8 13 21 34 55 89 144 233 377 610 987 (sequência de fibonacci)</a:t>
            </a:r>
          </a:p>
        </p:txBody>
      </p:sp>
    </p:spTree>
    <p:extLst>
      <p:ext uri="{BB962C8B-B14F-4D97-AF65-F5344CB8AC3E}">
        <p14:creationId xmlns:p14="http://schemas.microsoft.com/office/powerpoint/2010/main" val="332132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635B-CA5C-72CE-01E0-7DE8C653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22" y="652462"/>
            <a:ext cx="10353762" cy="1257300"/>
          </a:xfrm>
        </p:spPr>
        <p:txBody>
          <a:bodyPr>
            <a:normAutofit/>
          </a:bodyPr>
          <a:lstStyle/>
          <a:p>
            <a:r>
              <a:rPr lang="pt-BR" sz="2400" dirty="0"/>
              <a:t>Executar ou não executar? Eis a questão...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5E7E0-8A5C-74C6-582C-E33BCC29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1866900"/>
            <a:ext cx="11463131" cy="4759187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err="1">
                <a:solidFill>
                  <a:srgbClr val="FFFF00"/>
                </a:solidFill>
                <a:effectLst/>
                <a:highlight>
                  <a:srgbClr val="000000"/>
                </a:highlight>
              </a:rPr>
              <a:t>if</a:t>
            </a:r>
            <a:r>
              <a:rPr lang="pt-BR" dirty="0">
                <a:effectLst/>
                <a:highlight>
                  <a:srgbClr val="000000"/>
                </a:highlight>
              </a:rPr>
              <a:t> :</a:t>
            </a:r>
            <a:r>
              <a:rPr lang="pt-BR" dirty="0"/>
              <a:t> “se” – Se a condição for verdadeira, faça algo. </a:t>
            </a:r>
          </a:p>
          <a:p>
            <a:r>
              <a:rPr lang="pt-BR" b="1" dirty="0" err="1">
                <a:solidFill>
                  <a:srgbClr val="92D050"/>
                </a:solidFill>
                <a:highlight>
                  <a:srgbClr val="000000"/>
                </a:highlight>
              </a:rPr>
              <a:t>else</a:t>
            </a:r>
            <a:r>
              <a:rPr lang="pt-BR" dirty="0">
                <a:highlight>
                  <a:srgbClr val="000000"/>
                </a:highlight>
              </a:rPr>
              <a:t>:</a:t>
            </a:r>
            <a:r>
              <a:rPr lang="pt-BR" dirty="0"/>
              <a:t>  “se não” – Se não for verdadeira (false) faça outra coisa.</a:t>
            </a:r>
          </a:p>
          <a:p>
            <a:r>
              <a:rPr lang="pt-BR" b="1" dirty="0" err="1">
                <a:solidFill>
                  <a:srgbClr val="92D050"/>
                </a:solidFill>
                <a:highlight>
                  <a:srgbClr val="000000"/>
                </a:highlight>
              </a:rPr>
              <a:t>el</a:t>
            </a:r>
            <a:r>
              <a:rPr lang="pt-BR" b="1" dirty="0" err="1">
                <a:solidFill>
                  <a:srgbClr val="FFFF00"/>
                </a:solidFill>
                <a:highlight>
                  <a:srgbClr val="000000"/>
                </a:highlight>
              </a:rPr>
              <a:t>if</a:t>
            </a:r>
            <a:r>
              <a:rPr lang="pt-BR" b="1" dirty="0">
                <a:solidFill>
                  <a:srgbClr val="92D050"/>
                </a:solidFill>
                <a:highlight>
                  <a:srgbClr val="000000"/>
                </a:highlight>
              </a:rPr>
              <a:t>:</a:t>
            </a:r>
            <a:r>
              <a:rPr lang="pt-BR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r>
              <a:rPr lang="pt-BR" dirty="0"/>
              <a:t>“se não se” – substitui o </a:t>
            </a:r>
            <a:r>
              <a:rPr lang="pt-BR" b="1" dirty="0" err="1">
                <a:solidFill>
                  <a:srgbClr val="92D050"/>
                </a:solidFill>
              </a:rPr>
              <a:t>else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FFFF00"/>
                </a:solidFill>
              </a:rPr>
              <a:t>if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dirty="0"/>
              <a:t>na mesma estrutura. </a:t>
            </a:r>
            <a:r>
              <a:rPr lang="pt-BR" i="1" dirty="0"/>
              <a:t>(usado normalmente no meio da estrutura)</a:t>
            </a:r>
          </a:p>
          <a:p>
            <a:r>
              <a:rPr lang="pt-BR" dirty="0"/>
              <a:t>Ex. </a:t>
            </a:r>
          </a:p>
          <a:p>
            <a:r>
              <a:rPr lang="pt-BR" b="1" dirty="0" err="1">
                <a:solidFill>
                  <a:srgbClr val="FFFF00"/>
                </a:solidFill>
                <a:effectLst/>
              </a:rPr>
              <a:t>if</a:t>
            </a:r>
            <a:r>
              <a:rPr lang="pt-BR" b="1" dirty="0">
                <a:solidFill>
                  <a:srgbClr val="DCDCAA"/>
                </a:solidFill>
                <a:effectLst/>
              </a:rPr>
              <a:t> </a:t>
            </a:r>
            <a:r>
              <a:rPr lang="pt-BR" dirty="0">
                <a:solidFill>
                  <a:srgbClr val="DCDCAA"/>
                </a:solidFill>
                <a:effectLst/>
              </a:rPr>
              <a:t>operacao == 1:</a:t>
            </a:r>
          </a:p>
          <a:p>
            <a:r>
              <a:rPr lang="pt-BR" dirty="0">
                <a:solidFill>
                  <a:srgbClr val="DCDCAA"/>
                </a:solidFill>
                <a:effectLst/>
              </a:rPr>
              <a:t>    print(</a:t>
            </a:r>
            <a:r>
              <a:rPr lang="pt-BR" dirty="0" err="1">
                <a:solidFill>
                  <a:srgbClr val="DCDCAA"/>
                </a:solidFill>
                <a:effectLst/>
              </a:rPr>
              <a:t>f"O</a:t>
            </a:r>
            <a:r>
              <a:rPr lang="pt-BR" dirty="0">
                <a:solidFill>
                  <a:srgbClr val="DCDCAA"/>
                </a:solidFill>
                <a:effectLst/>
              </a:rPr>
              <a:t> resultado é: {soma:6.2f}")</a:t>
            </a:r>
          </a:p>
          <a:p>
            <a:r>
              <a:rPr lang="pt-BR" b="1" dirty="0" err="1">
                <a:solidFill>
                  <a:srgbClr val="92D050"/>
                </a:solidFill>
                <a:highlight>
                  <a:srgbClr val="000000"/>
                </a:highlight>
              </a:rPr>
              <a:t>el</a:t>
            </a:r>
            <a:r>
              <a:rPr lang="pt-BR" b="1" dirty="0" err="1">
                <a:solidFill>
                  <a:srgbClr val="FFFF00"/>
                </a:solidFill>
                <a:highlight>
                  <a:srgbClr val="000000"/>
                </a:highlight>
              </a:rPr>
              <a:t>if</a:t>
            </a:r>
            <a:r>
              <a:rPr lang="pt-BR" dirty="0">
                <a:solidFill>
                  <a:srgbClr val="DCDCAA"/>
                </a:solidFill>
                <a:effectLst/>
              </a:rPr>
              <a:t> operacao == 2:</a:t>
            </a:r>
          </a:p>
          <a:p>
            <a:r>
              <a:rPr lang="pt-BR" dirty="0">
                <a:solidFill>
                  <a:srgbClr val="DCDCAA"/>
                </a:solidFill>
                <a:effectLst/>
              </a:rPr>
              <a:t>    print(</a:t>
            </a:r>
            <a:r>
              <a:rPr lang="pt-BR" dirty="0" err="1">
                <a:solidFill>
                  <a:srgbClr val="DCDCAA"/>
                </a:solidFill>
                <a:effectLst/>
              </a:rPr>
              <a:t>f"O</a:t>
            </a:r>
            <a:r>
              <a:rPr lang="pt-BR" dirty="0">
                <a:solidFill>
                  <a:srgbClr val="DCDCAA"/>
                </a:solidFill>
                <a:effectLst/>
              </a:rPr>
              <a:t> resultado é: {subritracao:6.2f}")</a:t>
            </a:r>
          </a:p>
          <a:p>
            <a:r>
              <a:rPr lang="pt-BR" b="1" dirty="0" err="1">
                <a:solidFill>
                  <a:srgbClr val="92D050"/>
                </a:solidFill>
                <a:effectLst/>
              </a:rPr>
              <a:t>else</a:t>
            </a:r>
            <a:r>
              <a:rPr lang="pt-BR" dirty="0">
                <a:solidFill>
                  <a:srgbClr val="DCDCAA"/>
                </a:solidFill>
                <a:effectLst/>
              </a:rPr>
              <a:t>:</a:t>
            </a:r>
          </a:p>
          <a:p>
            <a:r>
              <a:rPr lang="pt-BR" dirty="0">
                <a:solidFill>
                  <a:srgbClr val="DCDCAA"/>
                </a:solidFill>
                <a:effectLst/>
              </a:rPr>
              <a:t>    print(</a:t>
            </a:r>
            <a:r>
              <a:rPr lang="pt-BR" dirty="0" err="1">
                <a:solidFill>
                  <a:srgbClr val="DCDCAA"/>
                </a:solidFill>
                <a:effectLst/>
              </a:rPr>
              <a:t>f"Comando</a:t>
            </a:r>
            <a:r>
              <a:rPr lang="pt-BR" dirty="0">
                <a:solidFill>
                  <a:srgbClr val="DCDCAA"/>
                </a:solidFill>
                <a:effectLst/>
              </a:rPr>
              <a:t> inexistente!")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861FC6-32EF-24EB-62DD-F2A95477A1A6}"/>
              </a:ext>
            </a:extLst>
          </p:cNvPr>
          <p:cNvSpPr txBox="1">
            <a:spLocks/>
          </p:cNvSpPr>
          <p:nvPr/>
        </p:nvSpPr>
        <p:spPr>
          <a:xfrm>
            <a:off x="607484" y="23812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rgbClr val="92D050"/>
                </a:solidFill>
              </a:rPr>
              <a:t>Condições</a:t>
            </a:r>
          </a:p>
        </p:txBody>
      </p:sp>
    </p:spTree>
    <p:extLst>
      <p:ext uri="{BB962C8B-B14F-4D97-AF65-F5344CB8AC3E}">
        <p14:creationId xmlns:p14="http://schemas.microsoft.com/office/powerpoint/2010/main" val="34620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F5159-6DCE-BD8C-FCEC-9BB95430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6BB9B-17B9-F771-A69A-6C1084DF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Representam a base de vários programas. São utilizados para executar a mesma parte de um programa várias vezes dependendo um uma condição normalmente.</a:t>
            </a:r>
          </a:p>
          <a:p>
            <a:r>
              <a:rPr lang="pt-BR" dirty="0"/>
              <a:t>Uma dessas é o </a:t>
            </a:r>
            <a:r>
              <a:rPr lang="pt-BR" sz="2800" b="1" dirty="0">
                <a:solidFill>
                  <a:srgbClr val="B889DB"/>
                </a:solidFill>
              </a:rPr>
              <a:t>while</a:t>
            </a:r>
            <a:r>
              <a:rPr lang="pt-BR" sz="2800" b="1" dirty="0"/>
              <a:t> &lt;condição&gt;:</a:t>
            </a:r>
          </a:p>
          <a:p>
            <a:pPr>
              <a:lnSpc>
                <a:spcPct val="100000"/>
              </a:lnSpc>
            </a:pPr>
            <a:r>
              <a:rPr lang="pt-BR" sz="2800" b="1" dirty="0"/>
              <a:t>                                  bloco </a:t>
            </a:r>
          </a:p>
          <a:p>
            <a:pPr>
              <a:lnSpc>
                <a:spcPct val="100000"/>
              </a:lnSpc>
            </a:pPr>
            <a:r>
              <a:rPr lang="pt-BR" sz="2800" b="1" dirty="0"/>
              <a:t>Ex. 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37D67-F107-8CB7-C6FF-46B733DE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285750"/>
            <a:ext cx="11072811" cy="6329363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>
                <a:solidFill>
                  <a:srgbClr val="92D050"/>
                </a:solidFill>
              </a:rPr>
              <a:t>Outro operador de </a:t>
            </a:r>
            <a:r>
              <a:rPr lang="pt-BR" sz="2600" b="1" dirty="0">
                <a:solidFill>
                  <a:srgbClr val="92D050"/>
                </a:solidFill>
              </a:rPr>
              <a:t>repetição</a:t>
            </a:r>
            <a:r>
              <a:rPr lang="pt-BR" sz="2600" dirty="0">
                <a:solidFill>
                  <a:srgbClr val="92D050"/>
                </a:solidFill>
              </a:rPr>
              <a:t> é o </a:t>
            </a:r>
            <a:r>
              <a:rPr lang="pt-BR" sz="3600" b="1" dirty="0">
                <a:solidFill>
                  <a:srgbClr val="92D050"/>
                </a:solidFill>
              </a:rPr>
              <a:t>for:</a:t>
            </a:r>
          </a:p>
          <a:p>
            <a:r>
              <a:rPr lang="pt-BR" dirty="0"/>
              <a:t>Sua estrutura de repetição especialmente projetada para percorrer listas, funciona de forma parecida a while, mas a cada repetição utiliza um elemento diferente da lista.</a:t>
            </a:r>
          </a:p>
          <a:p>
            <a:r>
              <a:rPr lang="pt-BR" dirty="0"/>
              <a:t>Exemplo:</a:t>
            </a:r>
          </a:p>
          <a:p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resultado &gt;&gt;&gt; 8 9 15</a:t>
            </a:r>
          </a:p>
          <a:p>
            <a:r>
              <a:rPr lang="it-IT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 fazer a mesma coisa usando o while teríamos:</a:t>
            </a:r>
          </a:p>
          <a:p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8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0F21C-90F8-2543-F48D-27089E8B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7214"/>
            <a:ext cx="10353762" cy="5900736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92D050"/>
                </a:solidFill>
              </a:rPr>
              <a:t>Interrompendo a repetição</a:t>
            </a:r>
          </a:p>
          <a:p>
            <a:pPr>
              <a:buFontTx/>
              <a:buChar char="-"/>
            </a:pPr>
            <a:r>
              <a:rPr lang="pt-BR" dirty="0"/>
              <a:t>A instrução </a:t>
            </a:r>
            <a:r>
              <a:rPr lang="pt-BR" b="1" dirty="0"/>
              <a:t>break é utilizada para interromper a execução do while independentemente do valor atual de sua condição. Exemplo com a leitura de valores até que digitemos o 0(zero):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 a somar ou 0 para sair: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0000" lvl="1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869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1BB5C-774A-4AD6-7C42-483FE7FA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7176"/>
            <a:ext cx="10353762" cy="6329362"/>
          </a:xfrm>
        </p:spPr>
        <p:txBody>
          <a:bodyPr/>
          <a:lstStyle/>
          <a:p>
            <a:r>
              <a:rPr lang="pt-BR" sz="2400" dirty="0">
                <a:solidFill>
                  <a:srgbClr val="FFFF00"/>
                </a:solidFill>
              </a:rPr>
              <a:t>Comentários no código</a:t>
            </a:r>
          </a:p>
          <a:p>
            <a:pPr lvl="1"/>
            <a:r>
              <a:rPr lang="pt-BR" dirty="0"/>
              <a:t>Usa-se o símbolo # (cerquilha) no início de cada linha a ser </a:t>
            </a:r>
            <a:r>
              <a:rPr lang="pt-BR" dirty="0" err="1"/>
              <a:t>comnetada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Ex.  </a:t>
            </a:r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Esse é um exemplo.</a:t>
            </a:r>
          </a:p>
          <a:p>
            <a:r>
              <a:rPr lang="pt-BR" sz="2400" dirty="0" err="1">
                <a:solidFill>
                  <a:srgbClr val="FFFF00"/>
                </a:solidFill>
              </a:rPr>
              <a:t>Docstring</a:t>
            </a:r>
            <a:r>
              <a:rPr lang="pt-BR" sz="2400" dirty="0">
                <a:solidFill>
                  <a:srgbClr val="FFFF00"/>
                </a:solidFill>
              </a:rPr>
              <a:t>: </a:t>
            </a:r>
            <a:r>
              <a:rPr lang="pt-BR" sz="2100" dirty="0"/>
              <a:t>As </a:t>
            </a:r>
            <a:r>
              <a:rPr lang="pt-BR" sz="2100" dirty="0" err="1"/>
              <a:t>docstrings</a:t>
            </a:r>
            <a:r>
              <a:rPr lang="pt-BR" sz="2100" dirty="0"/>
              <a:t> do Python são os literais de string que aparecem logo após a definição de uma função, método, classe ou módulo. Ex.</a:t>
            </a:r>
          </a:p>
          <a:p>
            <a:r>
              <a:rPr lang="pt-BR" sz="21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1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nova_função</a:t>
            </a:r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pt-BR" sz="21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‘’’Essa é uma nova função’’’</a:t>
            </a:r>
          </a:p>
          <a:p>
            <a:r>
              <a:rPr lang="pt-BR" dirty="0"/>
              <a:t>Operadores de Atribuição especiais.</a:t>
            </a:r>
          </a:p>
          <a:p>
            <a:endParaRPr lang="pt-BR" dirty="0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49C12180-9CBD-0FFE-0922-ECF656BC2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61901"/>
              </p:ext>
            </p:extLst>
          </p:nvPr>
        </p:nvGraphicFramePr>
        <p:xfrm>
          <a:off x="1512395" y="4177664"/>
          <a:ext cx="7626351" cy="242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2117">
                  <a:extLst>
                    <a:ext uri="{9D8B030D-6E8A-4147-A177-3AD203B41FA5}">
                      <a16:colId xmlns:a16="http://schemas.microsoft.com/office/drawing/2014/main" val="4166010368"/>
                    </a:ext>
                  </a:extLst>
                </a:gridCol>
                <a:gridCol w="2542117">
                  <a:extLst>
                    <a:ext uri="{9D8B030D-6E8A-4147-A177-3AD203B41FA5}">
                      <a16:colId xmlns:a16="http://schemas.microsoft.com/office/drawing/2014/main" val="1391121734"/>
                    </a:ext>
                  </a:extLst>
                </a:gridCol>
                <a:gridCol w="2542117">
                  <a:extLst>
                    <a:ext uri="{9D8B030D-6E8A-4147-A177-3AD203B41FA5}">
                      <a16:colId xmlns:a16="http://schemas.microsoft.com/office/drawing/2014/main" val="3093755915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Equivalência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62792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42717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algn="ctr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-=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64032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65002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/=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 x /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10823"/>
                  </a:ext>
                </a:extLst>
              </a:tr>
              <a:tr h="226011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**=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21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**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7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04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34CA3-D58B-01EA-6BBF-515986A6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Listas, dicionários, Tuplas 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D7EBE-3720-BA8B-3E65-911055E0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 são um tipo de variável que permite o armazenamento de vários valores, acessados por um índice. Indo do 0 a mais elementos do mesmo tipo ou de tipos diversos, podendo conter até outras listas.</a:t>
            </a:r>
            <a:endParaRPr lang="pt-BR" u="sng" dirty="0"/>
          </a:p>
          <a:p>
            <a:r>
              <a:rPr lang="pt-BR" u="sng" dirty="0">
                <a:solidFill>
                  <a:srgbClr val="92D050"/>
                </a:solidFill>
              </a:rPr>
              <a:t>Para criar uma lista</a:t>
            </a:r>
            <a:r>
              <a:rPr lang="pt-BR" dirty="0">
                <a:solidFill>
                  <a:srgbClr val="92D050"/>
                </a:solidFill>
                <a:effectLst/>
              </a:rPr>
              <a:t>  </a:t>
            </a:r>
            <a:r>
              <a:rPr lang="pt-BR" dirty="0">
                <a:solidFill>
                  <a:srgbClr val="92D050"/>
                </a:solidFill>
                <a:effectLst/>
                <a:sym typeface="Wingdings" panose="05000000000000000000" pitchFamily="2" charset="2"/>
              </a:rPr>
              <a:t>&gt;&gt;&gt;    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Lista vazia.</a:t>
            </a:r>
          </a:p>
          <a:p>
            <a:r>
              <a:rPr lang="pt-BR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L = [4,14,24]  Lista ‘L’ com 3 elementos.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Tamanho de L = 3, com índices 0,1,2. </a:t>
            </a:r>
          </a:p>
          <a:p>
            <a:r>
              <a:rPr lang="pt-BR" dirty="0">
                <a:solidFill>
                  <a:srgbClr val="D4D4D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L[0] 4 L[1] 14 L[2] 24.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395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1BE15-539B-7BD4-F450-61F0EE13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13" y="322729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92D050"/>
                </a:solidFill>
              </a:rPr>
              <a:t>Funções para adicionar elementos em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3819F7-1090-C430-73E2-D459E98C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13" y="1580029"/>
            <a:ext cx="10353762" cy="4760258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pt-BR" dirty="0"/>
              <a:t>A lista do Python possui uma série de funções, dentre elas a </a:t>
            </a:r>
            <a:r>
              <a:rPr lang="pt-BR" b="1" dirty="0">
                <a:solidFill>
                  <a:srgbClr val="92D050"/>
                </a:solidFill>
                <a:highlight>
                  <a:srgbClr val="000000"/>
                </a:highlight>
              </a:rPr>
              <a:t>insert, extend e append.</a:t>
            </a:r>
            <a:endParaRPr lang="pt-BR" dirty="0">
              <a:solidFill>
                <a:srgbClr val="92D050"/>
              </a:solidFill>
            </a:endParaRPr>
          </a:p>
          <a:p>
            <a:pPr algn="l" fontAlgn="base">
              <a:spcBef>
                <a:spcPts val="200"/>
              </a:spcBef>
              <a:spcAft>
                <a:spcPts val="1200"/>
              </a:spcAft>
            </a:pPr>
            <a:r>
              <a:rPr lang="pt-BR" dirty="0"/>
              <a:t>Definições</a:t>
            </a:r>
          </a:p>
          <a:p>
            <a:pPr marL="685800" algn="l" fontAlgn="base"/>
            <a:r>
              <a:rPr lang="pt-BR" dirty="0"/>
              <a:t> </a:t>
            </a:r>
            <a:r>
              <a:rPr lang="pt-BR" b="1" dirty="0">
                <a:solidFill>
                  <a:srgbClr val="92D050"/>
                </a:solidFill>
              </a:rPr>
              <a:t>Append:</a:t>
            </a:r>
            <a:r>
              <a:rPr lang="pt-BR" b="1" dirty="0"/>
              <a:t> </a:t>
            </a:r>
            <a:r>
              <a:rPr lang="pt-BR" dirty="0"/>
              <a:t>Insere um item no final da lista.</a:t>
            </a:r>
          </a:p>
          <a:p>
            <a:pPr marL="685800" algn="l" fontAlgn="base"/>
            <a:r>
              <a:rPr lang="pt-BR" dirty="0">
                <a:solidFill>
                  <a:srgbClr val="92D050"/>
                </a:solidFill>
              </a:rPr>
              <a:t> </a:t>
            </a:r>
            <a:r>
              <a:rPr lang="pt-BR" b="1" dirty="0">
                <a:solidFill>
                  <a:srgbClr val="92D050"/>
                </a:solidFill>
              </a:rPr>
              <a:t>Insert</a:t>
            </a:r>
            <a:r>
              <a:rPr lang="pt-BR" dirty="0">
                <a:solidFill>
                  <a:srgbClr val="92D050"/>
                </a:solidFill>
              </a:rPr>
              <a:t>:</a:t>
            </a:r>
            <a:r>
              <a:rPr lang="pt-BR" dirty="0"/>
              <a:t> Adiciona um item em uma posição X da lista e empurra os itens depois da posição X para “baixo”;</a:t>
            </a:r>
          </a:p>
          <a:p>
            <a:pPr marL="685800" algn="l" fontAlgn="base"/>
            <a:r>
              <a:rPr lang="pt-BR" b="1" dirty="0">
                <a:solidFill>
                  <a:srgbClr val="92D050"/>
                </a:solidFill>
              </a:rPr>
              <a:t>Extend</a:t>
            </a:r>
            <a:r>
              <a:rPr lang="pt-BR" dirty="0">
                <a:solidFill>
                  <a:srgbClr val="92D050"/>
                </a:solidFill>
              </a:rPr>
              <a:t>:</a:t>
            </a:r>
            <a:r>
              <a:rPr lang="pt-BR" dirty="0"/>
              <a:t> “Mescla” duas listas, fazendo com que passe a existir apenas uma, com todos os elementos;</a:t>
            </a:r>
          </a:p>
          <a:p>
            <a:r>
              <a:rPr lang="nb-NO" sz="24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Podemos usar a função Range para gerar listas simples: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b-NO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1 2 3 4 5 6 7 8 9</a:t>
            </a:r>
          </a:p>
          <a:p>
            <a:pPr marL="685800" algn="l"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1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>
                <a:solidFill>
                  <a:srgbClr val="92D050"/>
                </a:solidFill>
              </a:rPr>
              <a:t>Conteúdo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Apresentação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Variáveis 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Condições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Repetições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Listas, Dicionários, Tuplas e Conjuntos.</a:t>
            </a:r>
          </a:p>
          <a:p>
            <a:pPr marL="36900" lvl="0" indent="0" rtl="0">
              <a:buNone/>
            </a:pPr>
            <a:r>
              <a:rPr lang="pt-BR" sz="2400" dirty="0">
                <a:solidFill>
                  <a:schemeClr val="tx1"/>
                </a:solidFill>
              </a:rPr>
              <a:t>Funções</a:t>
            </a:r>
          </a:p>
        </p:txBody>
      </p:sp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D3796F40-DB17-FDDA-6F9A-98CCC48D9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83" y="1199116"/>
            <a:ext cx="4168014" cy="41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E95D5-0D68-DBCA-ABAF-E802A286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585788"/>
            <a:ext cx="10710344" cy="5866770"/>
          </a:xfrm>
        </p:spPr>
        <p:txBody>
          <a:bodyPr>
            <a:normAutofit fontScale="77500" lnSpcReduction="20000"/>
          </a:bodyPr>
          <a:lstStyle/>
          <a:p>
            <a:r>
              <a:rPr lang="pt-BR" sz="30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Cópia e fatiamento de listas:</a:t>
            </a:r>
          </a:p>
          <a:p>
            <a:endParaRPr lang="pt-BR" sz="21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 = [1,2,3,4,5]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V = L[:] </a:t>
            </a:r>
            <a:r>
              <a:rPr lang="pt-BR" sz="2600" dirty="0">
                <a:sym typeface="Wingdings" panose="05000000000000000000" pitchFamily="2" charset="2"/>
              </a:rPr>
              <a:t> nesse caso V agora é uma cópia de L, embora sejam iguais L e V referem a áreas diferentes na memória, permitindo alterá-las de forma independente.</a:t>
            </a:r>
            <a:endParaRPr lang="pt-BR" sz="2600" dirty="0"/>
          </a:p>
          <a:p>
            <a:r>
              <a:rPr lang="pt-BR" sz="2600" dirty="0"/>
              <a:t>Podemos fatiar uma lista, como fizemos com strings (slide 10):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L[0:5]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[1,2,3,4,5]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L[:5]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[1,2,3,4,5]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L[:-1]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[1,2,3,4]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L[-1]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5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L[1:3]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[2,3]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L[1:4]  [2,3,4]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L[3:]  [4,5]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L[-2]  4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1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4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94895-2F33-8B00-4044-A7B5BD9A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18" y="363663"/>
            <a:ext cx="10353762" cy="5463395"/>
          </a:xfrm>
        </p:spPr>
        <p:txBody>
          <a:bodyPr>
            <a:normAutofit fontScale="85000" lnSpcReduction="20000"/>
          </a:bodyPr>
          <a:lstStyle/>
          <a:p>
            <a:r>
              <a:rPr lang="pt-BR" sz="3000" dirty="0">
                <a:solidFill>
                  <a:srgbClr val="6A9955"/>
                </a:solidFill>
                <a:effectLst/>
                <a:latin typeface="+mj-lt"/>
              </a:rPr>
              <a:t>Tamanho de listas</a:t>
            </a:r>
          </a:p>
          <a:p>
            <a:pPr marL="36900" indent="0">
              <a:buNone/>
            </a:pPr>
            <a:r>
              <a:rPr lang="pt-BR" dirty="0">
                <a:latin typeface="+mj-lt"/>
              </a:rPr>
              <a:t>	</a:t>
            </a:r>
            <a:r>
              <a:rPr lang="pt-BR" sz="2400" dirty="0"/>
              <a:t>Usamos a função </a:t>
            </a:r>
            <a:r>
              <a:rPr lang="pt-BR" b="1" dirty="0" err="1">
                <a:solidFill>
                  <a:srgbClr val="FFFF00"/>
                </a:solidFill>
                <a:latin typeface="+mj-lt"/>
              </a:rPr>
              <a:t>len</a:t>
            </a:r>
            <a:r>
              <a:rPr lang="pt-BR" b="1" dirty="0">
                <a:solidFill>
                  <a:srgbClr val="FFFF00"/>
                </a:solidFill>
                <a:latin typeface="+mj-lt"/>
              </a:rPr>
              <a:t>( ) ou </a:t>
            </a:r>
            <a:r>
              <a:rPr lang="pt-BR" b="1" dirty="0" err="1">
                <a:solidFill>
                  <a:srgbClr val="FFFF00"/>
                </a:solidFill>
                <a:latin typeface="+mj-lt"/>
              </a:rPr>
              <a:t>count</a:t>
            </a:r>
            <a:r>
              <a:rPr lang="pt-BR" b="1" dirty="0">
                <a:solidFill>
                  <a:srgbClr val="FFFF00"/>
                </a:solidFill>
                <a:latin typeface="+mj-lt"/>
              </a:rPr>
              <a:t>( ). </a:t>
            </a:r>
            <a:r>
              <a:rPr lang="pt-BR" sz="2400" dirty="0"/>
              <a:t>O valor retornado é igual ao número de elementos da lista</a:t>
            </a:r>
            <a:r>
              <a:rPr lang="pt-BR" dirty="0">
                <a:latin typeface="+mj-lt"/>
              </a:rPr>
              <a:t>.</a:t>
            </a:r>
          </a:p>
          <a:p>
            <a:r>
              <a:rPr lang="pt-BR" dirty="0">
                <a:latin typeface="+mj-lt"/>
              </a:rPr>
              <a:t>L = [12, 13, 14] </a:t>
            </a:r>
            <a:r>
              <a:rPr lang="pt-BR" dirty="0">
                <a:latin typeface="+mj-lt"/>
                <a:sym typeface="Wingdings" panose="05000000000000000000" pitchFamily="2" charset="2"/>
              </a:rPr>
              <a:t> </a:t>
            </a:r>
            <a:r>
              <a:rPr lang="pt-BR" dirty="0" err="1">
                <a:latin typeface="+mj-lt"/>
                <a:sym typeface="Wingdings" panose="05000000000000000000" pitchFamily="2" charset="2"/>
              </a:rPr>
              <a:t>len</a:t>
            </a:r>
            <a:r>
              <a:rPr lang="pt-BR" dirty="0">
                <a:latin typeface="+mj-lt"/>
                <a:sym typeface="Wingdings" panose="05000000000000000000" pitchFamily="2" charset="2"/>
              </a:rPr>
              <a:t>(L)  3</a:t>
            </a:r>
          </a:p>
          <a:p>
            <a:r>
              <a:rPr lang="pt-BR" sz="3100" dirty="0">
                <a:solidFill>
                  <a:srgbClr val="6A9955"/>
                </a:solidFill>
                <a:effectLst/>
                <a:latin typeface="+mj-lt"/>
                <a:sym typeface="Wingdings" panose="05000000000000000000" pitchFamily="2" charset="2"/>
              </a:rPr>
              <a:t>Adição de elementos</a:t>
            </a:r>
          </a:p>
          <a:p>
            <a:pPr marL="36900" indent="0">
              <a:buNone/>
            </a:pPr>
            <a:r>
              <a:rPr lang="pt-BR" dirty="0">
                <a:sym typeface="Wingdings" panose="05000000000000000000" pitchFamily="2" charset="2"/>
              </a:rPr>
              <a:t>	Para adicionar um elemento ao fim da lista utilizaremos o método </a:t>
            </a:r>
            <a:r>
              <a:rPr lang="pt-BR" dirty="0">
                <a:solidFill>
                  <a:srgbClr val="FFFF00"/>
                </a:solidFill>
                <a:sym typeface="Wingdings" panose="05000000000000000000" pitchFamily="2" charset="2"/>
              </a:rPr>
              <a:t>append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Em python chamamos  um método escrevendo o nome dele após o nome do objeto.</a:t>
            </a:r>
          </a:p>
          <a:p>
            <a:r>
              <a:rPr lang="pt-BR" dirty="0">
                <a:sym typeface="Wingdings" panose="05000000000000000000" pitchFamily="2" charset="2"/>
              </a:rPr>
              <a:t>Ex. </a:t>
            </a:r>
            <a:r>
              <a:rPr lang="pt-BR" dirty="0" err="1">
                <a:sym typeface="Wingdings" panose="05000000000000000000" pitchFamily="2" charset="2"/>
              </a:rPr>
              <a:t>L.append</a:t>
            </a:r>
            <a:r>
              <a:rPr lang="pt-BR" dirty="0">
                <a:sym typeface="Wingdings" panose="05000000000000000000" pitchFamily="2" charset="2"/>
              </a:rPr>
              <a:t>(valor). Ex. </a:t>
            </a:r>
            <a:r>
              <a:rPr lang="pt-BR" dirty="0" err="1">
                <a:sym typeface="Wingdings" panose="05000000000000000000" pitchFamily="2" charset="2"/>
              </a:rPr>
              <a:t>L.append</a:t>
            </a:r>
            <a:r>
              <a:rPr lang="pt-BR" dirty="0">
                <a:sym typeface="Wingdings" panose="05000000000000000000" pitchFamily="2" charset="2"/>
              </a:rPr>
              <a:t>(15)  [12, 13, 14, 15].</a:t>
            </a:r>
          </a:p>
          <a:p>
            <a:r>
              <a:rPr lang="pt-BR" dirty="0">
                <a:sym typeface="Wingdings" panose="05000000000000000000" pitchFamily="2" charset="2"/>
              </a:rPr>
              <a:t>Podemos adicionar elementos a uma lista com a adição de listas usando + :</a:t>
            </a:r>
          </a:p>
          <a:p>
            <a:r>
              <a:rPr lang="pt-BR" dirty="0">
                <a:sym typeface="Wingdings" panose="05000000000000000000" pitchFamily="2" charset="2"/>
              </a:rPr>
              <a:t>L = [ ]</a:t>
            </a:r>
          </a:p>
          <a:p>
            <a:r>
              <a:rPr lang="pt-BR" dirty="0">
                <a:sym typeface="Wingdings" panose="05000000000000000000" pitchFamily="2" charset="2"/>
              </a:rPr>
              <a:t>L = L + [1]  L = [1]</a:t>
            </a:r>
          </a:p>
          <a:p>
            <a:r>
              <a:rPr lang="pt-BR" dirty="0">
                <a:sym typeface="Wingdings" panose="05000000000000000000" pitchFamily="2" charset="2"/>
              </a:rPr>
              <a:t>L  += [2]  L = [1,2]</a:t>
            </a:r>
          </a:p>
          <a:p>
            <a:r>
              <a:rPr lang="pt-BR" dirty="0">
                <a:sym typeface="Wingdings" panose="05000000000000000000" pitchFamily="2" charset="2"/>
              </a:rPr>
              <a:t>L += [3, 4, 5]  L = [1, 2, 3, 4, 5] equivale ao método </a:t>
            </a:r>
            <a:r>
              <a:rPr lang="pt-BR" b="1" dirty="0">
                <a:sym typeface="Wingdings" panose="05000000000000000000" pitchFamily="2" charset="2"/>
              </a:rPr>
              <a:t>extend</a:t>
            </a:r>
            <a:r>
              <a:rPr lang="pt-BR" dirty="0">
                <a:sym typeface="Wingdings" panose="05000000000000000000" pitchFamily="2" charset="2"/>
              </a:rPr>
              <a:t> em que adiciona os elementos de uma lista a outra.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0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51872-3DB9-D385-FD05-3EF0869D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46" y="713509"/>
            <a:ext cx="10353762" cy="585354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sz="2800" dirty="0">
                <a:solidFill>
                  <a:srgbClr val="92D050"/>
                </a:solidFill>
              </a:rPr>
              <a:t>Seguem outras funções muito usadas em listas:</a:t>
            </a:r>
          </a:p>
          <a:p>
            <a:pPr algn="l"/>
            <a:r>
              <a:rPr lang="pt-BR" sz="2400" dirty="0">
                <a:solidFill>
                  <a:srgbClr val="92D050"/>
                </a:solidFill>
              </a:rPr>
              <a:t>index(x)</a:t>
            </a:r>
          </a:p>
          <a:p>
            <a:pPr marL="36900" indent="0" algn="l">
              <a:buNone/>
            </a:pPr>
            <a:r>
              <a:rPr lang="pt-BR" sz="2000" dirty="0"/>
              <a:t>Retorna o índice do primeiro item cujo valor é igual ao argumento fornecido em x, gerando erro se este valor não existe</a:t>
            </a:r>
          </a:p>
          <a:p>
            <a:pPr marL="36900" indent="0" algn="l">
              <a:buNone/>
            </a:pP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a</a:t>
            </a:r>
            <a:b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[66.25, 333, -1, 333, 1, 1234.5, 333]</a:t>
            </a:r>
            <a:b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pt-BR" sz="20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a.index</a:t>
            </a: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(333)</a:t>
            </a:r>
            <a:b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2400" dirty="0" err="1">
                <a:solidFill>
                  <a:srgbClr val="92D050"/>
                </a:solidFill>
              </a:rPr>
              <a:t>sort</a:t>
            </a:r>
            <a:r>
              <a:rPr lang="pt-BR" sz="2400" dirty="0">
                <a:solidFill>
                  <a:srgbClr val="92D050"/>
                </a:solidFill>
              </a:rPr>
              <a:t>( )</a:t>
            </a:r>
          </a:p>
          <a:p>
            <a:pPr algn="l"/>
            <a:r>
              <a:rPr lang="pt-BR" sz="2000" dirty="0"/>
              <a:t>Ordena os itens da lista sem gerar uma nova lista.</a:t>
            </a:r>
          </a:p>
          <a:p>
            <a:pPr marL="36900" indent="0" algn="l">
              <a:buNone/>
            </a:pP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pt-BR" sz="20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a.sort</a:t>
            </a: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a</a:t>
            </a:r>
            <a:b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20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[-1, 1, 66.25, 333, 333, 1234.5]</a:t>
            </a:r>
            <a:endParaRPr lang="pt-BR" sz="2000" dirty="0"/>
          </a:p>
          <a:p>
            <a:pPr>
              <a:lnSpc>
                <a:spcPct val="130000"/>
              </a:lnSpc>
            </a:pPr>
            <a:r>
              <a:rPr lang="pt-BR" sz="2400" dirty="0">
                <a:solidFill>
                  <a:srgbClr val="92D050"/>
                </a:solidFill>
              </a:rPr>
              <a:t>reverse( )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Inverte a ordem dos elementos na lista sem gerar uma nova lista.</a:t>
            </a:r>
          </a:p>
          <a:p>
            <a:pPr marL="36900" indent="0" algn="l">
              <a:buNone/>
            </a:pPr>
            <a:r>
              <a:rPr lang="pt-BR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a.reverse</a:t>
            </a:r>
            <a:r>
              <a:rPr lang="pt-BR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&gt;&gt;&gt; a</a:t>
            </a:r>
            <a:br>
              <a:rPr lang="pt-BR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[333, 1234.5, 1, 333, -1, 66.25]</a:t>
            </a:r>
            <a:br>
              <a:rPr lang="pt-BR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endParaRPr lang="pt-BR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81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B0A81-09DB-4D11-FACF-B74B1811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81000"/>
            <a:ext cx="10353762" cy="6096000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>
                <a:solidFill>
                  <a:schemeClr val="tx1"/>
                </a:solidFill>
                <a:effectLst/>
              </a:rPr>
              <a:t>Remoção de elementos da lista usando </a:t>
            </a:r>
            <a:r>
              <a:rPr lang="pt-BR" sz="5100" dirty="0" err="1">
                <a:solidFill>
                  <a:schemeClr val="tx1"/>
                </a:solidFill>
                <a:effectLst/>
              </a:rPr>
              <a:t>del</a:t>
            </a:r>
            <a:r>
              <a:rPr lang="pt-BR" sz="5100" dirty="0">
                <a:solidFill>
                  <a:srgbClr val="6A9955"/>
                </a:solidFill>
                <a:effectLst/>
              </a:rPr>
              <a:t>:</a:t>
            </a:r>
          </a:p>
          <a:p>
            <a:pPr marL="36900" indent="0">
              <a:buNone/>
            </a:pPr>
            <a:r>
              <a:rPr lang="pt-BR" sz="4200" dirty="0">
                <a:solidFill>
                  <a:srgbClr val="92D050"/>
                </a:solidFill>
                <a:effectLst/>
              </a:rPr>
              <a:t>&gt;&gt;&gt; L = [2,3,4,7]</a:t>
            </a:r>
          </a:p>
          <a:p>
            <a:pPr marL="36900" indent="0">
              <a:buNone/>
            </a:pPr>
            <a:r>
              <a:rPr lang="pt-BR" sz="3400" dirty="0">
                <a:solidFill>
                  <a:srgbClr val="92D050"/>
                </a:solidFill>
                <a:effectLst/>
              </a:rPr>
              <a:t>&gt;&gt;&gt; </a:t>
            </a:r>
            <a:r>
              <a:rPr lang="pt-BR" sz="3400" dirty="0" err="1">
                <a:solidFill>
                  <a:srgbClr val="92D050"/>
                </a:solidFill>
                <a:effectLst/>
              </a:rPr>
              <a:t>del</a:t>
            </a:r>
            <a:r>
              <a:rPr lang="pt-BR" sz="3400" dirty="0">
                <a:solidFill>
                  <a:srgbClr val="92D050"/>
                </a:solidFill>
                <a:effectLst/>
              </a:rPr>
              <a:t> L[0]</a:t>
            </a:r>
          </a:p>
          <a:p>
            <a:pPr marL="36900" indent="0">
              <a:buNone/>
            </a:pPr>
            <a:r>
              <a:rPr lang="pt-BR" sz="3400" dirty="0">
                <a:solidFill>
                  <a:srgbClr val="92D050"/>
                </a:solidFill>
                <a:effectLst/>
              </a:rPr>
              <a:t>&gt;&gt;&gt; L</a:t>
            </a:r>
          </a:p>
          <a:p>
            <a:pPr marL="36900" indent="0">
              <a:buNone/>
            </a:pPr>
            <a:r>
              <a:rPr lang="pt-BR" sz="3400" dirty="0">
                <a:solidFill>
                  <a:srgbClr val="92D050"/>
                </a:solidFill>
                <a:effectLst/>
              </a:rPr>
              <a:t>[3, 4, 7] </a:t>
            </a:r>
          </a:p>
          <a:p>
            <a:r>
              <a:rPr lang="pt-BR" sz="5100" dirty="0">
                <a:solidFill>
                  <a:schemeClr val="tx1"/>
                </a:solidFill>
                <a:effectLst/>
              </a:rPr>
              <a:t>Método pop: Retorna o valor do elemento e o exclui da fila.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92D050"/>
                </a:solidFill>
                <a:effectLst/>
              </a:rPr>
              <a:t>&gt;&gt;&gt; L = [2,3,4,7]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92D050"/>
                </a:solidFill>
                <a:effectLst/>
              </a:rPr>
              <a:t>&gt;&gt;&gt; L.pop(0)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92D050"/>
                </a:solidFill>
                <a:effectLst/>
              </a:rPr>
              <a:t>2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92D050"/>
                </a:solidFill>
                <a:effectLst/>
              </a:rPr>
              <a:t>&gt;&gt;&gt; L</a:t>
            </a:r>
          </a:p>
          <a:p>
            <a:pPr marL="36900" indent="0">
              <a:buNone/>
            </a:pPr>
            <a:r>
              <a:rPr lang="nb-NO" sz="3400" dirty="0">
                <a:solidFill>
                  <a:srgbClr val="92D050"/>
                </a:solidFill>
                <a:effectLst/>
              </a:rPr>
              <a:t>[3, 4, 7]</a:t>
            </a:r>
          </a:p>
          <a:p>
            <a:pPr algn="l"/>
            <a:r>
              <a:rPr lang="pt-BR" sz="5100" dirty="0">
                <a:solidFill>
                  <a:schemeClr val="tx1"/>
                </a:solidFill>
                <a:effectLst/>
              </a:rPr>
              <a:t>remove(x)</a:t>
            </a:r>
          </a:p>
          <a:p>
            <a:pPr algn="l"/>
            <a:r>
              <a:rPr lang="pt-BR" sz="3400" dirty="0">
                <a:solidFill>
                  <a:srgbClr val="92D050"/>
                </a:solidFill>
                <a:effectLst/>
              </a:rPr>
              <a:t>Remove o primeiro item da lista cujo valor é x. É gerado um erro se este valor não existir.</a:t>
            </a:r>
          </a:p>
          <a:p>
            <a:pPr marL="36900" indent="0" algn="l">
              <a:buNone/>
            </a:pPr>
            <a:r>
              <a:rPr lang="pt-BR" sz="3400" dirty="0">
                <a:solidFill>
                  <a:srgbClr val="92D050"/>
                </a:solidFill>
                <a:effectLst/>
              </a:rPr>
              <a:t>&gt;&gt;&gt; L.remove(4)</a:t>
            </a:r>
            <a:br>
              <a:rPr lang="pt-BR" sz="3400" dirty="0">
                <a:solidFill>
                  <a:srgbClr val="92D050"/>
                </a:solidFill>
                <a:effectLst/>
              </a:rPr>
            </a:br>
            <a:r>
              <a:rPr lang="pt-BR" sz="3400" dirty="0">
                <a:solidFill>
                  <a:srgbClr val="92D050"/>
                </a:solidFill>
                <a:effectLst/>
              </a:rPr>
              <a:t>&gt;&gt;&gt; L</a:t>
            </a:r>
            <a:br>
              <a:rPr lang="pt-BR" sz="3400" dirty="0">
                <a:solidFill>
                  <a:srgbClr val="92D050"/>
                </a:solidFill>
                <a:effectLst/>
              </a:rPr>
            </a:br>
            <a:r>
              <a:rPr lang="pt-BR" sz="3400" dirty="0">
                <a:solidFill>
                  <a:srgbClr val="92D050"/>
                </a:solidFill>
                <a:effectLst/>
              </a:rPr>
              <a:t>[3,7]</a:t>
            </a:r>
            <a:br>
              <a:rPr lang="pt-BR" sz="3400" dirty="0">
                <a:solidFill>
                  <a:srgbClr val="92D050"/>
                </a:solidFill>
                <a:effectLst/>
              </a:rPr>
            </a:br>
            <a:endParaRPr lang="nb-NO" sz="3400" dirty="0">
              <a:solidFill>
                <a:srgbClr val="92D050"/>
              </a:solidFill>
              <a:effectLst/>
            </a:endParaRPr>
          </a:p>
          <a:p>
            <a:endParaRPr lang="pt-B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5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algn="l"/>
            <a:r>
              <a:rPr lang="pt-BR" sz="2400" b="0" i="0" u="none" strike="noStrike" baseline="0" dirty="0">
                <a:solidFill>
                  <a:srgbClr val="FFFF00"/>
                </a:solidFill>
                <a:latin typeface="+mj-lt"/>
              </a:rPr>
              <a:t>Usando Listas como Pilhas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Os métodos de lista tornam muito fácil utilizar listas como pilhas, onde o item adicionado por último é o primeiro a ser recuperado (política “último a entrar, primeiro a </a:t>
            </a:r>
            <a:r>
              <a:rPr lang="pt-BR" sz="2000" b="0" i="0" u="none" strike="noStrike" baseline="0" dirty="0" err="1">
                <a:latin typeface="+mj-lt"/>
              </a:rPr>
              <a:t>sair”UEPS</a:t>
            </a:r>
            <a:r>
              <a:rPr lang="pt-BR" sz="2000" b="0" i="0" u="none" strike="noStrike" baseline="0" dirty="0">
                <a:latin typeface="+mj-lt"/>
              </a:rPr>
              <a:t>/LIFO). Para adicionar um item ao topo da pilha, use </a:t>
            </a:r>
            <a:r>
              <a:rPr lang="pt-BR" sz="2000" b="0" i="0" u="none" strike="noStrike" baseline="0" dirty="0" err="1">
                <a:solidFill>
                  <a:srgbClr val="FFFF00"/>
                </a:solidFill>
                <a:latin typeface="+mj-lt"/>
              </a:rPr>
              <a:t>append</a:t>
            </a:r>
            <a:r>
              <a:rPr lang="pt-BR" sz="2000" b="0" i="0" u="none" strike="noStrike" baseline="0" dirty="0">
                <a:solidFill>
                  <a:srgbClr val="FFFF00"/>
                </a:solidFill>
                <a:latin typeface="+mj-lt"/>
              </a:rPr>
              <a:t>()</a:t>
            </a:r>
            <a:r>
              <a:rPr lang="pt-BR" sz="2000" b="0" i="0" u="none" strike="noStrike" baseline="0" dirty="0">
                <a:latin typeface="+mj-lt"/>
              </a:rPr>
              <a:t>.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 Para recuperar um item do topo da pilha use </a:t>
            </a:r>
            <a:r>
              <a:rPr lang="pt-BR" sz="2000" b="0" i="0" u="none" strike="noStrike" baseline="0" dirty="0">
                <a:solidFill>
                  <a:srgbClr val="FFFF00"/>
                </a:solidFill>
                <a:latin typeface="+mj-lt"/>
              </a:rPr>
              <a:t>pop() </a:t>
            </a:r>
            <a:r>
              <a:rPr lang="pt-BR" sz="2000" b="0" i="0" u="none" strike="noStrike" baseline="0" dirty="0">
                <a:latin typeface="+mj-lt"/>
              </a:rPr>
              <a:t>sem nenhum índice. Por exemplo: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latin typeface="+mj-lt"/>
              </a:rPr>
              <a:t>stack</a:t>
            </a:r>
            <a:r>
              <a:rPr lang="pt-BR" sz="2000" b="0" i="0" u="none" strike="noStrike" baseline="0" dirty="0">
                <a:latin typeface="+mj-lt"/>
              </a:rPr>
              <a:t> = [3, 4, 5]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latin typeface="+mj-lt"/>
              </a:rPr>
              <a:t>stack.append</a:t>
            </a:r>
            <a:r>
              <a:rPr lang="pt-BR" sz="2000" b="0" i="0" u="none" strike="noStrike" baseline="0" dirty="0">
                <a:latin typeface="+mj-lt"/>
              </a:rPr>
              <a:t>(6)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latin typeface="+mj-lt"/>
              </a:rPr>
              <a:t>stack</a:t>
            </a:r>
            <a:endParaRPr lang="pt-BR" sz="2000" b="0" i="0" u="none" strike="noStrike" baseline="0" dirty="0">
              <a:latin typeface="+mj-lt"/>
            </a:endParaRP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[3, 4, 5, 6]</a:t>
            </a: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latin typeface="+mj-lt"/>
              </a:rPr>
              <a:t>stack.pop</a:t>
            </a:r>
            <a:r>
              <a:rPr lang="pt-BR" sz="2000" b="0" i="0" u="none" strike="noStrike" baseline="0" dirty="0">
                <a:latin typeface="+mj-lt"/>
              </a:rPr>
              <a:t>()</a:t>
            </a:r>
          </a:p>
          <a:p>
            <a:pPr marL="36900" indent="0" algn="l">
              <a:buNone/>
            </a:pPr>
            <a:r>
              <a:rPr lang="pt-BR" sz="2000" dirty="0">
                <a:latin typeface="+mj-lt"/>
              </a:rPr>
              <a:t>6</a:t>
            </a:r>
            <a:endParaRPr lang="pt-BR" sz="2000" b="0" i="0" u="none" strike="noStrike" baseline="0" dirty="0">
              <a:latin typeface="+mj-lt"/>
            </a:endParaRP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&gt;&gt;&gt; </a:t>
            </a:r>
            <a:r>
              <a:rPr lang="pt-BR" sz="2000" b="0" i="0" u="none" strike="noStrike" baseline="0" dirty="0" err="1">
                <a:latin typeface="+mj-lt"/>
              </a:rPr>
              <a:t>stack</a:t>
            </a:r>
            <a:endParaRPr lang="pt-BR" sz="2000" b="0" i="0" u="none" strike="noStrike" baseline="0" dirty="0">
              <a:latin typeface="+mj-lt"/>
            </a:endParaRPr>
          </a:p>
          <a:p>
            <a:pPr marL="36900" indent="0" algn="l">
              <a:buNone/>
            </a:pPr>
            <a:r>
              <a:rPr lang="pt-BR" sz="2000" b="0" i="0" u="none" strike="noStrike" baseline="0" dirty="0">
                <a:latin typeface="+mj-lt"/>
              </a:rPr>
              <a:t>[3, 4, 5, 6]</a:t>
            </a:r>
          </a:p>
        </p:txBody>
      </p:sp>
    </p:spTree>
    <p:extLst>
      <p:ext uri="{BB962C8B-B14F-4D97-AF65-F5344CB8AC3E}">
        <p14:creationId xmlns:p14="http://schemas.microsoft.com/office/powerpoint/2010/main" val="169497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algn="l"/>
            <a:r>
              <a:rPr lang="pt-BR" sz="2400" b="0" i="0" u="none" strike="noStrike" baseline="0" dirty="0">
                <a:solidFill>
                  <a:srgbClr val="FFFF00"/>
                </a:solidFill>
                <a:latin typeface="+mj-lt"/>
              </a:rPr>
              <a:t>Usando Listas como Filas</a:t>
            </a:r>
          </a:p>
          <a:p>
            <a:pPr algn="l"/>
            <a:r>
              <a:rPr lang="pt-BR" sz="2000" b="0" i="0" u="none" strike="noStrike" baseline="0" dirty="0">
                <a:latin typeface="+mj-lt"/>
              </a:rPr>
              <a:t>Os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Você pode também utilizar uma lista como uma fila, onde o primeiro item adicionado é o primeiro a ser recuperado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(política “primeiro a entrar, primeiro a </a:t>
            </a:r>
            <a:r>
              <a:rPr lang="pt-BR" sz="1800" b="0" i="0" u="none" strike="noStrike" baseline="0" dirty="0" err="1">
                <a:latin typeface="Times New Roman" panose="02020603050405020304" pitchFamily="18" charset="0"/>
              </a:rPr>
              <a:t>sair”PEPS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/FIFO). Para adicionar um elemento ao fim da fila utiliza </a:t>
            </a:r>
            <a:r>
              <a:rPr lang="pt-BR" sz="1800" b="0" i="0" u="none" strike="noStrike" baseline="0" dirty="0" err="1">
                <a:latin typeface="Courier"/>
              </a:rPr>
              <a:t>append</a:t>
            </a:r>
            <a:r>
              <a:rPr lang="pt-BR" sz="1800" b="0" i="0" u="none" strike="noStrike" baseline="0" dirty="0">
                <a:latin typeface="Courier"/>
              </a:rPr>
              <a:t>()</a:t>
            </a:r>
            <a:r>
              <a:rPr lang="pt-BR" sz="1800" dirty="0">
                <a:latin typeface="Times New Roman" panose="02020603050405020304" pitchFamily="18" charset="0"/>
              </a:rPr>
              <a:t>.</a:t>
            </a:r>
            <a:endParaRPr lang="pt-BR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Para recuperar um elemento do início da fila use </a:t>
            </a:r>
            <a:r>
              <a:rPr lang="pt-BR" sz="1800" b="0" i="0" u="none" strike="noStrike" baseline="0" dirty="0">
                <a:latin typeface="Courier"/>
              </a:rPr>
              <a:t>pop()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com </a:t>
            </a:r>
            <a:r>
              <a:rPr lang="pt-BR" sz="1800" b="0" i="0" u="none" strike="noStrike" baseline="0" dirty="0">
                <a:latin typeface="Courier"/>
              </a:rPr>
              <a:t>0 </a:t>
            </a:r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no índice.</a:t>
            </a:r>
          </a:p>
          <a:p>
            <a:pPr algn="l"/>
            <a:r>
              <a:rPr lang="pt-BR" sz="1800" b="0" i="0" u="none" strike="noStrike" baseline="0" dirty="0">
                <a:latin typeface="Times New Roman" panose="02020603050405020304" pitchFamily="18" charset="0"/>
              </a:rPr>
              <a:t> Por exemplo: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latin typeface="Courier"/>
              </a:rPr>
              <a:t>&gt;&gt;&gt; </a:t>
            </a:r>
            <a:r>
              <a:rPr lang="pt-BR" sz="1800" b="0" i="0" u="none" strike="noStrike" baseline="0" dirty="0" err="1">
                <a:latin typeface="Courier"/>
              </a:rPr>
              <a:t>queue</a:t>
            </a:r>
            <a:r>
              <a:rPr lang="pt-BR" sz="1800" b="0" i="0" u="none" strike="noStrike" baseline="0" dirty="0">
                <a:latin typeface="Courier"/>
              </a:rPr>
              <a:t> = ["Eric", "John", "Michael"]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Courier"/>
              </a:rPr>
              <a:t>&gt;&gt;&gt; </a:t>
            </a:r>
            <a:r>
              <a:rPr lang="en-US" sz="1800" b="0" i="0" u="none" strike="noStrike" baseline="0" dirty="0" err="1">
                <a:latin typeface="Courier"/>
              </a:rPr>
              <a:t>queue.append</a:t>
            </a:r>
            <a:r>
              <a:rPr lang="en-US" sz="1800" b="0" i="0" u="none" strike="noStrike" baseline="0" dirty="0">
                <a:latin typeface="Courier"/>
              </a:rPr>
              <a:t>("Terry") # Terry </a:t>
            </a:r>
            <a:r>
              <a:rPr lang="en-US" sz="1800" b="0" i="0" u="none" strike="noStrike" baseline="0" dirty="0" err="1">
                <a:latin typeface="Courier"/>
              </a:rPr>
              <a:t>adicionado</a:t>
            </a:r>
            <a:r>
              <a:rPr lang="en-US" sz="1800" b="0" i="0" u="none" strike="noStrike" baseline="0" dirty="0">
                <a:latin typeface="Courier"/>
              </a:rPr>
              <a:t> no final da fila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latin typeface="Courier"/>
              </a:rPr>
              <a:t>&gt;&gt;&gt; </a:t>
            </a:r>
            <a:r>
              <a:rPr lang="pt-BR" sz="1800" b="0" i="0" u="none" strike="noStrike" baseline="0" dirty="0" err="1">
                <a:latin typeface="Courier"/>
              </a:rPr>
              <a:t>queue.pop</a:t>
            </a:r>
            <a:r>
              <a:rPr lang="pt-BR" sz="1800" b="0" i="0" u="none" strike="noStrike" baseline="0" dirty="0">
                <a:latin typeface="Courier"/>
              </a:rPr>
              <a:t>(0) # Eric retirado, pois ó o primeiro.</a:t>
            </a:r>
          </a:p>
          <a:p>
            <a:pPr algn="l"/>
            <a:r>
              <a:rPr lang="pt-BR" sz="1800" b="0" i="0" u="none" strike="noStrike" baseline="0" dirty="0">
                <a:latin typeface="Courier"/>
              </a:rPr>
              <a:t>’Eric’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latin typeface="Courier"/>
              </a:rPr>
              <a:t>&gt;&gt;&gt; </a:t>
            </a:r>
            <a:r>
              <a:rPr lang="pt-BR" sz="1800" b="0" i="0" u="none" strike="noStrike" baseline="0" dirty="0" err="1">
                <a:latin typeface="Courier"/>
              </a:rPr>
              <a:t>queue</a:t>
            </a:r>
            <a:endParaRPr lang="pt-BR" sz="1800" b="0" i="0" u="none" strike="noStrike" baseline="0" dirty="0">
              <a:latin typeface="Courier"/>
            </a:endParaRPr>
          </a:p>
          <a:p>
            <a:pPr algn="l"/>
            <a:r>
              <a:rPr lang="fr-FR" sz="1800" b="0" i="0" u="none" strike="noStrike" baseline="0" dirty="0">
                <a:latin typeface="Courier"/>
              </a:rPr>
              <a:t>[‘</a:t>
            </a:r>
            <a:r>
              <a:rPr lang="pt-BR" sz="1800" b="0" i="0" u="none" strike="noStrike" baseline="0" dirty="0">
                <a:latin typeface="Courier"/>
              </a:rPr>
              <a:t>John</a:t>
            </a:r>
            <a:r>
              <a:rPr lang="fr-FR" sz="1800" b="0" i="0" u="none" strike="noStrike" baseline="0" dirty="0">
                <a:latin typeface="Courier"/>
              </a:rPr>
              <a:t> ‘, ’Michael’,’Terry’]</a:t>
            </a:r>
            <a:endParaRPr lang="pt-BR" sz="2000" b="0" i="0" u="none" strike="noStrike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7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pt-BR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pt-BR" sz="2400" dirty="0">
                <a:solidFill>
                  <a:srgbClr val="92D050"/>
                </a:solidFill>
                <a:latin typeface="+mj-lt"/>
              </a:rPr>
              <a:t>Ferramentas para Programação Funcional</a:t>
            </a:r>
          </a:p>
          <a:p>
            <a:pPr algn="l"/>
            <a:r>
              <a:rPr lang="pt-BR" sz="2800" dirty="0">
                <a:latin typeface="Times New Roman" panose="02020603050405020304" pitchFamily="18" charset="0"/>
              </a:rPr>
              <a:t>Existem três funções internas que são muito úteis sobre listas: </a:t>
            </a:r>
            <a:r>
              <a:rPr lang="pt-BR" sz="28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filter</a:t>
            </a:r>
            <a:r>
              <a:rPr lang="pt-BR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()</a:t>
            </a:r>
            <a:r>
              <a:rPr lang="pt-BR" sz="2800" dirty="0">
                <a:latin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map</a:t>
            </a:r>
            <a:r>
              <a:rPr lang="pt-BR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()</a:t>
            </a:r>
            <a:r>
              <a:rPr lang="pt-BR" sz="2800" dirty="0">
                <a:latin typeface="Times New Roman" panose="02020603050405020304" pitchFamily="18" charset="0"/>
              </a:rPr>
              <a:t>, e </a:t>
            </a:r>
            <a:r>
              <a:rPr lang="pt-BR" sz="28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reduce</a:t>
            </a:r>
            <a:r>
              <a:rPr lang="pt-BR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()</a:t>
            </a:r>
            <a:r>
              <a:rPr lang="pt-BR" sz="2800" dirty="0"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dirty="0">
                <a:latin typeface="Times New Roman" panose="02020603050405020304" pitchFamily="18" charset="0"/>
              </a:rPr>
              <a:t>‘</a:t>
            </a:r>
            <a:r>
              <a:rPr lang="pt-BR" sz="2400" dirty="0" err="1">
                <a:latin typeface="Times New Roman" panose="02020603050405020304" pitchFamily="18" charset="0"/>
              </a:rPr>
              <a:t>filter</a:t>
            </a:r>
            <a:r>
              <a:rPr lang="pt-BR" sz="2400" dirty="0">
                <a:latin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</a:rPr>
              <a:t>function</a:t>
            </a:r>
            <a:r>
              <a:rPr lang="pt-BR" sz="2400" dirty="0">
                <a:latin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</a:rPr>
              <a:t>sequence</a:t>
            </a:r>
            <a:r>
              <a:rPr lang="pt-BR" sz="2400" dirty="0">
                <a:latin typeface="Times New Roman" panose="02020603050405020304" pitchFamily="18" charset="0"/>
              </a:rPr>
              <a:t>)’ retorna uma sequência consistindo dos itens pertencentes a sequência para os quais </a:t>
            </a:r>
            <a:r>
              <a:rPr lang="pt-BR" sz="2400" dirty="0" err="1">
                <a:latin typeface="Times New Roman" panose="02020603050405020304" pitchFamily="18" charset="0"/>
              </a:rPr>
              <a:t>function</a:t>
            </a:r>
            <a:r>
              <a:rPr lang="pt-BR" sz="2400" dirty="0">
                <a:latin typeface="Times New Roman" panose="02020603050405020304" pitchFamily="18" charset="0"/>
              </a:rPr>
              <a:t>(item) é verdadeiro. </a:t>
            </a:r>
            <a:r>
              <a:rPr lang="pt-BR" sz="2400" dirty="0" err="1">
                <a:latin typeface="Times New Roman" panose="02020603050405020304" pitchFamily="18" charset="0"/>
              </a:rPr>
              <a:t>If</a:t>
            </a:r>
            <a:r>
              <a:rPr lang="pt-BR" sz="2400" dirty="0">
                <a:latin typeface="Times New Roman" panose="02020603050405020304" pitchFamily="18" charset="0"/>
              </a:rPr>
              <a:t> se a sequência for </a:t>
            </a:r>
            <a:r>
              <a:rPr lang="pt-BR" sz="2400" dirty="0" err="1">
                <a:latin typeface="Times New Roman" panose="02020603050405020304" pitchFamily="18" charset="0"/>
              </a:rPr>
              <a:t>string</a:t>
            </a:r>
            <a:r>
              <a:rPr lang="pt-BR" sz="2400" dirty="0">
                <a:latin typeface="Times New Roman" panose="02020603050405020304" pitchFamily="18" charset="0"/>
              </a:rPr>
              <a:t> ou </a:t>
            </a:r>
            <a:r>
              <a:rPr lang="pt-BR" sz="2400" dirty="0" err="1">
                <a:latin typeface="Times New Roman" panose="02020603050405020304" pitchFamily="18" charset="0"/>
              </a:rPr>
              <a:t>tuple</a:t>
            </a:r>
            <a:r>
              <a:rPr lang="pt-BR" sz="2400" dirty="0">
                <a:latin typeface="Times New Roman" panose="02020603050405020304" pitchFamily="18" charset="0"/>
              </a:rPr>
              <a:t>, o resultado será sempre do mesmo tipo; caso contrário, será sempre uma lista. Por exemplo, para computar números primos</a:t>
            </a:r>
          </a:p>
          <a:p>
            <a:pPr marL="36900" indent="0" algn="l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</a:rPr>
              <a:t>&gt;&gt;&gt; def f(x): return x % 2 != 0 and x % 3 != 0</a:t>
            </a:r>
          </a:p>
          <a:p>
            <a:pPr marL="36900" indent="0" algn="l">
              <a:buNone/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</a:rPr>
              <a:t>&gt;&gt;&gt; filter(f, range(2, 25))</a:t>
            </a:r>
          </a:p>
          <a:p>
            <a:pPr marL="36900" indent="0" algn="l">
              <a:buNone/>
            </a:pPr>
            <a:r>
              <a:rPr lang="pt-BR" sz="2400" dirty="0">
                <a:solidFill>
                  <a:srgbClr val="92D050"/>
                </a:solidFill>
                <a:latin typeface="Times New Roman" panose="02020603050405020304" pitchFamily="18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8215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193C-BBC0-62CC-4101-D943575A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6364"/>
            <a:ext cx="10353762" cy="6054436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pt-BR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pt-BR" sz="2400" dirty="0">
                <a:solidFill>
                  <a:srgbClr val="92D050"/>
                </a:solidFill>
                <a:latin typeface="+mj-lt"/>
              </a:rPr>
              <a:t>Ferramentas para Programação Funcional</a:t>
            </a:r>
          </a:p>
          <a:p>
            <a:r>
              <a:rPr lang="pt-BR" sz="2000" dirty="0">
                <a:latin typeface="Times New Roman" panose="02020603050405020304" pitchFamily="18" charset="0"/>
              </a:rPr>
              <a:t>‘</a:t>
            </a:r>
            <a:r>
              <a:rPr lang="pt-BR" sz="2000" dirty="0" err="1">
                <a:latin typeface="Times New Roman" panose="02020603050405020304" pitchFamily="18" charset="0"/>
              </a:rPr>
              <a:t>map</a:t>
            </a:r>
            <a:r>
              <a:rPr lang="pt-BR" sz="2000" dirty="0">
                <a:latin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</a:rPr>
              <a:t>function</a:t>
            </a:r>
            <a:r>
              <a:rPr lang="pt-BR" sz="2000" dirty="0">
                <a:latin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</a:rPr>
              <a:t>sequence</a:t>
            </a:r>
            <a:r>
              <a:rPr lang="pt-BR" sz="2000" dirty="0">
                <a:latin typeface="Times New Roman" panose="02020603050405020304" pitchFamily="18" charset="0"/>
              </a:rPr>
              <a:t>)’ aplica </a:t>
            </a:r>
            <a:r>
              <a:rPr lang="pt-BR" sz="2000" dirty="0" err="1">
                <a:latin typeface="Times New Roman" panose="02020603050405020304" pitchFamily="18" charset="0"/>
              </a:rPr>
              <a:t>function</a:t>
            </a:r>
            <a:r>
              <a:rPr lang="pt-BR" sz="2000" dirty="0">
                <a:latin typeface="Times New Roman" panose="02020603050405020304" pitchFamily="18" charset="0"/>
              </a:rPr>
              <a:t>(item) para cada item da sequência e retorna a lista de valores retornados a cada aplicação. Por exemplo, para computar quadrados:</a:t>
            </a:r>
          </a:p>
          <a:p>
            <a:pPr marL="3690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&gt;&gt;&gt; def cube(x): return x*x*x</a:t>
            </a:r>
            <a:endParaRPr lang="pt-BR" sz="2000" dirty="0">
              <a:latin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en-US" sz="2000" dirty="0">
                <a:latin typeface="Times New Roman" panose="02020603050405020304" pitchFamily="18" charset="0"/>
              </a:rPr>
              <a:t>&gt;&gt;&gt; map(cube, range(1, 11))</a:t>
            </a:r>
          </a:p>
          <a:p>
            <a:pPr marL="36900" indent="0" algn="l">
              <a:buNone/>
            </a:pPr>
            <a:r>
              <a:rPr lang="pt-BR" sz="2000" dirty="0">
                <a:latin typeface="Times New Roman" panose="02020603050405020304" pitchFamily="18" charset="0"/>
              </a:rPr>
              <a:t>[1, 8, 27, 64, 125, 216, 343, 512, 729, 1000]</a:t>
            </a:r>
          </a:p>
          <a:p>
            <a:pPr marL="36900" indent="0" algn="l">
              <a:buNone/>
            </a:pPr>
            <a:endParaRPr lang="pt-BR" sz="2000" dirty="0">
              <a:latin typeface="Times New Roman" panose="02020603050405020304" pitchFamily="18" charset="0"/>
            </a:endParaRPr>
          </a:p>
          <a:p>
            <a:pPr algn="l"/>
            <a:r>
              <a:rPr lang="pt-BR" sz="2000" dirty="0">
                <a:latin typeface="Times New Roman" panose="02020603050405020304" pitchFamily="18" charset="0"/>
              </a:rPr>
              <a:t>‘</a:t>
            </a:r>
            <a:r>
              <a:rPr lang="pt-BR" sz="2000" dirty="0" err="1">
                <a:latin typeface="Times New Roman" panose="02020603050405020304" pitchFamily="18" charset="0"/>
              </a:rPr>
              <a:t>reduce</a:t>
            </a:r>
            <a:r>
              <a:rPr lang="pt-BR" sz="2000" dirty="0">
                <a:latin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</a:rPr>
              <a:t>function</a:t>
            </a:r>
            <a:r>
              <a:rPr lang="pt-BR" sz="2000" dirty="0">
                <a:latin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</a:rPr>
              <a:t>sequence</a:t>
            </a:r>
            <a:r>
              <a:rPr lang="pt-BR" sz="2000" dirty="0">
                <a:latin typeface="Times New Roman" panose="02020603050405020304" pitchFamily="18" charset="0"/>
              </a:rPr>
              <a:t>)’ retorna um único valor construído a partir da sucessiva aplicação da função binária </a:t>
            </a:r>
            <a:r>
              <a:rPr lang="pt-BR" sz="2000" dirty="0" err="1">
                <a:latin typeface="Times New Roman" panose="02020603050405020304" pitchFamily="18" charset="0"/>
              </a:rPr>
              <a:t>function</a:t>
            </a:r>
            <a:r>
              <a:rPr lang="pt-BR" sz="2000" dirty="0">
                <a:latin typeface="Times New Roman" panose="02020603050405020304" pitchFamily="18" charset="0"/>
              </a:rPr>
              <a:t> a todos os elementos da lista fornecida, dois de cada vez. Por exemplo, para computar a soma dos 10 primeiros números inteiros:</a:t>
            </a:r>
          </a:p>
          <a:p>
            <a:pPr algn="l"/>
            <a:r>
              <a:rPr lang="es-ES" sz="1800" b="0" i="0" u="none" strike="noStrike" baseline="0" dirty="0">
                <a:latin typeface="Courier"/>
              </a:rPr>
              <a:t>&gt;&gt;&gt; </a:t>
            </a:r>
            <a:r>
              <a:rPr lang="es-ES" sz="1800" b="0" i="0" u="none" strike="noStrike" baseline="0" dirty="0" err="1">
                <a:latin typeface="Courier"/>
              </a:rPr>
              <a:t>def</a:t>
            </a:r>
            <a:r>
              <a:rPr lang="es-ES" sz="1800" b="0" i="0" u="none" strike="noStrike" baseline="0" dirty="0">
                <a:latin typeface="Courier"/>
              </a:rPr>
              <a:t> </a:t>
            </a:r>
            <a:r>
              <a:rPr lang="es-ES" sz="1800" b="0" i="0" u="none" strike="noStrike" baseline="0" dirty="0" err="1">
                <a:latin typeface="Courier"/>
              </a:rPr>
              <a:t>add</a:t>
            </a:r>
            <a:r>
              <a:rPr lang="es-ES" sz="1800" b="0" i="0" u="none" strike="noStrike" baseline="0" dirty="0">
                <a:latin typeface="Courier"/>
              </a:rPr>
              <a:t>(</a:t>
            </a:r>
            <a:r>
              <a:rPr lang="es-ES" sz="1800" b="0" i="0" u="none" strike="noStrike" baseline="0" dirty="0" err="1">
                <a:latin typeface="Courier"/>
              </a:rPr>
              <a:t>x,y</a:t>
            </a:r>
            <a:r>
              <a:rPr lang="es-ES" sz="1800" b="0" i="0" u="none" strike="noStrike" baseline="0" dirty="0">
                <a:latin typeface="Courier"/>
              </a:rPr>
              <a:t>): </a:t>
            </a:r>
            <a:r>
              <a:rPr lang="es-ES" sz="1800" b="0" i="0" u="none" strike="noStrike" baseline="0" dirty="0" err="1">
                <a:latin typeface="Courier"/>
              </a:rPr>
              <a:t>return</a:t>
            </a:r>
            <a:r>
              <a:rPr lang="es-ES" sz="1800" b="0" i="0" u="none" strike="noStrike" baseline="0" dirty="0">
                <a:latin typeface="Courier"/>
              </a:rPr>
              <a:t> </a:t>
            </a:r>
            <a:r>
              <a:rPr lang="es-ES" sz="1800" b="0" i="0" u="none" strike="noStrike" baseline="0" dirty="0" err="1">
                <a:latin typeface="Courier"/>
              </a:rPr>
              <a:t>x+y</a:t>
            </a:r>
            <a:endParaRPr lang="es-ES" sz="1800" b="0" i="0" u="none" strike="noStrike" baseline="0" dirty="0">
              <a:latin typeface="Courier"/>
            </a:endParaRPr>
          </a:p>
          <a:p>
            <a:pPr algn="l"/>
            <a:r>
              <a:rPr lang="pt-BR" sz="1800" b="0" i="0" u="none" strike="noStrike" baseline="0" dirty="0">
                <a:latin typeface="Courier"/>
              </a:rPr>
              <a:t>...</a:t>
            </a:r>
          </a:p>
          <a:p>
            <a:pPr algn="l"/>
            <a:r>
              <a:rPr lang="en-US" sz="1800" b="0" i="0" u="none" strike="noStrike" baseline="0" dirty="0">
                <a:latin typeface="Courier"/>
              </a:rPr>
              <a:t>&gt;&gt;&gt; reduce(add, range(1, 11))</a:t>
            </a:r>
          </a:p>
          <a:p>
            <a:pPr algn="l"/>
            <a:r>
              <a:rPr lang="pt-BR" sz="1800" b="0" i="0" u="none" strike="noStrike" baseline="0" dirty="0">
                <a:latin typeface="Courier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3421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9EFD0-A73E-85CC-34C9-F21A9471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9" y="304800"/>
            <a:ext cx="10353762" cy="1257300"/>
          </a:xfrm>
        </p:spPr>
        <p:txBody>
          <a:bodyPr/>
          <a:lstStyle/>
          <a:p>
            <a:r>
              <a:rPr lang="pt-BR" sz="4100" dirty="0">
                <a:solidFill>
                  <a:srgbClr val="92D050"/>
                </a:solidFill>
              </a:rPr>
              <a:t>Tuplas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573B-62A5-F068-8B30-39432C1E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562100"/>
            <a:ext cx="10768793" cy="48248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2400" b="0" i="0" u="none" strike="noStrike" baseline="0" dirty="0">
                <a:latin typeface="+mj-lt"/>
              </a:rPr>
              <a:t>Uma tupla consiste em uma sequência imutável de valores separados por vírgulas.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&gt;&gt;&gt; t = 12345, 54321, ’</a:t>
            </a:r>
            <a:r>
              <a:rPr lang="pt-BR" dirty="0" err="1">
                <a:solidFill>
                  <a:srgbClr val="92D050"/>
                </a:solidFill>
                <a:effectLst/>
                <a:latin typeface="+mj-lt"/>
              </a:rPr>
              <a:t>hello</a:t>
            </a:r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!’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&gt;&gt;&gt; t[0]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12345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&gt;&gt;&gt; t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(12345, 54321, ’</a:t>
            </a:r>
            <a:r>
              <a:rPr lang="pt-BR" dirty="0" err="1">
                <a:solidFill>
                  <a:srgbClr val="92D050"/>
                </a:solidFill>
                <a:effectLst/>
                <a:latin typeface="+mj-lt"/>
              </a:rPr>
              <a:t>hello</a:t>
            </a:r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!’)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&gt;&gt;&gt; # Tuplas podem ser aninhadas: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... u = t, (1, 2, 3, 4, 5)</a:t>
            </a:r>
          </a:p>
          <a:p>
            <a:r>
              <a:rPr lang="pt-BR" dirty="0">
                <a:solidFill>
                  <a:srgbClr val="92D050"/>
                </a:solidFill>
                <a:effectLst/>
                <a:latin typeface="+mj-lt"/>
              </a:rPr>
              <a:t>&gt;&gt;&gt; u</a:t>
            </a:r>
          </a:p>
          <a:p>
            <a:r>
              <a:rPr lang="nb-NO" dirty="0">
                <a:solidFill>
                  <a:srgbClr val="92D050"/>
                </a:solidFill>
                <a:effectLst/>
                <a:latin typeface="+mj-lt"/>
              </a:rPr>
              <a:t>((12345, 54321, ’hello!’), (1, 2, 3, 4, 5))</a:t>
            </a:r>
            <a:endParaRPr lang="pt-BR" dirty="0">
              <a:solidFill>
                <a:srgbClr val="92D05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36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CE806-0108-AAEF-5BAD-CFB336CA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60218"/>
            <a:ext cx="10353762" cy="640079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Tuplas podem ser usadas de diversas formas: pares ordenados, registros de empregados em uma base de dados.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Tuplas, assim como </a:t>
            </a:r>
            <a:r>
              <a:rPr lang="pt-BR" sz="3200" dirty="0" err="1">
                <a:solidFill>
                  <a:schemeClr val="tx1"/>
                </a:solidFill>
                <a:effectLst/>
              </a:rPr>
              <a:t>strings</a:t>
            </a:r>
            <a:r>
              <a:rPr lang="pt-BR" sz="3200" dirty="0">
                <a:solidFill>
                  <a:schemeClr val="tx1"/>
                </a:solidFill>
                <a:effectLst/>
              </a:rPr>
              <a:t>, são imutáveis. Não é possível atribuir valores a itens individuais de uma tupla (você pode simular o mesmo efeito através de operações de fatiamento e concatenação).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 Também é possível criar </a:t>
            </a:r>
            <a:r>
              <a:rPr lang="pt-BR" sz="3200" dirty="0" err="1">
                <a:solidFill>
                  <a:schemeClr val="tx1"/>
                </a:solidFill>
                <a:effectLst/>
              </a:rPr>
              <a:t>tuplas</a:t>
            </a:r>
            <a:r>
              <a:rPr lang="pt-BR" sz="3200" dirty="0">
                <a:solidFill>
                  <a:schemeClr val="tx1"/>
                </a:solidFill>
                <a:effectLst/>
              </a:rPr>
              <a:t> contendo objetos mutáveis, como listas.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Um problema especial é a criação de </a:t>
            </a:r>
            <a:r>
              <a:rPr lang="pt-BR" sz="3200" dirty="0" err="1">
                <a:solidFill>
                  <a:schemeClr val="tx1"/>
                </a:solidFill>
                <a:effectLst/>
              </a:rPr>
              <a:t>tuplas</a:t>
            </a:r>
            <a:r>
              <a:rPr lang="pt-BR" sz="3200" dirty="0">
                <a:solidFill>
                  <a:schemeClr val="tx1"/>
                </a:solidFill>
                <a:effectLst/>
              </a:rPr>
              <a:t> contendo 0 ou 1 itens: a sintaxe tem certos truques para acomodar estes casos. Tuplas vazias são construídas por uma par de parênteses vazios.</a:t>
            </a:r>
          </a:p>
          <a:p>
            <a:pPr algn="l"/>
            <a:r>
              <a:rPr lang="pt-BR" sz="3200" dirty="0">
                <a:solidFill>
                  <a:schemeClr val="tx1"/>
                </a:solidFill>
                <a:effectLst/>
              </a:rPr>
              <a:t> E uma tupla unitária é construída por um único valor e uma vírgula entre parênteses (sem a vírgula a tupla não será gerada!).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empty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 = ()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singleton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 = ’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hello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’, # &lt;-- observe a vírgula extra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len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(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empty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0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&gt;&gt;&gt; 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len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(</a:t>
            </a:r>
            <a:r>
              <a:rPr lang="pt-BR" sz="2900" dirty="0" err="1">
                <a:solidFill>
                  <a:srgbClr val="92D050"/>
                </a:solidFill>
                <a:latin typeface="Courier"/>
              </a:rPr>
              <a:t>singleton</a:t>
            </a:r>
            <a:r>
              <a:rPr lang="pt-BR" sz="2900" dirty="0">
                <a:solidFill>
                  <a:srgbClr val="92D050"/>
                </a:solidFill>
                <a:latin typeface="Courier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pt-BR" sz="2900" dirty="0">
                <a:solidFill>
                  <a:srgbClr val="92D050"/>
                </a:solidFill>
                <a:latin typeface="Courier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7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D03A-674E-4A30-AE59-065D9C2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92D050"/>
                </a:solidFill>
              </a:rPr>
              <a:t>Sobre o Python</a:t>
            </a:r>
          </a:p>
        </p:txBody>
      </p:sp>
      <p:pic>
        <p:nvPicPr>
          <p:cNvPr id="4" name="Espaço Reservado para Conteúdo 3" descr="Foto em preto e branco de homem na frente de uma loja&#10;&#10;Descrição gerada automaticamente">
            <a:extLst>
              <a:ext uri="{FF2B5EF4-FFF2-40B4-BE49-F238E27FC236}">
                <a16:creationId xmlns:a16="http://schemas.microsoft.com/office/drawing/2014/main" id="{A6E0B0CA-4059-8F8D-02D9-3BAC8E8A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463" y="239989"/>
            <a:ext cx="3463580" cy="1626912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012B69E-943D-5B6E-FE32-CAB9386BC3B6}"/>
              </a:ext>
            </a:extLst>
          </p:cNvPr>
          <p:cNvSpPr txBox="1">
            <a:spLocks/>
          </p:cNvSpPr>
          <p:nvPr/>
        </p:nvSpPr>
        <p:spPr>
          <a:xfrm>
            <a:off x="486311" y="2005100"/>
            <a:ext cx="11329452" cy="4533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4400" dirty="0">
                <a:latin typeface="+mn-lt"/>
                <a:ea typeface="+mn-ea"/>
                <a:cs typeface="+mn-cs"/>
              </a:rPr>
              <a:t>Python foi criado no final dos anos oitenta(1989) por Guido van Rossum no Centro de Matemática e Tecnológia da Informação na Holanda, como sucessor da linguagem de programação ABC, capaz de lidar com exceções e interagir com o sistema operacional Amoeba.</a:t>
            </a:r>
          </a:p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4400" dirty="0">
                <a:latin typeface="+mn-lt"/>
                <a:ea typeface="+mn-ea"/>
                <a:cs typeface="+mn-cs"/>
              </a:rPr>
              <a:t>O nome da língua vem do gosto de seu criador pelos humoristas britânicos Monty Python.</a:t>
            </a:r>
          </a:p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pt-BR" sz="4400" dirty="0">
                <a:latin typeface="+mn-lt"/>
                <a:ea typeface="+mn-ea"/>
                <a:cs typeface="+mn-cs"/>
              </a:rPr>
            </a:br>
            <a:r>
              <a:rPr lang="pt-BR" sz="4400" dirty="0">
                <a:latin typeface="+mn-lt"/>
                <a:ea typeface="+mn-ea"/>
                <a:cs typeface="+mn-cs"/>
              </a:rPr>
              <a:t>Python é uma linguagem de programação interpretada cuja filosofia enfatiza uma sintaxe </a:t>
            </a:r>
          </a:p>
          <a:p>
            <a:pPr marL="36900" algn="l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4400" dirty="0">
                <a:latin typeface="+mn-lt"/>
                <a:ea typeface="+mn-ea"/>
                <a:cs typeface="+mn-cs"/>
              </a:rPr>
              <a:t>favorecendo um código mais legível, simplicidade e clareza, objetiva, além de ser “free”.</a:t>
            </a:r>
          </a:p>
          <a:p>
            <a:endParaRPr lang="pt-BR" dirty="0"/>
          </a:p>
        </p:txBody>
      </p:sp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112E9A3-3382-88A1-4819-A4B78024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0" y="239990"/>
            <a:ext cx="1395500" cy="13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6742C-5201-0177-CFFC-719A3C10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pt-BR" sz="4100" dirty="0">
                <a:solidFill>
                  <a:srgbClr val="92D050"/>
                </a:solidFill>
              </a:rPr>
              <a:t>Conjuntos (Sets)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71FC2-E06A-2AF5-8F22-74490385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233055"/>
            <a:ext cx="11305309" cy="572192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Python também inclui um tipo de dados para conjuntos (sets). </a:t>
            </a:r>
          </a:p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Um conjunto é uma coleção desordenada de dados, sem elementos duplicados. </a:t>
            </a:r>
          </a:p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Usos comuns para isso incluem verificações da existência de objetos em outras sequências e eliminação de itens duplicados. </a:t>
            </a:r>
          </a:p>
          <a:p>
            <a:pPr marL="36900" indent="0"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+mj-lt"/>
              </a:rPr>
              <a:t>Conjuntos também suportam operações matemáticas como união, interseção, diferença e diferença simétrica.</a:t>
            </a:r>
          </a:p>
          <a:p>
            <a:pPr>
              <a:lnSpc>
                <a:spcPct val="130000"/>
              </a:lnSpc>
            </a:pP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&gt;&gt;&gt; 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basket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 = [’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apple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’, 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orange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’, 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apple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’, ’pear’, 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orange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’, ’banana’]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rgbClr val="92D050"/>
                </a:solidFill>
                <a:effectLst/>
                <a:latin typeface="+mj-lt"/>
              </a:rPr>
              <a:t>&gt;&gt;&gt; fruits = set(basket) </a:t>
            </a:r>
            <a:r>
              <a:rPr lang="en-US" sz="1800" i="1" dirty="0">
                <a:solidFill>
                  <a:srgbClr val="92D050"/>
                </a:solidFill>
                <a:effectLst/>
                <a:latin typeface="+mj-lt"/>
              </a:rPr>
              <a:t># </a:t>
            </a:r>
            <a:r>
              <a:rPr lang="en-US" sz="1800" i="1" dirty="0" err="1">
                <a:solidFill>
                  <a:srgbClr val="92D050"/>
                </a:solidFill>
                <a:effectLst/>
                <a:latin typeface="+mj-lt"/>
              </a:rPr>
              <a:t>cria</a:t>
            </a:r>
            <a:r>
              <a:rPr lang="en-US" sz="1800" i="1" dirty="0">
                <a:solidFill>
                  <a:srgbClr val="92D050"/>
                </a:solidFill>
                <a:effectLst/>
                <a:latin typeface="+mj-lt"/>
              </a:rPr>
              <a:t> um conjunto sem dados </a:t>
            </a:r>
            <a:r>
              <a:rPr lang="en-US" sz="1800" i="1" dirty="0" err="1">
                <a:solidFill>
                  <a:srgbClr val="92D050"/>
                </a:solidFill>
                <a:effectLst/>
                <a:latin typeface="+mj-lt"/>
              </a:rPr>
              <a:t>duplicados</a:t>
            </a:r>
            <a:endParaRPr lang="en-US" sz="1800" i="1" dirty="0">
              <a:solidFill>
                <a:srgbClr val="92D05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&gt;&gt;&gt; 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fruits</a:t>
            </a:r>
            <a:endParaRPr lang="pt-BR" sz="1800" dirty="0">
              <a:solidFill>
                <a:srgbClr val="92D05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set([’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orange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’, ’pear’, 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apple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’, ’banana’])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rgbClr val="92D050"/>
                </a:solidFill>
                <a:effectLst/>
                <a:latin typeface="+mj-lt"/>
              </a:rPr>
              <a:t>&gt;&gt;&gt; ’orange’ in fruits </a:t>
            </a:r>
            <a:r>
              <a:rPr lang="en-US" sz="1800" i="1" dirty="0">
                <a:solidFill>
                  <a:srgbClr val="92D050"/>
                </a:solidFill>
                <a:effectLst/>
                <a:latin typeface="+mj-lt"/>
              </a:rPr>
              <a:t># teste rápido de </a:t>
            </a:r>
            <a:r>
              <a:rPr lang="en-US" sz="1800" i="1" dirty="0" err="1">
                <a:solidFill>
                  <a:srgbClr val="92D050"/>
                </a:solidFill>
                <a:effectLst/>
                <a:latin typeface="+mj-lt"/>
              </a:rPr>
              <a:t>adesão</a:t>
            </a:r>
            <a:endParaRPr lang="en-US" sz="1800" i="1" dirty="0">
              <a:solidFill>
                <a:srgbClr val="92D05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True</a:t>
            </a:r>
            <a:endParaRPr lang="pt-BR" sz="1800" dirty="0">
              <a:solidFill>
                <a:srgbClr val="92D05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&gt;&gt;&gt; ’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crabgrass</a:t>
            </a: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’ in </a:t>
            </a:r>
            <a:r>
              <a:rPr lang="pt-BR" sz="1800" dirty="0" err="1">
                <a:solidFill>
                  <a:srgbClr val="92D050"/>
                </a:solidFill>
                <a:effectLst/>
                <a:latin typeface="+mj-lt"/>
              </a:rPr>
              <a:t>fruits</a:t>
            </a:r>
            <a:endParaRPr lang="pt-BR" sz="1800" dirty="0">
              <a:solidFill>
                <a:srgbClr val="92D050"/>
              </a:solidFill>
              <a:effectLst/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pt-BR" sz="1800" dirty="0">
                <a:solidFill>
                  <a:srgbClr val="92D050"/>
                </a:solidFill>
                <a:effectLst/>
                <a:latin typeface="+mj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69728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C12B4-2B52-57AC-DB78-0814CD0C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484909"/>
            <a:ext cx="10865775" cy="5943600"/>
          </a:xfrm>
        </p:spPr>
        <p:txBody>
          <a:bodyPr>
            <a:normAutofit fontScale="70000" lnSpcReduction="20000"/>
          </a:bodyPr>
          <a:lstStyle/>
          <a:p>
            <a:r>
              <a:rPr lang="pt-BR" sz="3400" b="1" dirty="0">
                <a:solidFill>
                  <a:schemeClr val="tx1"/>
                </a:solidFill>
                <a:effectLst/>
              </a:rPr>
              <a:t>Operações de conjunto em letras únicas de duas palavras.</a:t>
            </a:r>
          </a:p>
          <a:p>
            <a:pPr marL="36900" indent="0">
              <a:buNone/>
            </a:pPr>
            <a:endParaRPr lang="pt-BR" dirty="0">
              <a:solidFill>
                <a:schemeClr val="tx1"/>
              </a:solidFill>
              <a:effectLst/>
            </a:endParaRP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&gt;&gt;&gt; a = set(’abracadabra’)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&gt;&gt;&gt; b = set(’</a:t>
            </a:r>
            <a:r>
              <a:rPr lang="pt-BR" sz="2900" dirty="0" err="1">
                <a:solidFill>
                  <a:srgbClr val="92D050"/>
                </a:solidFill>
                <a:effectLst/>
              </a:rPr>
              <a:t>alacazam</a:t>
            </a:r>
            <a:r>
              <a:rPr lang="pt-BR" sz="2900" dirty="0">
                <a:solidFill>
                  <a:srgbClr val="92D050"/>
                </a:solidFill>
                <a:effectLst/>
              </a:rPr>
              <a:t>’)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&gt;&gt;&gt; a # letras únicas in a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set([’a’, ’r’, ’b’, ’c’, ’d’])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92D050"/>
                </a:solidFill>
                <a:effectLst/>
              </a:rPr>
              <a:t>&gt;&gt;&gt; a - b </a:t>
            </a:r>
            <a:r>
              <a:rPr lang="en-US" sz="2900" i="1" dirty="0">
                <a:solidFill>
                  <a:srgbClr val="FFFF0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FFFF00"/>
                </a:solidFill>
                <a:effectLst/>
              </a:rPr>
              <a:t>letras em a, mas não em b </a:t>
            </a:r>
          </a:p>
          <a:p>
            <a:pPr marL="36900" indent="0" algn="l">
              <a:buNone/>
            </a:pPr>
            <a:r>
              <a:rPr lang="da-DK" sz="2900" dirty="0">
                <a:solidFill>
                  <a:srgbClr val="92D050"/>
                </a:solidFill>
                <a:effectLst/>
              </a:rPr>
              <a:t>set([’r’, ’d’, ’b’])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92D050"/>
                </a:solidFill>
                <a:effectLst/>
              </a:rPr>
              <a:t>&gt;&gt;&gt; a | b </a:t>
            </a:r>
            <a:r>
              <a:rPr lang="en-US" sz="2900" i="1" dirty="0">
                <a:solidFill>
                  <a:srgbClr val="FFFF0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FFFF00"/>
                </a:solidFill>
                <a:effectLst/>
              </a:rPr>
              <a:t>letras em a ou b 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set([’a’, ’c’, ’r’, ’d’, ’b’, ’m’, ’z’, ’l’])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92D050"/>
                </a:solidFill>
                <a:effectLst/>
              </a:rPr>
              <a:t>&gt;&gt;&gt; a &amp;</a:t>
            </a:r>
            <a:r>
              <a:rPr lang="en-US" sz="2900" i="1" dirty="0">
                <a:solidFill>
                  <a:srgbClr val="92D050"/>
                </a:solidFill>
                <a:effectLst/>
              </a:rPr>
              <a:t> b </a:t>
            </a:r>
            <a:r>
              <a:rPr lang="en-US" sz="2900" i="1" dirty="0">
                <a:solidFill>
                  <a:srgbClr val="FFFF0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FFFF00"/>
                </a:solidFill>
                <a:effectLst/>
              </a:rPr>
              <a:t>letras em a e b (interseção)</a:t>
            </a: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set([’a’, ’c’])</a:t>
            </a:r>
          </a:p>
          <a:p>
            <a:pPr marL="36900" indent="0" algn="l">
              <a:buNone/>
            </a:pPr>
            <a:r>
              <a:rPr lang="en-US" sz="2900" dirty="0">
                <a:solidFill>
                  <a:srgbClr val="92D050"/>
                </a:solidFill>
                <a:effectLst/>
              </a:rPr>
              <a:t>&gt;&gt;&gt; a ^ b </a:t>
            </a:r>
            <a:r>
              <a:rPr lang="en-US" sz="2900" i="1" dirty="0">
                <a:solidFill>
                  <a:srgbClr val="FFFF00"/>
                </a:solidFill>
                <a:effectLst/>
              </a:rPr>
              <a:t># </a:t>
            </a:r>
            <a:r>
              <a:rPr lang="pt-BR" sz="2900" i="1" dirty="0">
                <a:solidFill>
                  <a:srgbClr val="FFFF00"/>
                </a:solidFill>
                <a:effectLst/>
              </a:rPr>
              <a:t>letras em a ou b, mas não em ambos (tudo menos a interseção)</a:t>
            </a:r>
            <a:endParaRPr lang="en-US" sz="2900" i="1" dirty="0">
              <a:solidFill>
                <a:srgbClr val="FFFF00"/>
              </a:solidFill>
              <a:effectLst/>
            </a:endParaRPr>
          </a:p>
          <a:p>
            <a:pPr marL="36900" indent="0" algn="l">
              <a:buNone/>
            </a:pPr>
            <a:r>
              <a:rPr lang="pt-BR" sz="2900" dirty="0">
                <a:solidFill>
                  <a:srgbClr val="92D050"/>
                </a:solidFill>
                <a:effectLst/>
              </a:rPr>
              <a:t>set([’r’, ’d’, ’b’, ’m’, ’z’, ’l’])</a:t>
            </a:r>
          </a:p>
        </p:txBody>
      </p:sp>
    </p:spTree>
    <p:extLst>
      <p:ext uri="{BB962C8B-B14F-4D97-AF65-F5344CB8AC3E}">
        <p14:creationId xmlns:p14="http://schemas.microsoft.com/office/powerpoint/2010/main" val="350833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F14D-CA8E-6085-9BDF-5340E7CF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7818"/>
            <a:ext cx="10353762" cy="1177637"/>
          </a:xfrm>
        </p:spPr>
        <p:txBody>
          <a:bodyPr/>
          <a:lstStyle/>
          <a:p>
            <a:r>
              <a:rPr lang="pt-BR" sz="4100" dirty="0">
                <a:solidFill>
                  <a:srgbClr val="92D050"/>
                </a:solidFill>
              </a:rPr>
              <a:t>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BFEB4-56D5-AB6A-690F-48FBE63A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0145"/>
            <a:ext cx="10353762" cy="51400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Consistem em uma estrutura de dados similar às listas, mas com propriedades de acesso diferentes. O dicionário é composto de um conjunto de </a:t>
            </a:r>
            <a:r>
              <a:rPr lang="pt-BR" b="1" dirty="0">
                <a:solidFill>
                  <a:srgbClr val="FFFF00"/>
                </a:solidFill>
              </a:rPr>
              <a:t>chaves</a:t>
            </a:r>
            <a:r>
              <a:rPr lang="pt-BR" dirty="0"/>
              <a:t> e </a:t>
            </a:r>
            <a:r>
              <a:rPr lang="pt-BR" b="1" dirty="0">
                <a:solidFill>
                  <a:srgbClr val="FFFF00"/>
                </a:solidFill>
              </a:rPr>
              <a:t>valores</a:t>
            </a:r>
            <a:r>
              <a:rPr lang="pt-BR" dirty="0"/>
              <a:t>.</a:t>
            </a:r>
          </a:p>
          <a:p>
            <a:r>
              <a:rPr lang="pt-BR" dirty="0"/>
              <a:t>Em python, para criar dicionários utilizamos chaves ‘{ }’. Cada elemento do dicionário é uma combinação de chave e valor.</a:t>
            </a:r>
          </a:p>
          <a:p>
            <a:r>
              <a:rPr lang="pt-BR" dirty="0">
                <a:solidFill>
                  <a:srgbClr val="92D050"/>
                </a:solidFill>
              </a:rPr>
              <a:t>Ex. &gt;&gt;&gt; tabela = {"alface":0.50, "batata":1.20, "feijão":4.00} 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tabela["feijão"] </a:t>
            </a:r>
            <a:r>
              <a:rPr lang="pt-BR" dirty="0">
                <a:solidFill>
                  <a:srgbClr val="92D050"/>
                </a:solidFill>
                <a:sym typeface="Wingdings" panose="05000000000000000000" pitchFamily="2" charset="2"/>
              </a:rPr>
              <a:t> &gt;&gt;&gt; 4.</a:t>
            </a:r>
          </a:p>
          <a:p>
            <a:r>
              <a:rPr lang="pt-BR" b="1" dirty="0">
                <a:solidFill>
                  <a:srgbClr val="92D050"/>
                </a:solidFill>
              </a:rPr>
              <a:t>Dicionários com listas e </a:t>
            </a:r>
            <a:r>
              <a:rPr lang="pt-BR" b="1" dirty="0" err="1">
                <a:solidFill>
                  <a:srgbClr val="92D050"/>
                </a:solidFill>
              </a:rPr>
              <a:t>tuplas</a:t>
            </a:r>
            <a:r>
              <a:rPr lang="pt-BR" b="1" dirty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([(’</a:t>
            </a:r>
            <a:r>
              <a:rPr lang="en-US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sape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’, 4139), (’</a:t>
            </a:r>
            <a:r>
              <a:rPr lang="en-US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guido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’, 4127), (’jack’, 4098)])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{’sape’: 4139, ’</a:t>
            </a:r>
            <a:r>
              <a:rPr lang="pt-BR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jack</a:t>
            </a: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’: 4098, ’</a:t>
            </a:r>
            <a:r>
              <a:rPr lang="pt-BR" sz="19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guido</a:t>
            </a: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’: 4127}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9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([(x, x**2) for x in (2, 4, 6)])</a:t>
            </a:r>
            <a:r>
              <a:rPr lang="en-US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# use a list comprehension</a:t>
            </a:r>
          </a:p>
          <a:p>
            <a:pPr>
              <a:lnSpc>
                <a:spcPct val="100000"/>
              </a:lnSpc>
            </a:pPr>
            <a:r>
              <a:rPr lang="pt-BR" sz="19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{2: 4, 4: 16, 6: 36}</a:t>
            </a:r>
          </a:p>
          <a:p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7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C3854-837B-50EB-7429-84031FEE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8036"/>
            <a:ext cx="10353762" cy="565265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As principais operações em um dicionário são armazenar e recuperar valores a partir de chaves. Também é possível remover um par chave : valor com o comando </a:t>
            </a:r>
            <a:r>
              <a:rPr lang="pt-BR" dirty="0">
                <a:solidFill>
                  <a:srgbClr val="92D050"/>
                </a:solidFill>
              </a:rPr>
              <a:t>del</a:t>
            </a:r>
            <a:r>
              <a:rPr lang="pt-BR" dirty="0"/>
              <a:t>. Se você armazenar um valor utilizando uma chave já presente, o antigo valor será substituído pelo novo. Se tentar recuperar um valor dada uma chave inexistente será gerado um erro.</a:t>
            </a:r>
          </a:p>
          <a:p>
            <a:pPr algn="l"/>
            <a:r>
              <a:rPr lang="pt-BR" dirty="0"/>
              <a:t>O </a:t>
            </a:r>
            <a:r>
              <a:rPr lang="pt-BR" dirty="0">
                <a:solidFill>
                  <a:srgbClr val="92D050"/>
                </a:solidFill>
              </a:rPr>
              <a:t>método </a:t>
            </a:r>
            <a:r>
              <a:rPr lang="pt-BR" dirty="0" err="1">
                <a:solidFill>
                  <a:srgbClr val="92D050"/>
                </a:solidFill>
              </a:rPr>
              <a:t>keys</a:t>
            </a:r>
            <a:r>
              <a:rPr lang="pt-BR" dirty="0">
                <a:solidFill>
                  <a:srgbClr val="92D050"/>
                </a:solidFill>
              </a:rPr>
              <a:t>()</a:t>
            </a:r>
            <a:r>
              <a:rPr lang="pt-BR" dirty="0"/>
              <a:t> do dicionário retorna a lista de todas as chaves presentes no dicionário, em ordem arbitrária (se desejar ordená-las basta aplicar </a:t>
            </a:r>
            <a:r>
              <a:rPr lang="pt-BR" dirty="0">
                <a:solidFill>
                  <a:srgbClr val="92D050"/>
                </a:solidFill>
              </a:rPr>
              <a:t>o método </a:t>
            </a:r>
            <a:r>
              <a:rPr lang="pt-BR" dirty="0" err="1">
                <a:solidFill>
                  <a:srgbClr val="92D050"/>
                </a:solidFill>
              </a:rPr>
              <a:t>sort</a:t>
            </a:r>
            <a:r>
              <a:rPr lang="pt-BR" dirty="0">
                <a:solidFill>
                  <a:srgbClr val="92D050"/>
                </a:solidFill>
              </a:rPr>
              <a:t>() </a:t>
            </a:r>
            <a:r>
              <a:rPr lang="pt-BR" dirty="0"/>
              <a:t>na lista devolvida). Para verificar a existência de uma chave, utilize o método </a:t>
            </a:r>
            <a:r>
              <a:rPr lang="pt-BR" dirty="0" err="1">
                <a:solidFill>
                  <a:srgbClr val="92D050"/>
                </a:solidFill>
              </a:rPr>
              <a:t>has_key</a:t>
            </a:r>
            <a:r>
              <a:rPr lang="pt-BR" dirty="0">
                <a:solidFill>
                  <a:srgbClr val="92D050"/>
                </a:solidFill>
              </a:rPr>
              <a:t>() </a:t>
            </a:r>
            <a:r>
              <a:rPr lang="pt-BR" dirty="0"/>
              <a:t>do dicionário ou </a:t>
            </a:r>
            <a:r>
              <a:rPr lang="pt-BR" dirty="0">
                <a:solidFill>
                  <a:srgbClr val="92D050"/>
                </a:solidFill>
              </a:rPr>
              <a:t>a </a:t>
            </a:r>
            <a:r>
              <a:rPr lang="pt-BR" dirty="0" err="1">
                <a:solidFill>
                  <a:srgbClr val="92D050"/>
                </a:solidFill>
              </a:rPr>
              <a:t>keyword</a:t>
            </a:r>
            <a:r>
              <a:rPr lang="pt-BR" dirty="0">
                <a:solidFill>
                  <a:srgbClr val="92D050"/>
                </a:solidFill>
              </a:rPr>
              <a:t> in</a:t>
            </a:r>
            <a:r>
              <a:rPr lang="pt-BR" dirty="0"/>
              <a:t>.</a:t>
            </a:r>
          </a:p>
          <a:p>
            <a:r>
              <a:rPr lang="pt-BR" dirty="0"/>
              <a:t>Quando chaves são apenas </a:t>
            </a:r>
            <a:r>
              <a:rPr lang="pt-BR" dirty="0" err="1"/>
              <a:t>strings</a:t>
            </a:r>
            <a:r>
              <a:rPr lang="pt-BR" dirty="0"/>
              <a:t>, é mais fácil especificar os pares usando argumentos chave-valor: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solidFill>
                  <a:srgbClr val="92D050"/>
                </a:solidFill>
                <a:latin typeface="Courier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92D050"/>
                </a:solidFill>
                <a:latin typeface="Courier"/>
              </a:rPr>
              <a:t>dict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Courier"/>
              </a:rPr>
              <a:t>(</a:t>
            </a:r>
            <a:r>
              <a:rPr lang="en-US" sz="1800" b="0" i="0" u="none" strike="noStrike" baseline="0" dirty="0" err="1">
                <a:solidFill>
                  <a:srgbClr val="92D050"/>
                </a:solidFill>
                <a:latin typeface="Courier"/>
              </a:rPr>
              <a:t>sape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Courier"/>
              </a:rPr>
              <a:t>=4139, </a:t>
            </a:r>
            <a:r>
              <a:rPr lang="en-US" sz="1800" b="0" i="0" u="none" strike="noStrike" baseline="0" dirty="0" err="1">
                <a:solidFill>
                  <a:srgbClr val="92D050"/>
                </a:solidFill>
                <a:latin typeface="Courier"/>
              </a:rPr>
              <a:t>guido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Courier"/>
              </a:rPr>
              <a:t>=4127, jack=4098)</a:t>
            </a:r>
          </a:p>
          <a:p>
            <a:pPr marL="36900" indent="0" algn="l">
              <a:buNone/>
            </a:pPr>
            <a:r>
              <a:rPr lang="pt-BR" sz="1800" b="0" i="0" u="none" strike="noStrike" baseline="0" dirty="0">
                <a:solidFill>
                  <a:srgbClr val="92D050"/>
                </a:solidFill>
                <a:latin typeface="Courier"/>
              </a:rPr>
              <a:t>{’sape’: 4139, ’</a:t>
            </a:r>
            <a:r>
              <a:rPr lang="pt-BR" sz="1800" b="0" i="0" u="none" strike="noStrike" baseline="0" dirty="0" err="1">
                <a:solidFill>
                  <a:srgbClr val="92D050"/>
                </a:solidFill>
                <a:latin typeface="Courier"/>
              </a:rPr>
              <a:t>jack</a:t>
            </a:r>
            <a:r>
              <a:rPr lang="pt-BR" sz="1800" b="0" i="0" u="none" strike="noStrike" baseline="0" dirty="0">
                <a:solidFill>
                  <a:srgbClr val="92D050"/>
                </a:solidFill>
                <a:latin typeface="Courier"/>
              </a:rPr>
              <a:t>’: 4098, ’</a:t>
            </a:r>
            <a:r>
              <a:rPr lang="pt-BR" sz="1800" b="0" i="0" u="none" strike="noStrike" baseline="0" dirty="0" err="1">
                <a:solidFill>
                  <a:srgbClr val="92D050"/>
                </a:solidFill>
                <a:latin typeface="Courier"/>
              </a:rPr>
              <a:t>guido</a:t>
            </a:r>
            <a:r>
              <a:rPr lang="pt-BR" sz="1800" b="0" i="0" u="none" strike="noStrike" baseline="0" dirty="0">
                <a:solidFill>
                  <a:srgbClr val="92D050"/>
                </a:solidFill>
                <a:latin typeface="Courier"/>
              </a:rPr>
              <a:t>’: 4127}</a:t>
            </a: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81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2F90B-CA98-476D-D019-C63D4E41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28650"/>
            <a:ext cx="10353762" cy="5629275"/>
          </a:xfrm>
        </p:spPr>
        <p:txBody>
          <a:bodyPr/>
          <a:lstStyle/>
          <a:p>
            <a:r>
              <a:rPr lang="pt-BR" b="1" dirty="0">
                <a:solidFill>
                  <a:srgbClr val="92D050"/>
                </a:solidFill>
              </a:rPr>
              <a:t>Dicionários com listas</a:t>
            </a:r>
          </a:p>
          <a:p>
            <a:r>
              <a:rPr lang="pt-BR" dirty="0"/>
              <a:t>Em Python, podemos ter dicionários nos quais as chaves são associadas a listas ou mesmo a outros dicionários.</a:t>
            </a:r>
          </a:p>
          <a:p>
            <a:r>
              <a:rPr lang="pt-BR" dirty="0" err="1"/>
              <a:t>Ex</a:t>
            </a:r>
            <a:r>
              <a:rPr lang="pt-BR" dirty="0"/>
              <a:t>: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estoque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"tomate"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2.30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"alface"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0.45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"batata"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"feijão"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pt-BR" i="1" dirty="0">
                <a:solidFill>
                  <a:srgbClr val="FFFF00"/>
                </a:solidFill>
              </a:rPr>
              <a:t>Ver exercício 6.17 no </a:t>
            </a:r>
            <a:r>
              <a:rPr lang="pt-BR" i="1" dirty="0">
                <a:solidFill>
                  <a:srgbClr val="FFFF00"/>
                </a:solidFill>
                <a:hlinkClick r:id="rId2"/>
              </a:rPr>
              <a:t>https://github.com/keilaramos/Logica_com_Python </a:t>
            </a:r>
            <a:endParaRPr lang="pt-BR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04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FE2D7-0A5C-EB25-DCED-1DE63A49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52092"/>
            <a:ext cx="10353762" cy="5239108"/>
          </a:xfrm>
        </p:spPr>
        <p:txBody>
          <a:bodyPr/>
          <a:lstStyle/>
          <a:p>
            <a:r>
              <a:rPr lang="pt-BR" b="1" dirty="0">
                <a:solidFill>
                  <a:srgbClr val="92D050"/>
                </a:solidFill>
              </a:rPr>
              <a:t>Dicionário com valor padrão</a:t>
            </a:r>
          </a:p>
          <a:p>
            <a:r>
              <a:rPr lang="pt-BR" dirty="0">
                <a:solidFill>
                  <a:schemeClr val="tx1"/>
                </a:solidFill>
              </a:rPr>
              <a:t>Uma operação muito comum com dicionários é a de recuperar o valor de uma chave e, caso esta não exista, utilizar um valor padrão como o </a:t>
            </a:r>
            <a:r>
              <a:rPr lang="pt-BR" b="1" dirty="0" err="1">
                <a:solidFill>
                  <a:srgbClr val="92D050"/>
                </a:solidFill>
              </a:rPr>
              <a:t>None</a:t>
            </a:r>
            <a:r>
              <a:rPr lang="pt-BR" dirty="0">
                <a:solidFill>
                  <a:schemeClr val="tx1"/>
                </a:solidFill>
              </a:rPr>
              <a:t> veja o exemplo abaixo.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keila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ramos"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1" dirty="0">
                <a:solidFill>
                  <a:srgbClr val="92D050"/>
                </a:solidFill>
              </a:rPr>
              <a:t>{'k': None, 'e': None, 'i': None, 'l': None, 'a': None, ' ': None, 'r': None, 'm': None, 'o': None, 's': None}</a:t>
            </a:r>
            <a:endParaRPr lang="pt-B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3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C991-FCD5-F3BA-FF47-2CF325EF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estrutura  de dados utilizar?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B0C913A-51EE-D049-6D85-B90E58711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086223"/>
              </p:ext>
            </p:extLst>
          </p:nvPr>
        </p:nvGraphicFramePr>
        <p:xfrm>
          <a:off x="914400" y="2076450"/>
          <a:ext cx="10353675" cy="4495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51595586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96159924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18920088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33880076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649909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LISTAS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TUPLAS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DICIONÁRIOS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CONJUNTOS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Ordem dos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Fixa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Fixa</a:t>
                      </a:r>
                    </a:p>
                    <a:p>
                      <a:pPr algn="ctr"/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Mantida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Indeterminada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Variável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Elementos repetidos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Pode repetir valores, mas a chave devem ser únicas.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Sequencial, índice, 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Sequencial, índice, numérico</a:t>
                      </a:r>
                    </a:p>
                    <a:p>
                      <a:pPr algn="ctr"/>
                      <a:endParaRPr lang="pt-BR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Direta por chave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Direta por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Alterações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9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Uso primário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Sequências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Sequências constantes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Dados indexados por chave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Verificação de unicidade, operações em conjuntos.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9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6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FBB6-6EA0-D607-1A2D-8F33BCC4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92D050"/>
                </a:solidFill>
              </a:rPr>
              <a:t>Trabalhando com </a:t>
            </a:r>
            <a:r>
              <a:rPr lang="pt-BR" b="1" dirty="0" err="1">
                <a:solidFill>
                  <a:srgbClr val="92D050"/>
                </a:solidFill>
              </a:rPr>
              <a:t>Strings</a:t>
            </a:r>
            <a:endParaRPr lang="pt-BR" b="1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74A24-7AF3-AA8A-BE43-DA60ED27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err="1">
                <a:solidFill>
                  <a:srgbClr val="FFFF00"/>
                </a:solidFill>
              </a:rPr>
              <a:t>startswith</a:t>
            </a:r>
            <a:r>
              <a:rPr lang="pt-BR" dirty="0">
                <a:solidFill>
                  <a:srgbClr val="FFFF00"/>
                </a:solidFill>
              </a:rPr>
              <a:t> - </a:t>
            </a:r>
            <a:r>
              <a:rPr lang="pt-BR" dirty="0"/>
              <a:t>Se precisar verificar se uma </a:t>
            </a:r>
            <a:r>
              <a:rPr lang="pt-BR" dirty="0" err="1"/>
              <a:t>string</a:t>
            </a:r>
            <a:r>
              <a:rPr lang="pt-BR" dirty="0"/>
              <a:t> começa com algum caractere.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nome = "Keila Ramos"</a:t>
            </a:r>
          </a:p>
          <a:p>
            <a:r>
              <a:rPr lang="pt-BR" dirty="0"/>
              <a:t>&gt;&gt;&gt; </a:t>
            </a:r>
            <a:r>
              <a:rPr lang="pt-BR" dirty="0" err="1"/>
              <a:t>nome.startswith</a:t>
            </a:r>
            <a:r>
              <a:rPr lang="pt-BR" dirty="0"/>
              <a:t>("</a:t>
            </a:r>
            <a:r>
              <a:rPr lang="pt-BR" dirty="0" err="1"/>
              <a:t>Kei</a:t>
            </a:r>
            <a:r>
              <a:rPr lang="pt-BR" dirty="0"/>
              <a:t>") </a:t>
            </a:r>
          </a:p>
          <a:p>
            <a:r>
              <a:rPr lang="pt-BR" dirty="0" err="1"/>
              <a:t>True</a:t>
            </a:r>
            <a:endParaRPr lang="pt-BR" dirty="0"/>
          </a:p>
          <a:p>
            <a:r>
              <a:rPr lang="pt-BR" b="1" dirty="0" err="1">
                <a:solidFill>
                  <a:srgbClr val="FFFF00"/>
                </a:solidFill>
              </a:rPr>
              <a:t>endswith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dirty="0"/>
              <a:t>- Se precisar verificar se uma </a:t>
            </a:r>
            <a:r>
              <a:rPr lang="pt-BR" dirty="0" err="1"/>
              <a:t>string</a:t>
            </a:r>
            <a:r>
              <a:rPr lang="pt-BR" dirty="0"/>
              <a:t> termina com algum caractere.</a:t>
            </a:r>
          </a:p>
          <a:p>
            <a:r>
              <a:rPr lang="en-US" dirty="0"/>
              <a:t>&gt;&gt;&gt; </a:t>
            </a:r>
            <a:r>
              <a:rPr lang="en-US" dirty="0" err="1"/>
              <a:t>nome.endswith</a:t>
            </a:r>
            <a:r>
              <a:rPr lang="en-US" dirty="0"/>
              <a:t>("la") 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</a:t>
            </a:r>
            <a:r>
              <a:rPr lang="en-US" dirty="0" err="1"/>
              <a:t>nome.endswith</a:t>
            </a:r>
            <a:r>
              <a:rPr lang="en-US" dirty="0"/>
              <a:t>("Ramos") </a:t>
            </a:r>
          </a:p>
          <a:p>
            <a:r>
              <a:rPr lang="en-US" dirty="0"/>
              <a:t>True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32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297A3-3CA7-FB0F-2CE2-7B93A0AB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2000"/>
            <a:ext cx="10353762" cy="5583382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Lower </a:t>
            </a:r>
            <a:r>
              <a:rPr lang="pt-BR" dirty="0"/>
              <a:t>– Converte a </a:t>
            </a:r>
            <a:r>
              <a:rPr lang="pt-BR" dirty="0" err="1"/>
              <a:t>string</a:t>
            </a:r>
            <a:r>
              <a:rPr lang="pt-BR" dirty="0"/>
              <a:t> para minúsculas.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</a:t>
            </a:r>
            <a:r>
              <a:rPr lang="pt-BR" dirty="0" err="1">
                <a:solidFill>
                  <a:srgbClr val="92D050"/>
                </a:solidFill>
              </a:rPr>
              <a:t>nome.lower</a:t>
            </a:r>
            <a:r>
              <a:rPr lang="pt-BR" dirty="0">
                <a:solidFill>
                  <a:srgbClr val="92D050"/>
                </a:solidFill>
              </a:rPr>
              <a:t>()</a:t>
            </a:r>
          </a:p>
          <a:p>
            <a:r>
              <a:rPr lang="pt-BR" dirty="0">
                <a:solidFill>
                  <a:srgbClr val="92D050"/>
                </a:solidFill>
              </a:rPr>
              <a:t>'</a:t>
            </a:r>
            <a:r>
              <a:rPr lang="pt-BR" dirty="0" err="1">
                <a:solidFill>
                  <a:srgbClr val="92D050"/>
                </a:solidFill>
              </a:rPr>
              <a:t>keila</a:t>
            </a:r>
            <a:r>
              <a:rPr lang="pt-BR" dirty="0">
                <a:solidFill>
                  <a:srgbClr val="92D050"/>
                </a:solidFill>
              </a:rPr>
              <a:t> ramos'</a:t>
            </a:r>
          </a:p>
          <a:p>
            <a:r>
              <a:rPr lang="pt-BR" b="1" dirty="0">
                <a:solidFill>
                  <a:srgbClr val="FFFF00"/>
                </a:solidFill>
              </a:rPr>
              <a:t>Upper</a:t>
            </a:r>
            <a:r>
              <a:rPr lang="pt-BR" dirty="0"/>
              <a:t> – Converte a </a:t>
            </a:r>
            <a:r>
              <a:rPr lang="pt-BR" dirty="0" err="1"/>
              <a:t>string</a:t>
            </a:r>
            <a:r>
              <a:rPr lang="pt-BR" dirty="0"/>
              <a:t> para maiúsculas.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</a:t>
            </a:r>
            <a:r>
              <a:rPr lang="pt-BR" dirty="0" err="1">
                <a:solidFill>
                  <a:srgbClr val="92D050"/>
                </a:solidFill>
              </a:rPr>
              <a:t>nome.upper</a:t>
            </a:r>
            <a:r>
              <a:rPr lang="pt-BR" dirty="0">
                <a:solidFill>
                  <a:srgbClr val="92D050"/>
                </a:solidFill>
              </a:rPr>
              <a:t>()</a:t>
            </a:r>
          </a:p>
          <a:p>
            <a:r>
              <a:rPr lang="pt-BR" dirty="0">
                <a:solidFill>
                  <a:srgbClr val="92D050"/>
                </a:solidFill>
              </a:rPr>
              <a:t>'KEILA RAMOS’</a:t>
            </a:r>
          </a:p>
          <a:p>
            <a:r>
              <a:rPr lang="pt-BR" b="1" dirty="0">
                <a:solidFill>
                  <a:srgbClr val="FFFF00"/>
                </a:solidFill>
              </a:rPr>
              <a:t>In</a:t>
            </a:r>
            <a:r>
              <a:rPr lang="pt-BR" dirty="0"/>
              <a:t> para verificar se uma palavra pertence a uma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"Ramos" in nome</a:t>
            </a:r>
          </a:p>
          <a:p>
            <a:r>
              <a:rPr lang="pt-BR" dirty="0" err="1">
                <a:solidFill>
                  <a:srgbClr val="92D050"/>
                </a:solidFill>
              </a:rPr>
              <a:t>True</a:t>
            </a:r>
            <a:endParaRPr lang="pt-BR" dirty="0">
              <a:solidFill>
                <a:srgbClr val="92D050"/>
              </a:solidFill>
            </a:endParaRPr>
          </a:p>
          <a:p>
            <a:r>
              <a:rPr lang="pt-BR" b="1" dirty="0" err="1">
                <a:solidFill>
                  <a:srgbClr val="FFFF00"/>
                </a:solidFill>
              </a:rPr>
              <a:t>Not</a:t>
            </a:r>
            <a:r>
              <a:rPr lang="pt-BR" b="1" dirty="0">
                <a:solidFill>
                  <a:srgbClr val="FFFF00"/>
                </a:solidFill>
              </a:rPr>
              <a:t> in </a:t>
            </a:r>
            <a:r>
              <a:rPr lang="pt-BR" dirty="0"/>
              <a:t>– para testar se uma </a:t>
            </a:r>
            <a:r>
              <a:rPr lang="pt-BR" dirty="0" err="1"/>
              <a:t>string</a:t>
            </a:r>
            <a:r>
              <a:rPr lang="pt-BR" dirty="0"/>
              <a:t> não está contida em outra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"Maria" </a:t>
            </a:r>
            <a:r>
              <a:rPr lang="pt-BR" dirty="0" err="1">
                <a:solidFill>
                  <a:srgbClr val="92D050"/>
                </a:solidFill>
              </a:rPr>
              <a:t>not</a:t>
            </a:r>
            <a:r>
              <a:rPr lang="pt-BR" dirty="0">
                <a:solidFill>
                  <a:srgbClr val="92D050"/>
                </a:solidFill>
              </a:rPr>
              <a:t> in nome</a:t>
            </a:r>
          </a:p>
          <a:p>
            <a:r>
              <a:rPr lang="pt-BR" dirty="0" err="1">
                <a:solidFill>
                  <a:srgbClr val="92D050"/>
                </a:solidFill>
              </a:rPr>
              <a:t>True</a:t>
            </a:r>
            <a:endParaRPr lang="pt-BR" dirty="0">
              <a:solidFill>
                <a:srgbClr val="92D05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259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7B82F-ECA1-3ECA-0C05-6ECAC41E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2618"/>
            <a:ext cx="10353762" cy="5845320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Para Contagem use </a:t>
            </a:r>
            <a:r>
              <a:rPr lang="pt-BR" b="1" dirty="0" err="1">
                <a:solidFill>
                  <a:srgbClr val="FFFF00"/>
                </a:solidFill>
              </a:rPr>
              <a:t>count</a:t>
            </a:r>
            <a:r>
              <a:rPr lang="pt-BR" b="1" dirty="0">
                <a:solidFill>
                  <a:srgbClr val="FFFF00"/>
                </a:solidFill>
              </a:rPr>
              <a:t>:</a:t>
            </a:r>
          </a:p>
          <a:p>
            <a:r>
              <a:rPr lang="pt-BR" b="1" dirty="0">
                <a:solidFill>
                  <a:srgbClr val="92D050"/>
                </a:solidFill>
              </a:rPr>
              <a:t>&gt;&gt;&gt; </a:t>
            </a:r>
            <a:r>
              <a:rPr lang="pt-BR" b="1" dirty="0" err="1">
                <a:solidFill>
                  <a:srgbClr val="92D050"/>
                </a:solidFill>
              </a:rPr>
              <a:t>nome.</a:t>
            </a:r>
            <a:r>
              <a:rPr lang="pt-BR" b="1" dirty="0" err="1">
                <a:solidFill>
                  <a:srgbClr val="FFFF00"/>
                </a:solidFill>
              </a:rPr>
              <a:t>count</a:t>
            </a:r>
            <a:r>
              <a:rPr lang="pt-BR" b="1" dirty="0">
                <a:solidFill>
                  <a:srgbClr val="92D050"/>
                </a:solidFill>
              </a:rPr>
              <a:t>("a") </a:t>
            </a:r>
          </a:p>
          <a:p>
            <a:r>
              <a:rPr lang="pt-BR" b="1" dirty="0">
                <a:solidFill>
                  <a:srgbClr val="92D050"/>
                </a:solidFill>
              </a:rPr>
              <a:t>2</a:t>
            </a:r>
          </a:p>
          <a:p>
            <a:r>
              <a:rPr lang="pt-BR" b="1" dirty="0">
                <a:solidFill>
                  <a:schemeClr val="tx1"/>
                </a:solidFill>
              </a:rPr>
              <a:t>Para pesquisar se uma </a:t>
            </a:r>
            <a:r>
              <a:rPr lang="pt-BR" b="1" dirty="0" err="1">
                <a:solidFill>
                  <a:schemeClr val="tx1"/>
                </a:solidFill>
              </a:rPr>
              <a:t>string</a:t>
            </a:r>
            <a:r>
              <a:rPr lang="pt-BR" b="1" dirty="0">
                <a:solidFill>
                  <a:schemeClr val="tx1"/>
                </a:solidFill>
              </a:rPr>
              <a:t> está dentro de outra e obter a posição da primeira </a:t>
            </a:r>
            <a:r>
              <a:rPr lang="pt-BR" b="1" dirty="0" err="1">
                <a:solidFill>
                  <a:srgbClr val="FFFF00"/>
                </a:solidFill>
              </a:rPr>
              <a:t>find</a:t>
            </a:r>
            <a:r>
              <a:rPr lang="pt-BR" b="1" dirty="0">
                <a:solidFill>
                  <a:srgbClr val="FFFF00"/>
                </a:solidFill>
              </a:rPr>
              <a:t>.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nome = "Keila Ramos"</a:t>
            </a:r>
          </a:p>
          <a:p>
            <a:r>
              <a:rPr lang="pt-BR" b="1" dirty="0">
                <a:solidFill>
                  <a:srgbClr val="92D050"/>
                </a:solidFill>
              </a:rPr>
              <a:t>&gt;&gt;&gt; </a:t>
            </a:r>
            <a:r>
              <a:rPr lang="pt-BR" b="1" dirty="0" err="1">
                <a:solidFill>
                  <a:srgbClr val="92D050"/>
                </a:solidFill>
              </a:rPr>
              <a:t>nome.</a:t>
            </a:r>
            <a:r>
              <a:rPr lang="pt-BR" b="1" dirty="0" err="1">
                <a:solidFill>
                  <a:srgbClr val="FFFF00"/>
                </a:solidFill>
              </a:rPr>
              <a:t>find</a:t>
            </a:r>
            <a:r>
              <a:rPr lang="pt-BR" b="1" dirty="0">
                <a:solidFill>
                  <a:srgbClr val="92D050"/>
                </a:solidFill>
              </a:rPr>
              <a:t>('e’)</a:t>
            </a:r>
          </a:p>
          <a:p>
            <a:r>
              <a:rPr lang="pt-BR" b="1" dirty="0">
                <a:solidFill>
                  <a:srgbClr val="92D050"/>
                </a:solidFill>
              </a:rPr>
              <a:t>1</a:t>
            </a:r>
          </a:p>
          <a:p>
            <a:r>
              <a:rPr lang="pt-BR" b="1" dirty="0">
                <a:solidFill>
                  <a:schemeClr val="tx1"/>
                </a:solidFill>
              </a:rPr>
              <a:t>Para quebra ou separação de </a:t>
            </a:r>
            <a:r>
              <a:rPr lang="pt-BR" b="1" dirty="0" err="1">
                <a:solidFill>
                  <a:schemeClr val="tx1"/>
                </a:solidFill>
              </a:rPr>
              <a:t>string</a:t>
            </a:r>
            <a:r>
              <a:rPr lang="pt-BR" b="1" dirty="0">
                <a:solidFill>
                  <a:schemeClr val="tx1"/>
                </a:solidFill>
              </a:rPr>
              <a:t> – </a:t>
            </a:r>
            <a:r>
              <a:rPr lang="pt-BR" b="1" dirty="0">
                <a:solidFill>
                  <a:srgbClr val="FFFF00"/>
                </a:solidFill>
              </a:rPr>
              <a:t>split()</a:t>
            </a:r>
          </a:p>
          <a:p>
            <a:r>
              <a:rPr lang="pt-BR" b="1" dirty="0">
                <a:solidFill>
                  <a:srgbClr val="92D050"/>
                </a:solidFill>
              </a:rPr>
              <a:t>&gt;&gt;&gt; </a:t>
            </a:r>
            <a:r>
              <a:rPr lang="pt-BR" b="1" dirty="0" err="1">
                <a:solidFill>
                  <a:srgbClr val="92D050"/>
                </a:solidFill>
              </a:rPr>
              <a:t>nome.split</a:t>
            </a:r>
            <a:r>
              <a:rPr lang="pt-BR" b="1" dirty="0">
                <a:solidFill>
                  <a:srgbClr val="92D050"/>
                </a:solidFill>
              </a:rPr>
              <a:t>()</a:t>
            </a:r>
          </a:p>
          <a:p>
            <a:r>
              <a:rPr lang="pt-BR" b="1" dirty="0">
                <a:solidFill>
                  <a:srgbClr val="92D050"/>
                </a:solidFill>
              </a:rPr>
              <a:t>['Keila', 'Ramos’] &gt;&gt;&gt; </a:t>
            </a:r>
            <a:r>
              <a:rPr lang="pt-BR" b="1" dirty="0" err="1">
                <a:solidFill>
                  <a:srgbClr val="92D050"/>
                </a:solidFill>
              </a:rPr>
              <a:t>nome.split</a:t>
            </a:r>
            <a:r>
              <a:rPr lang="pt-BR" b="1" dirty="0">
                <a:solidFill>
                  <a:srgbClr val="92D050"/>
                </a:solidFill>
              </a:rPr>
              <a:t>(",")  ['Keila Ramos']</a:t>
            </a:r>
          </a:p>
          <a:p>
            <a:r>
              <a:rPr lang="pt-BR" b="1" dirty="0">
                <a:solidFill>
                  <a:schemeClr val="tx1"/>
                </a:solidFill>
              </a:rPr>
              <a:t>Para substituição de </a:t>
            </a:r>
            <a:r>
              <a:rPr lang="pt-BR" b="1" dirty="0" err="1">
                <a:solidFill>
                  <a:schemeClr val="tx1"/>
                </a:solidFill>
              </a:rPr>
              <a:t>strings</a:t>
            </a:r>
            <a:r>
              <a:rPr lang="pt-BR" b="1" dirty="0">
                <a:solidFill>
                  <a:schemeClr val="tx1"/>
                </a:solidFill>
              </a:rPr>
              <a:t> use </a:t>
            </a:r>
            <a:r>
              <a:rPr lang="pt-BR" b="1" dirty="0" err="1">
                <a:solidFill>
                  <a:srgbClr val="FFFF00"/>
                </a:solidFill>
              </a:rPr>
              <a:t>replace</a:t>
            </a:r>
            <a:r>
              <a:rPr lang="pt-BR" b="1" dirty="0">
                <a:solidFill>
                  <a:srgbClr val="FFFF00"/>
                </a:solidFill>
              </a:rPr>
              <a:t>(“a substituir”, “o que substituirá”))</a:t>
            </a:r>
          </a:p>
          <a:p>
            <a:pPr marL="36900" indent="0">
              <a:buNone/>
            </a:pPr>
            <a:r>
              <a:rPr lang="it-IT" b="1" dirty="0">
                <a:solidFill>
                  <a:srgbClr val="92D050"/>
                </a:solidFill>
              </a:rPr>
              <a:t>&gt;&gt;&gt; nome</a:t>
            </a:r>
            <a:r>
              <a:rPr lang="it-IT" b="1" dirty="0">
                <a:solidFill>
                  <a:srgbClr val="FFFF00"/>
                </a:solidFill>
              </a:rPr>
              <a:t>.replace</a:t>
            </a:r>
            <a:r>
              <a:rPr lang="it-IT" b="1" dirty="0">
                <a:solidFill>
                  <a:srgbClr val="92D050"/>
                </a:solidFill>
              </a:rPr>
              <a:t>("Keila", "Nicola")</a:t>
            </a:r>
          </a:p>
          <a:p>
            <a:pPr marL="36900" indent="0">
              <a:buNone/>
            </a:pPr>
            <a:r>
              <a:rPr lang="it-IT" b="1" dirty="0">
                <a:solidFill>
                  <a:srgbClr val="92D050"/>
                </a:solidFill>
              </a:rPr>
              <a:t>'Nicola Ramos'</a:t>
            </a:r>
            <a:endParaRPr lang="pt-BR" b="1" dirty="0">
              <a:solidFill>
                <a:srgbClr val="92D050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Remoção de espaço em branco </a:t>
            </a:r>
            <a:r>
              <a:rPr lang="pt-BR" b="1" dirty="0">
                <a:solidFill>
                  <a:srgbClr val="FFFF00"/>
                </a:solidFill>
              </a:rPr>
              <a:t>strip( )</a:t>
            </a:r>
          </a:p>
          <a:p>
            <a:r>
              <a:rPr lang="pt-BR" b="1" dirty="0">
                <a:solidFill>
                  <a:srgbClr val="92D050"/>
                </a:solidFill>
              </a:rPr>
              <a:t>&gt;&gt;&gt; nome = "   José  “ &gt;&gt;&gt; </a:t>
            </a:r>
            <a:r>
              <a:rPr lang="pt-BR" b="1" dirty="0" err="1">
                <a:solidFill>
                  <a:srgbClr val="92D050"/>
                </a:solidFill>
              </a:rPr>
              <a:t>nome.</a:t>
            </a:r>
            <a:r>
              <a:rPr lang="pt-BR" b="1" dirty="0" err="1">
                <a:solidFill>
                  <a:srgbClr val="FFFF00"/>
                </a:solidFill>
              </a:rPr>
              <a:t>strip</a:t>
            </a:r>
            <a:r>
              <a:rPr lang="pt-BR" b="1" dirty="0">
                <a:solidFill>
                  <a:srgbClr val="FFFF00"/>
                </a:solidFill>
              </a:rPr>
              <a:t>() </a:t>
            </a:r>
            <a:r>
              <a:rPr lang="pt-BR" b="1" dirty="0">
                <a:solidFill>
                  <a:srgbClr val="92D050"/>
                </a:solidFill>
                <a:sym typeface="Wingdings" panose="05000000000000000000" pitchFamily="2" charset="2"/>
              </a:rPr>
              <a:t> “</a:t>
            </a:r>
            <a:r>
              <a:rPr lang="pt-BR" b="1" dirty="0">
                <a:solidFill>
                  <a:srgbClr val="92D050"/>
                </a:solidFill>
              </a:rPr>
              <a:t>José'</a:t>
            </a:r>
          </a:p>
          <a:p>
            <a:endParaRPr lang="pt-BR" b="1" dirty="0">
              <a:solidFill>
                <a:srgbClr val="92D050"/>
              </a:solidFill>
            </a:endParaRPr>
          </a:p>
          <a:p>
            <a:endParaRPr lang="pt-BR" b="1" dirty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76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07B87-0E46-0E9E-4C68-E1632476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Paciência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AF91925D-C596-B39F-C243-0BE39D1A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80" y="2076450"/>
            <a:ext cx="3622671" cy="3622671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2FCAF-FFEC-4B1A-E3E7-D581D2B8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1148" y="1871472"/>
            <a:ext cx="6002594" cy="4573573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/>
              <a:t>Não se aprende a andar já correndo.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Programar exige muita paciência e principalmente atenção aos detalhes, um ponto, uma vírgula trocada ou esquecida pode arruinar o seu programa.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Sempre leia novamente a mensagem de erro ou pare para entender o que não está funcionando corretamente.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Sabia que ao acertar o seu relógio você está programando ao seguir uma sequencia de passos.</a:t>
            </a:r>
          </a:p>
        </p:txBody>
      </p:sp>
    </p:spTree>
    <p:extLst>
      <p:ext uri="{BB962C8B-B14F-4D97-AF65-F5344CB8AC3E}">
        <p14:creationId xmlns:p14="http://schemas.microsoft.com/office/powerpoint/2010/main" val="2620109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D59B-3B2C-2E30-0E1D-41FBB80C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100" dirty="0">
                <a:solidFill>
                  <a:srgbClr val="92D050"/>
                </a:solidFill>
              </a:rPr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57E4C-A170-5BE9-CA1C-D2B984A5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64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Funções são blocos de código que realizam determinadas tarefas que normalmente precisam ser executadas diversas vezes dentro de uma aplicação.</a:t>
            </a:r>
          </a:p>
          <a:p>
            <a:r>
              <a:rPr lang="pt-BR" dirty="0"/>
              <a:t>A sintaxe (estudo das regras) de uma função é definida por três partes: </a:t>
            </a:r>
            <a:r>
              <a:rPr lang="pt-BR" dirty="0">
                <a:solidFill>
                  <a:srgbClr val="FFFF00"/>
                </a:solidFill>
              </a:rPr>
              <a:t>nome</a:t>
            </a:r>
            <a:r>
              <a:rPr lang="pt-BR" dirty="0"/>
              <a:t>, </a:t>
            </a:r>
            <a:r>
              <a:rPr lang="pt-BR" dirty="0">
                <a:solidFill>
                  <a:srgbClr val="FFFF00"/>
                </a:solidFill>
              </a:rPr>
              <a:t>parâmetros</a:t>
            </a:r>
            <a:r>
              <a:rPr lang="pt-BR" dirty="0"/>
              <a:t> e </a:t>
            </a:r>
            <a:r>
              <a:rPr lang="pt-BR" dirty="0">
                <a:solidFill>
                  <a:srgbClr val="FFFF00"/>
                </a:solidFill>
              </a:rPr>
              <a:t>corpo</a:t>
            </a:r>
            <a:r>
              <a:rPr lang="pt-BR" dirty="0"/>
              <a:t>.</a:t>
            </a:r>
          </a:p>
          <a:p>
            <a:r>
              <a:rPr lang="pt-BR" dirty="0"/>
              <a:t>Para definir uma função  usamos a instrução </a:t>
            </a:r>
            <a:r>
              <a:rPr lang="pt-BR" b="1" dirty="0">
                <a:solidFill>
                  <a:srgbClr val="92D050"/>
                </a:solidFill>
              </a:rPr>
              <a:t>def. Exemplo:</a:t>
            </a:r>
          </a:p>
          <a:p>
            <a:pPr marL="36900" indent="0">
              <a:buNone/>
            </a:pPr>
            <a:endParaRPr lang="pt-BR" b="1" dirty="0">
              <a:solidFill>
                <a:srgbClr val="92D050"/>
              </a:solidFill>
            </a:endParaRPr>
          </a:p>
          <a:p>
            <a:pPr marL="36900" indent="0">
              <a:buNone/>
            </a:pPr>
            <a:r>
              <a:rPr lang="pt-BR" b="1" dirty="0">
                <a:solidFill>
                  <a:srgbClr val="92D050"/>
                </a:solidFill>
              </a:rPr>
              <a:t>&gt;&gt;&gt;</a:t>
            </a:r>
            <a:r>
              <a:rPr lang="pt-BR" b="1" dirty="0" err="1">
                <a:solidFill>
                  <a:srgbClr val="92D050"/>
                </a:solidFill>
              </a:rPr>
              <a:t>def</a:t>
            </a:r>
            <a:r>
              <a:rPr lang="pt-BR" b="1" dirty="0">
                <a:solidFill>
                  <a:srgbClr val="92D050"/>
                </a:solidFill>
              </a:rPr>
              <a:t> soma(a, b): </a:t>
            </a:r>
          </a:p>
          <a:p>
            <a:pPr marL="36900" indent="0">
              <a:buNone/>
            </a:pPr>
            <a:r>
              <a:rPr lang="pt-BR" b="1" dirty="0">
                <a:solidFill>
                  <a:srgbClr val="92D050"/>
                </a:solidFill>
              </a:rPr>
              <a:t>		print(a + b)</a:t>
            </a:r>
          </a:p>
          <a:p>
            <a:pPr marL="36900" indent="0">
              <a:buNone/>
            </a:pPr>
            <a:r>
              <a:rPr lang="pt-BR" b="1" dirty="0">
                <a:solidFill>
                  <a:srgbClr val="92D050"/>
                </a:solidFill>
              </a:rPr>
              <a:t>&gt;&gt;&gt;soma(2, 9)</a:t>
            </a:r>
          </a:p>
          <a:p>
            <a:pPr marL="36900" indent="0">
              <a:buNone/>
            </a:pPr>
            <a:r>
              <a:rPr lang="pt-BR" b="1" dirty="0">
                <a:solidFill>
                  <a:srgbClr val="92D050"/>
                </a:solidFill>
              </a:rPr>
              <a:t>11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18D527F9-AA60-DD50-1F52-460AA930A560}"/>
              </a:ext>
            </a:extLst>
          </p:cNvPr>
          <p:cNvCxnSpPr/>
          <p:nvPr/>
        </p:nvCxnSpPr>
        <p:spPr>
          <a:xfrm rot="5400000" flipH="1" flipV="1">
            <a:off x="2152290" y="4075981"/>
            <a:ext cx="405442" cy="207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55494D72-978B-9EF8-9DCF-9149306B7A0A}"/>
              </a:ext>
            </a:extLst>
          </p:cNvPr>
          <p:cNvSpPr/>
          <p:nvPr/>
        </p:nvSpPr>
        <p:spPr>
          <a:xfrm>
            <a:off x="1880559" y="3657599"/>
            <a:ext cx="1276709" cy="319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n w="0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706E235-2F88-15A8-AC67-4F6680B6D359}"/>
              </a:ext>
            </a:extLst>
          </p:cNvPr>
          <p:cNvCxnSpPr/>
          <p:nvPr/>
        </p:nvCxnSpPr>
        <p:spPr>
          <a:xfrm>
            <a:off x="2518913" y="4451230"/>
            <a:ext cx="1207698" cy="69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3F2CF08-3F9C-93EE-B681-0F0A2DC21EC6}"/>
              </a:ext>
            </a:extLst>
          </p:cNvPr>
          <p:cNvSpPr/>
          <p:nvPr/>
        </p:nvSpPr>
        <p:spPr>
          <a:xfrm>
            <a:off x="3795622" y="4252823"/>
            <a:ext cx="1207699" cy="4054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PARÂMETROS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44FAB93D-7C63-0061-824D-636202E6C970}"/>
              </a:ext>
            </a:extLst>
          </p:cNvPr>
          <p:cNvSpPr/>
          <p:nvPr/>
        </p:nvSpPr>
        <p:spPr>
          <a:xfrm>
            <a:off x="3252158" y="4856672"/>
            <a:ext cx="992038" cy="50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F5B879D-51C3-F425-DB9E-36BA218532C2}"/>
              </a:ext>
            </a:extLst>
          </p:cNvPr>
          <p:cNvSpPr/>
          <p:nvPr/>
        </p:nvSpPr>
        <p:spPr>
          <a:xfrm>
            <a:off x="4506291" y="4978879"/>
            <a:ext cx="1584385" cy="405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959480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BBEEA-8AA3-E8DB-E872-C00B3ABC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87928"/>
            <a:ext cx="10353762" cy="5403272"/>
          </a:xfrm>
        </p:spPr>
        <p:txBody>
          <a:bodyPr>
            <a:normAutofit fontScale="70000" lnSpcReduction="20000"/>
          </a:bodyPr>
          <a:lstStyle/>
          <a:p>
            <a:r>
              <a:rPr lang="pt-BR" sz="3400" b="1" dirty="0">
                <a:solidFill>
                  <a:srgbClr val="92D050"/>
                </a:solidFill>
              </a:rPr>
              <a:t>Função dentro de função</a:t>
            </a:r>
          </a:p>
          <a:p>
            <a:r>
              <a:rPr lang="pt-BR" dirty="0"/>
              <a:t>Defina uma função para retornar se um número é par ou ímpar.</a:t>
            </a: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épar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par_ou_ímpar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"Ímpar"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"Par"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épar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impar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par_ou_ímpar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par_ou_ímpar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6900" indent="0">
              <a:buNone/>
            </a:pP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Ímpar</a:t>
            </a:r>
          </a:p>
          <a:p>
            <a:pPr marL="3690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&lt;&lt;&lt;Par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029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CA675-C8AA-1573-0EBA-BB40E0D7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96816"/>
            <a:ext cx="10353762" cy="5394384"/>
          </a:xfrm>
        </p:spPr>
        <p:txBody>
          <a:bodyPr>
            <a:normAutofit/>
          </a:bodyPr>
          <a:lstStyle/>
          <a:p>
            <a:r>
              <a:rPr lang="pt-BR" dirty="0"/>
              <a:t>Python tem funções para calcular a soma, o máximo e o mínimo de uma lista.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</a:t>
            </a:r>
            <a:r>
              <a:rPr lang="pt-BR" dirty="0" err="1">
                <a:solidFill>
                  <a:srgbClr val="92D050"/>
                </a:solidFill>
              </a:rPr>
              <a:t>numeros</a:t>
            </a:r>
            <a:r>
              <a:rPr lang="pt-BR" dirty="0">
                <a:solidFill>
                  <a:srgbClr val="92D050"/>
                </a:solidFill>
              </a:rPr>
              <a:t> = [3, 6, 9]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sum(</a:t>
            </a:r>
            <a:r>
              <a:rPr lang="pt-BR" dirty="0" err="1">
                <a:solidFill>
                  <a:srgbClr val="92D050"/>
                </a:solidFill>
              </a:rPr>
              <a:t>numeros</a:t>
            </a:r>
            <a:r>
              <a:rPr lang="pt-BR" dirty="0">
                <a:solidFill>
                  <a:srgbClr val="92D050"/>
                </a:solidFill>
              </a:rPr>
              <a:t>)</a:t>
            </a:r>
          </a:p>
          <a:p>
            <a:r>
              <a:rPr lang="pt-BR" dirty="0">
                <a:solidFill>
                  <a:srgbClr val="92D050"/>
                </a:solidFill>
              </a:rPr>
              <a:t>18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</a:t>
            </a:r>
            <a:r>
              <a:rPr lang="pt-BR" dirty="0" err="1">
                <a:solidFill>
                  <a:srgbClr val="92D050"/>
                </a:solidFill>
              </a:rPr>
              <a:t>max</a:t>
            </a:r>
            <a:r>
              <a:rPr lang="pt-BR" dirty="0">
                <a:solidFill>
                  <a:srgbClr val="92D050"/>
                </a:solidFill>
              </a:rPr>
              <a:t>(</a:t>
            </a:r>
            <a:r>
              <a:rPr lang="pt-BR" dirty="0" err="1">
                <a:solidFill>
                  <a:srgbClr val="92D050"/>
                </a:solidFill>
              </a:rPr>
              <a:t>numeros</a:t>
            </a:r>
            <a:r>
              <a:rPr lang="pt-BR" dirty="0">
                <a:solidFill>
                  <a:srgbClr val="92D050"/>
                </a:solidFill>
              </a:rPr>
              <a:t>)</a:t>
            </a:r>
          </a:p>
          <a:p>
            <a:r>
              <a:rPr lang="pt-BR" dirty="0">
                <a:solidFill>
                  <a:srgbClr val="92D050"/>
                </a:solidFill>
              </a:rPr>
              <a:t>9</a:t>
            </a:r>
          </a:p>
          <a:p>
            <a:r>
              <a:rPr lang="pt-BR" dirty="0">
                <a:solidFill>
                  <a:srgbClr val="92D050"/>
                </a:solidFill>
              </a:rPr>
              <a:t>&gt;&gt;&gt; min(</a:t>
            </a:r>
            <a:r>
              <a:rPr lang="pt-BR" dirty="0" err="1">
                <a:solidFill>
                  <a:srgbClr val="92D050"/>
                </a:solidFill>
              </a:rPr>
              <a:t>numeros</a:t>
            </a:r>
            <a:r>
              <a:rPr lang="pt-BR" dirty="0">
                <a:solidFill>
                  <a:srgbClr val="92D050"/>
                </a:solidFill>
              </a:rPr>
              <a:t>)</a:t>
            </a:r>
          </a:p>
          <a:p>
            <a:r>
              <a:rPr lang="pt-BR" dirty="0">
                <a:solidFill>
                  <a:srgbClr val="92D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4006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859E9-EF3D-918D-2EA4-ACAAA742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0659"/>
            <a:ext cx="10353762" cy="6078069"/>
          </a:xfrm>
        </p:spPr>
        <p:txBody>
          <a:bodyPr>
            <a:normAutofit fontScale="77500" lnSpcReduction="20000"/>
          </a:bodyPr>
          <a:lstStyle/>
          <a:p>
            <a:r>
              <a:rPr lang="pt-BR" sz="3100" b="1" dirty="0">
                <a:solidFill>
                  <a:srgbClr val="92D050"/>
                </a:solidFill>
              </a:rPr>
              <a:t>Variáveis locais e globais</a:t>
            </a:r>
          </a:p>
          <a:p>
            <a:r>
              <a:rPr lang="pt-BR" dirty="0">
                <a:solidFill>
                  <a:schemeClr val="tx1"/>
                </a:solidFill>
              </a:rPr>
              <a:t>Uma variável local a uma função existe apenas dentro dela, não podemos acessar o valor de uma variável local fora da função que a criou.</a:t>
            </a:r>
          </a:p>
          <a:p>
            <a:r>
              <a:rPr lang="pt-BR" dirty="0">
                <a:solidFill>
                  <a:schemeClr val="tx1"/>
                </a:solidFill>
              </a:rPr>
              <a:t>Já uma variável global é definida fora de uma função, podendo ser vista por todas as funções do módulo (programa).</a:t>
            </a:r>
          </a:p>
          <a:p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muda_e_imprime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):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dentro da função: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 antes de mudar: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muda_e_imprime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depois de mudar: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tx1"/>
                </a:solidFill>
              </a:rPr>
              <a:t>A antes de mudar: 5</a:t>
            </a:r>
          </a:p>
          <a:p>
            <a:r>
              <a:rPr lang="pt-BR" dirty="0">
                <a:solidFill>
                  <a:schemeClr val="tx1"/>
                </a:solidFill>
              </a:rPr>
              <a:t>A dentro da função: 7</a:t>
            </a:r>
          </a:p>
          <a:p>
            <a:r>
              <a:rPr lang="pt-BR" dirty="0">
                <a:solidFill>
                  <a:schemeClr val="tx1"/>
                </a:solidFill>
              </a:rPr>
              <a:t>A depois de mudar: 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861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FB4DD-C8B0-D773-5C28-63A5584F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99804"/>
            <a:ext cx="11077731" cy="6295868"/>
          </a:xfrm>
        </p:spPr>
        <p:txBody>
          <a:bodyPr>
            <a:normAutofit fontScale="70000" lnSpcReduction="20000"/>
          </a:bodyPr>
          <a:lstStyle/>
          <a:p>
            <a:r>
              <a:rPr lang="pt-BR" sz="3400" b="1" dirty="0">
                <a:solidFill>
                  <a:srgbClr val="92D050"/>
                </a:solidFill>
              </a:rPr>
              <a:t>Funções Recursivas – </a:t>
            </a:r>
            <a:r>
              <a:rPr lang="pt-BR" sz="3400" dirty="0">
                <a:solidFill>
                  <a:schemeClr val="tx1"/>
                </a:solidFill>
              </a:rPr>
              <a:t>São funções que chamam a si mesma veja exemplo: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fatorial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"Calculando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 fatorial 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"Fatorial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1"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fatorial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"Fatorial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fat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fatorial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/>
              <a:t>Calculando o fatorial de 6</a:t>
            </a:r>
          </a:p>
          <a:p>
            <a:r>
              <a:rPr lang="pt-BR" dirty="0"/>
              <a:t>Calculando o fatorial de 5</a:t>
            </a:r>
          </a:p>
          <a:p>
            <a:r>
              <a:rPr lang="pt-BR" dirty="0"/>
              <a:t>Calculando o fatorial de 4</a:t>
            </a:r>
          </a:p>
          <a:p>
            <a:r>
              <a:rPr lang="pt-BR" dirty="0"/>
              <a:t>Fatorial de 4 = 24</a:t>
            </a:r>
          </a:p>
          <a:p>
            <a:r>
              <a:rPr lang="pt-BR" dirty="0"/>
              <a:t>Fatorial de 5 = 120</a:t>
            </a:r>
          </a:p>
          <a:p>
            <a:r>
              <a:rPr lang="pt-BR" dirty="0"/>
              <a:t>Fatorial de 6 = 720</a:t>
            </a:r>
          </a:p>
        </p:txBody>
      </p:sp>
    </p:spTree>
    <p:extLst>
      <p:ext uri="{BB962C8B-B14F-4D97-AF65-F5344CB8AC3E}">
        <p14:creationId xmlns:p14="http://schemas.microsoft.com/office/powerpoint/2010/main" val="191597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AD1C-CE40-1E2D-11D5-3562BAE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43" y="297968"/>
            <a:ext cx="10353762" cy="12573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92D050"/>
                </a:solidFill>
              </a:rPr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4F274-C9A2-02C4-87DE-78232BB2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643270"/>
            <a:ext cx="11714922" cy="4916556"/>
          </a:xfrm>
        </p:spPr>
        <p:txBody>
          <a:bodyPr>
            <a:normAutofit lnSpcReduction="10000"/>
          </a:bodyPr>
          <a:lstStyle/>
          <a:p>
            <a:r>
              <a:rPr lang="pt-BR" sz="2600" dirty="0">
                <a:solidFill>
                  <a:srgbClr val="92D050"/>
                </a:solidFill>
              </a:rPr>
              <a:t>O que é uma variável? </a:t>
            </a:r>
            <a:r>
              <a:rPr lang="pt-BR" sz="2600" dirty="0"/>
              <a:t>é simplesmente um espaço na memória o qual reservamos e damos um nome e armazena valores. Ou seja, uma variável é um nome que se refere a um valor.</a:t>
            </a:r>
          </a:p>
          <a:p>
            <a:r>
              <a:rPr lang="pt-BR" sz="2600" dirty="0"/>
              <a:t>Os nomes de variáveis devem iniciar obrigatoriamente com uma letra, mas podem conter números e o símbolo (_) depois.</a:t>
            </a:r>
          </a:p>
          <a:p>
            <a:r>
              <a:rPr lang="pt-BR" sz="2600" dirty="0"/>
              <a:t>De acordo com a PEP-8 (Proposta de Enriquecimento Python), a boa prática é usar snake_case tanto para as variáveis quanto as funções/métodos e camelCase para as classes. </a:t>
            </a:r>
            <a:r>
              <a:rPr lang="pt-BR" sz="2600" dirty="0">
                <a:solidFill>
                  <a:srgbClr val="FFFF00"/>
                </a:solidFill>
              </a:rPr>
              <a:t>(</a:t>
            </a:r>
            <a:r>
              <a:rPr lang="pt-BR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https://peps.python.org/</a:t>
            </a:r>
            <a:r>
              <a:rPr lang="pt-BR" sz="2600" dirty="0">
                <a:solidFill>
                  <a:srgbClr val="FFFF00"/>
                </a:solidFill>
              </a:rPr>
              <a:t>).</a:t>
            </a:r>
          </a:p>
          <a:p>
            <a:r>
              <a:rPr lang="pt-BR" sz="2600" dirty="0"/>
              <a:t>As variáveis possuem outras propriedades além de nomes e valores. Uma delas é o tipo e define a natureza dos dados que a variável armazena.</a:t>
            </a:r>
          </a:p>
          <a:p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2900" dirty="0">
              <a:solidFill>
                <a:srgbClr val="6A9955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A045CD23-BF3A-D3B7-513B-C827BA99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84" y="297968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F9209-CA76-AD48-BC64-3089E297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100" dirty="0">
                <a:solidFill>
                  <a:srgbClr val="92D050"/>
                </a:solidFill>
              </a:rPr>
              <a:t>Tipos de variáveis em Python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38CEE-FC66-9E0D-55F9-21833E72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4051"/>
            <a:ext cx="10353762" cy="4235931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Inteiro (</a:t>
            </a:r>
            <a:r>
              <a:rPr lang="pt-BR" sz="2600" dirty="0" err="1">
                <a:solidFill>
                  <a:srgbClr val="92D050"/>
                </a:solidFill>
              </a:rPr>
              <a:t>int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Ponto Flutuante ou Decimal (</a:t>
            </a:r>
            <a:r>
              <a:rPr lang="pt-BR" sz="2600" dirty="0" err="1">
                <a:solidFill>
                  <a:srgbClr val="92D050"/>
                </a:solidFill>
              </a:rPr>
              <a:t>float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Tipo Complexo (</a:t>
            </a:r>
            <a:r>
              <a:rPr lang="pt-BR" sz="2600" dirty="0" err="1">
                <a:solidFill>
                  <a:srgbClr val="92D050"/>
                </a:solidFill>
              </a:rPr>
              <a:t>complex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>
                <a:solidFill>
                  <a:schemeClr val="tx1"/>
                </a:solidFill>
              </a:rPr>
              <a:t>String (</a:t>
            </a:r>
            <a:r>
              <a:rPr lang="pt-BR" sz="2600" dirty="0" err="1">
                <a:solidFill>
                  <a:srgbClr val="92D050"/>
                </a:solidFill>
              </a:rPr>
              <a:t>str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Boolean</a:t>
            </a:r>
            <a:r>
              <a:rPr lang="pt-BR" sz="2600" dirty="0">
                <a:solidFill>
                  <a:schemeClr val="tx1"/>
                </a:solidFill>
              </a:rPr>
              <a:t> (</a:t>
            </a:r>
            <a:r>
              <a:rPr lang="pt-BR" sz="2600" dirty="0" err="1">
                <a:solidFill>
                  <a:schemeClr val="tx1"/>
                </a:solidFill>
              </a:rPr>
              <a:t>bool</a:t>
            </a:r>
            <a:r>
              <a:rPr lang="pt-BR" sz="2600" dirty="0">
                <a:solidFill>
                  <a:schemeClr val="tx1"/>
                </a:solidFill>
              </a:rPr>
              <a:t>)- tipo lógico (</a:t>
            </a:r>
            <a:r>
              <a:rPr lang="pt-BR" sz="2600" dirty="0">
                <a:solidFill>
                  <a:srgbClr val="92D050"/>
                </a:solidFill>
              </a:rPr>
              <a:t>True/False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List</a:t>
            </a:r>
            <a:r>
              <a:rPr lang="pt-BR" sz="2600" dirty="0">
                <a:solidFill>
                  <a:schemeClr val="tx1"/>
                </a:solidFill>
              </a:rPr>
              <a:t> (</a:t>
            </a:r>
            <a:r>
              <a:rPr lang="pt-BR" sz="2600" dirty="0" err="1">
                <a:solidFill>
                  <a:srgbClr val="92D050"/>
                </a:solidFill>
              </a:rPr>
              <a:t>list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Tuple</a:t>
            </a:r>
            <a:r>
              <a:rPr lang="pt-BR" sz="2600" dirty="0">
                <a:solidFill>
                  <a:schemeClr val="tx1"/>
                </a:solidFill>
              </a:rPr>
              <a:t>.</a:t>
            </a:r>
          </a:p>
          <a:p>
            <a:r>
              <a:rPr lang="pt-BR" sz="2600" dirty="0" err="1">
                <a:solidFill>
                  <a:schemeClr val="tx1"/>
                </a:solidFill>
              </a:rPr>
              <a:t>Dictionary</a:t>
            </a:r>
            <a:r>
              <a:rPr lang="pt-BR" sz="2600" dirty="0">
                <a:solidFill>
                  <a:schemeClr val="tx1"/>
                </a:solidFill>
              </a:rPr>
              <a:t> (</a:t>
            </a:r>
            <a:r>
              <a:rPr lang="pt-BR" sz="2600" dirty="0" err="1">
                <a:solidFill>
                  <a:srgbClr val="92D050"/>
                </a:solidFill>
              </a:rPr>
              <a:t>dic</a:t>
            </a:r>
            <a:r>
              <a:rPr lang="pt-BR" sz="2600" dirty="0">
                <a:solidFill>
                  <a:schemeClr val="tx1"/>
                </a:solidFill>
              </a:rPr>
              <a:t>)</a:t>
            </a:r>
          </a:p>
          <a:p>
            <a:endParaRPr lang="pt-BR" dirty="0"/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1264AF4D-4E77-935C-264B-AF361F16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4" y="297968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A6D34-4C21-74E2-295F-C24EAD1F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8296"/>
            <a:ext cx="10353762" cy="5512903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>
                <a:solidFill>
                  <a:srgbClr val="92D050"/>
                </a:solidFill>
              </a:rPr>
              <a:t>Variáveis tipo numéricas (</a:t>
            </a:r>
            <a:r>
              <a:rPr lang="pt-BR" sz="5900" dirty="0" err="1">
                <a:solidFill>
                  <a:srgbClr val="92D050"/>
                </a:solidFill>
              </a:rPr>
              <a:t>int</a:t>
            </a:r>
            <a:r>
              <a:rPr lang="pt-BR" sz="5900" dirty="0">
                <a:solidFill>
                  <a:srgbClr val="92D050"/>
                </a:solidFill>
              </a:rPr>
              <a:t>, </a:t>
            </a:r>
            <a:r>
              <a:rPr lang="pt-BR" sz="5900" dirty="0" err="1">
                <a:solidFill>
                  <a:srgbClr val="92D050"/>
                </a:solidFill>
              </a:rPr>
              <a:t>float</a:t>
            </a:r>
            <a:r>
              <a:rPr lang="pt-BR" sz="5900" dirty="0">
                <a:solidFill>
                  <a:srgbClr val="92D050"/>
                </a:solidFill>
              </a:rPr>
              <a:t>)</a:t>
            </a:r>
          </a:p>
          <a:p>
            <a:r>
              <a:rPr lang="pt-BR" sz="4200" b="0" dirty="0">
                <a:solidFill>
                  <a:srgbClr val="9CDCFE"/>
                </a:solidFill>
                <a:effectLst/>
                <a:highlight>
                  <a:srgbClr val="000000"/>
                </a:highlight>
              </a:rPr>
              <a:t>a</a:t>
            </a:r>
            <a:r>
              <a:rPr lang="pt-BR" sz="4200" b="0" dirty="0">
                <a:solidFill>
                  <a:srgbClr val="D4D4D4"/>
                </a:solidFill>
                <a:effectLst/>
                <a:highlight>
                  <a:srgbClr val="000000"/>
                </a:highlight>
              </a:rPr>
              <a:t> = </a:t>
            </a:r>
            <a:r>
              <a:rPr lang="pt-BR" sz="4200" b="0" dirty="0">
                <a:solidFill>
                  <a:srgbClr val="B5CEA8"/>
                </a:solidFill>
                <a:effectLst/>
                <a:highlight>
                  <a:srgbClr val="000000"/>
                </a:highlight>
              </a:rPr>
              <a:t>14 </a:t>
            </a:r>
            <a:r>
              <a:rPr lang="pt-BR" sz="3700" dirty="0"/>
              <a:t>Na variável ‘a’ o seu valor é um número inteiro (</a:t>
            </a:r>
            <a:r>
              <a:rPr lang="pt-BR" sz="3700" dirty="0" err="1"/>
              <a:t>int</a:t>
            </a:r>
            <a:r>
              <a:rPr lang="pt-BR" sz="3700" dirty="0"/>
              <a:t>).</a:t>
            </a:r>
          </a:p>
          <a:p>
            <a:r>
              <a:rPr lang="pt-BR" sz="4200" dirty="0">
                <a:solidFill>
                  <a:srgbClr val="9CDCFE"/>
                </a:solidFill>
                <a:effectLst/>
                <a:highlight>
                  <a:srgbClr val="000000"/>
                </a:highlight>
              </a:rPr>
              <a:t>b = 14.0 –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700" dirty="0"/>
              <a:t>Em ‘b’ o seu valor é um número decimal(</a:t>
            </a:r>
            <a:r>
              <a:rPr lang="pt-BR" sz="3700" dirty="0" err="1"/>
              <a:t>float</a:t>
            </a:r>
            <a:r>
              <a:rPr lang="pt-BR" sz="3700" dirty="0"/>
              <a:t>).</a:t>
            </a:r>
          </a:p>
          <a:p>
            <a:r>
              <a:rPr lang="pt-BR" sz="5100" dirty="0">
                <a:solidFill>
                  <a:srgbClr val="92D050"/>
                </a:solidFill>
              </a:rPr>
              <a:t>Operadores relacionais</a:t>
            </a:r>
          </a:p>
          <a:p>
            <a:r>
              <a:rPr lang="pt-BR" sz="3100" dirty="0">
                <a:solidFill>
                  <a:srgbClr val="92D050"/>
                </a:solidFill>
              </a:rPr>
              <a:t> == </a:t>
            </a:r>
            <a:r>
              <a:rPr lang="pt-BR" sz="4400" dirty="0"/>
              <a:t>igualdade</a:t>
            </a:r>
          </a:p>
          <a:p>
            <a:r>
              <a:rPr lang="pt-BR" sz="3800" dirty="0">
                <a:solidFill>
                  <a:srgbClr val="92D050"/>
                </a:solidFill>
              </a:rPr>
              <a:t> &gt; </a:t>
            </a:r>
            <a:r>
              <a:rPr lang="pt-BR" sz="3800" dirty="0">
                <a:solidFill>
                  <a:schemeClr val="tx1"/>
                </a:solidFill>
              </a:rPr>
              <a:t>maior que </a:t>
            </a:r>
          </a:p>
          <a:p>
            <a:r>
              <a:rPr lang="pt-BR" sz="3800" dirty="0">
                <a:solidFill>
                  <a:srgbClr val="92D050"/>
                </a:solidFill>
              </a:rPr>
              <a:t> &lt; </a:t>
            </a:r>
            <a:r>
              <a:rPr lang="pt-BR" sz="3800" dirty="0">
                <a:solidFill>
                  <a:schemeClr val="tx1"/>
                </a:solidFill>
              </a:rPr>
              <a:t>menor que </a:t>
            </a:r>
          </a:p>
          <a:p>
            <a:r>
              <a:rPr lang="pt-BR" sz="3800" dirty="0">
                <a:solidFill>
                  <a:srgbClr val="92D050"/>
                </a:solidFill>
              </a:rPr>
              <a:t> != </a:t>
            </a:r>
            <a:r>
              <a:rPr lang="pt-BR" sz="3800" dirty="0">
                <a:solidFill>
                  <a:schemeClr val="tx1"/>
                </a:solidFill>
              </a:rPr>
              <a:t>diferente</a:t>
            </a:r>
          </a:p>
          <a:p>
            <a:r>
              <a:rPr lang="pt-BR" sz="3800" dirty="0">
                <a:solidFill>
                  <a:srgbClr val="92D050"/>
                </a:solidFill>
              </a:rPr>
              <a:t> &gt;= </a:t>
            </a:r>
            <a:r>
              <a:rPr lang="pt-BR" sz="3800" dirty="0">
                <a:solidFill>
                  <a:schemeClr val="tx1"/>
                </a:solidFill>
              </a:rPr>
              <a:t>maior ou igual</a:t>
            </a:r>
          </a:p>
          <a:p>
            <a:r>
              <a:rPr lang="pt-BR" sz="3800" dirty="0">
                <a:solidFill>
                  <a:srgbClr val="92D050"/>
                </a:solidFill>
              </a:rPr>
              <a:t> &lt;= </a:t>
            </a:r>
            <a:r>
              <a:rPr lang="pt-BR" sz="3800" dirty="0">
                <a:solidFill>
                  <a:schemeClr val="tx1"/>
                </a:solidFill>
              </a:rPr>
              <a:t>menor ou igual</a:t>
            </a:r>
          </a:p>
          <a:p>
            <a:endParaRPr lang="pt-BR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5100" dirty="0">
                <a:solidFill>
                  <a:srgbClr val="92D050"/>
                </a:solidFill>
              </a:rPr>
              <a:t>Variáveis tipo lógico (True/False)</a:t>
            </a:r>
          </a:p>
          <a:p>
            <a:r>
              <a:rPr lang="pt-BR" sz="5100" b="0" dirty="0">
                <a:solidFill>
                  <a:srgbClr val="9CDCFE"/>
                </a:solidFill>
                <a:effectLst/>
                <a:latin typeface="+mj-lt"/>
              </a:rPr>
              <a:t>resultado</a:t>
            </a:r>
            <a:r>
              <a:rPr lang="pt-BR" sz="5100" b="0" dirty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pt-BR" sz="5100" b="0" dirty="0">
                <a:solidFill>
                  <a:srgbClr val="569CD6"/>
                </a:solidFill>
                <a:effectLst/>
                <a:latin typeface="+mj-lt"/>
              </a:rPr>
              <a:t>True.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4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92DEC-A167-9C4C-9754-ACF6EA6B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8296"/>
            <a:ext cx="10353762" cy="5512903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Variáveis tipo lógico (True/False)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 algn="l"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True.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Operadores lógicos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</a:t>
            </a:r>
          </a:p>
          <a:p>
            <a:pPr marL="36900" indent="0">
              <a:buNone/>
            </a:pP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abela verdade  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pt-BR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    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    =   V  /  V</a:t>
            </a:r>
          </a:p>
          <a:p>
            <a:pPr marL="36900" indent="0">
              <a:buNone/>
            </a:pP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V    F      =   F  /  V</a:t>
            </a:r>
          </a:p>
          <a:p>
            <a:pPr marL="36900" indent="0">
              <a:buNone/>
            </a:pPr>
            <a:r>
              <a:rPr lang="pt-B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    V      =   F  /  V</a:t>
            </a:r>
          </a:p>
          <a:p>
            <a:pPr marL="36900" indent="0">
              <a:buNone/>
            </a:pPr>
            <a:r>
              <a:rPr lang="pt-BR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   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     =   F  /  F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pt-B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7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FF746F-7562-0149-C359-6C584A95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357809"/>
            <a:ext cx="9621683" cy="5890591"/>
          </a:xfrm>
        </p:spPr>
        <p:txBody>
          <a:bodyPr>
            <a:normAutofit fontScale="92500" lnSpcReduction="20000"/>
          </a:bodyPr>
          <a:lstStyle/>
          <a:p>
            <a:r>
              <a:rPr lang="pt-BR" sz="2600" b="1" i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Variável Tipo String (</a:t>
            </a:r>
            <a:r>
              <a:rPr lang="pt-BR" sz="2600" b="1" i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2600" b="1" i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As </a:t>
            </a:r>
            <a:r>
              <a:rPr lang="pt-BR" sz="2400" dirty="0">
                <a:solidFill>
                  <a:srgbClr val="FFFF00"/>
                </a:solidFill>
              </a:rPr>
              <a:t>strings</a:t>
            </a:r>
            <a:r>
              <a:rPr lang="pt-BR" sz="2400" dirty="0">
                <a:solidFill>
                  <a:schemeClr val="tx1"/>
                </a:solidFill>
              </a:rPr>
              <a:t> armazenam cadeias de caracteres chamado valor que deve ser escrito entre aspas simples ou duplas.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O tamanho de uma string pode ser obtido usando a função </a:t>
            </a:r>
            <a:r>
              <a:rPr lang="pt-BR" sz="2400" dirty="0" err="1">
                <a:solidFill>
                  <a:schemeClr val="tx1"/>
                </a:solidFill>
              </a:rPr>
              <a:t>len</a:t>
            </a:r>
            <a:r>
              <a:rPr lang="pt-BR" sz="2400" dirty="0">
                <a:solidFill>
                  <a:schemeClr val="tx1"/>
                </a:solidFill>
              </a:rPr>
              <a:t>() que retorna o Nº de caracteres na string.</a:t>
            </a:r>
          </a:p>
          <a:p>
            <a:pPr marL="36900" indent="0">
              <a:buNone/>
            </a:pP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&gt;&gt;&gt; c = "keila"</a:t>
            </a:r>
          </a:p>
          <a:p>
            <a:pPr marL="36900" indent="0">
              <a:buNone/>
            </a:pPr>
            <a:r>
              <a:rPr lang="fi-FI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&gt;&gt;&gt; len(c)</a:t>
            </a:r>
          </a:p>
          <a:p>
            <a:pPr marL="36900" indent="0">
              <a:buNone/>
            </a:pPr>
            <a:r>
              <a:rPr lang="fi-FI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Operações 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concatenação(+)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=&gt; junção de duas ou mais strings</a:t>
            </a:r>
          </a:p>
          <a:p>
            <a:pPr marL="3690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&gt;&gt;&gt; d = "Ramos"</a:t>
            </a:r>
          </a:p>
          <a:p>
            <a:pPr marL="3690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&gt;&gt;&gt; print(c + d) – 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concatenou, juntou c e d.</a:t>
            </a:r>
          </a:p>
          <a:p>
            <a:pPr marL="36900" indent="0">
              <a:buNone/>
            </a:pP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keilaRamos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557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{F7D25322-F2D9-47DF-9F8A-848ECC5D0985}tf55705232_win32</Template>
  <TotalTime>10136</TotalTime>
  <Words>4551</Words>
  <Application>Microsoft Office PowerPoint</Application>
  <PresentationFormat>Widescreen</PresentationFormat>
  <Paragraphs>493</Paragraphs>
  <Slides>44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Courier</vt:lpstr>
      <vt:lpstr>Goudy Old Style</vt:lpstr>
      <vt:lpstr>Times New Roman</vt:lpstr>
      <vt:lpstr>Wingdings 2</vt:lpstr>
      <vt:lpstr>SlateVTI</vt:lpstr>
      <vt:lpstr>Lógica de programação com Python</vt:lpstr>
      <vt:lpstr>Conteúdo</vt:lpstr>
      <vt:lpstr>Sobre o Python</vt:lpstr>
      <vt:lpstr>Paciência</vt:lpstr>
      <vt:lpstr>Variáveis</vt:lpstr>
      <vt:lpstr>Tipos de variáveis em Python </vt:lpstr>
      <vt:lpstr>Apresentação do PowerPoint</vt:lpstr>
      <vt:lpstr>Apresentação do PowerPoint</vt:lpstr>
      <vt:lpstr>Apresentação do PowerPoint</vt:lpstr>
      <vt:lpstr>Apresentação do PowerPoint</vt:lpstr>
      <vt:lpstr>Entrada de Dados</vt:lpstr>
      <vt:lpstr>Saída de dados</vt:lpstr>
      <vt:lpstr>Executar ou não executar? Eis a questão...</vt:lpstr>
      <vt:lpstr>Repetições</vt:lpstr>
      <vt:lpstr>Apresentação do PowerPoint</vt:lpstr>
      <vt:lpstr>Apresentação do PowerPoint</vt:lpstr>
      <vt:lpstr>Apresentação do PowerPoint</vt:lpstr>
      <vt:lpstr>Listas, dicionários, Tuplas e conjuntos</vt:lpstr>
      <vt:lpstr>Funções para adicionar elementos em uma lista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Tuplas</vt:lpstr>
      <vt:lpstr>Apresentação do PowerPoint</vt:lpstr>
      <vt:lpstr>Conjuntos (Sets)</vt:lpstr>
      <vt:lpstr>Apresentação do PowerPoint</vt:lpstr>
      <vt:lpstr>Dicionários</vt:lpstr>
      <vt:lpstr>Apresentação do PowerPoint</vt:lpstr>
      <vt:lpstr>Apresentação do PowerPoint</vt:lpstr>
      <vt:lpstr>Apresentação do PowerPoint</vt:lpstr>
      <vt:lpstr>Qual estrutura  de dados utilizar?</vt:lpstr>
      <vt:lpstr>Trabalhando com Strings</vt:lpstr>
      <vt:lpstr>Apresentação do PowerPoint</vt:lpstr>
      <vt:lpstr>Apresentação do PowerPoint</vt:lpstr>
      <vt:lpstr>Funções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com Python</dc:title>
  <dc:creator>Keila Ramos</dc:creator>
  <cp:lastModifiedBy>Keila Ramos</cp:lastModifiedBy>
  <cp:revision>18</cp:revision>
  <dcterms:created xsi:type="dcterms:W3CDTF">2022-05-09T13:29:07Z</dcterms:created>
  <dcterms:modified xsi:type="dcterms:W3CDTF">2022-05-20T12:09:50Z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