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2"/>
  </p:notesMasterIdLst>
  <p:sldIdLst>
    <p:sldId id="258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301" r:id="rId13"/>
    <p:sldId id="294" r:id="rId14"/>
    <p:sldId id="296" r:id="rId15"/>
    <p:sldId id="297" r:id="rId16"/>
    <p:sldId id="298" r:id="rId17"/>
    <p:sldId id="299" r:id="rId18"/>
    <p:sldId id="302" r:id="rId19"/>
    <p:sldId id="30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DF"/>
    <a:srgbClr val="E9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6AC44-6233-4266-BDF0-50CB49971306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F7BE8-FED7-4CD9-9AAA-83DD5E04D5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2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F7BE8-FED7-4CD9-9AAA-83DD5E04D5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29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77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06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01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9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43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3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DE245A-A911-43A2-8E13-24C52AEE7692}" type="datetimeFigureOut">
              <a:rPr lang="it-IT" smtClean="0"/>
              <a:t>25/01/2025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3EBEE8-28D7-43B1-862C-F5A7D3EF1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0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C7675274-F4C5-052B-5990-E02C6478ACD2}"/>
              </a:ext>
            </a:extLst>
          </p:cNvPr>
          <p:cNvSpPr/>
          <p:nvPr/>
        </p:nvSpPr>
        <p:spPr>
          <a:xfrm>
            <a:off x="282339" y="2955891"/>
            <a:ext cx="6656343" cy="3498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it-IT" sz="3200" noProof="0" dirty="0">
                <a:solidFill>
                  <a:srgbClr val="124E73"/>
                </a:solidFill>
                <a:latin typeface="Bahnschrift Light SemiCondensed" panose="020B0502040204020203" pitchFamily="34" charset="0"/>
                <a:ea typeface="MuseoModerno Medium" pitchFamily="34" charset="-122"/>
                <a:cs typeface="MuseoModerno Medium" pitchFamily="34" charset="-120"/>
              </a:rPr>
              <a:t>					    Progetto</a:t>
            </a:r>
            <a:r>
              <a:rPr lang="it-IT" sz="3200" noProof="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:</a:t>
            </a:r>
          </a:p>
          <a:p>
            <a:pPr marL="0" indent="0">
              <a:lnSpc>
                <a:spcPts val="5550"/>
              </a:lnSpc>
              <a:buNone/>
            </a:pPr>
            <a:r>
              <a:rPr lang="it-IT" sz="3200" noProof="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it-IT" sz="3200" noProof="0" dirty="0">
                <a:solidFill>
                  <a:srgbClr val="124E73"/>
                </a:solidFill>
                <a:latin typeface="Bahnschrift Light SemiCondensed" panose="020B0502040204020203" pitchFamily="34" charset="0"/>
                <a:ea typeface="MuseoModerno Medium" pitchFamily="34" charset="-122"/>
                <a:cs typeface="MuseoModerno Medium" pitchFamily="34" charset="-120"/>
              </a:rPr>
              <a:t>Strumenti Formali per la Bioinformatica</a:t>
            </a:r>
          </a:p>
          <a:p>
            <a:pPr marL="0" indent="0">
              <a:lnSpc>
                <a:spcPts val="5550"/>
              </a:lnSpc>
              <a:buNone/>
            </a:pPr>
            <a:endParaRPr lang="it-IT" sz="4450" noProof="0" dirty="0">
              <a:solidFill>
                <a:srgbClr val="124E73"/>
              </a:solidFill>
              <a:latin typeface="MuseoModerno Medium" pitchFamily="34" charset="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it-IT" noProof="0" dirty="0">
                <a:solidFill>
                  <a:srgbClr val="124E73"/>
                </a:solidFill>
                <a:latin typeface="Bahnschrift Light SemiCondensed" panose="020B0502040204020203" pitchFamily="34" charset="0"/>
              </a:rPr>
              <a:t>DEBORA PUCCIARELLI</a:t>
            </a:r>
          </a:p>
          <a:p>
            <a:pPr marL="0" indent="0">
              <a:lnSpc>
                <a:spcPts val="5550"/>
              </a:lnSpc>
              <a:buNone/>
            </a:pPr>
            <a:r>
              <a:rPr lang="it-IT" noProof="0" dirty="0">
                <a:solidFill>
                  <a:srgbClr val="124E73"/>
                </a:solidFill>
                <a:latin typeface="Bahnschrift Light SemiCondensed" panose="020B0502040204020203" pitchFamily="34" charset="0"/>
              </a:rPr>
              <a:t>0522501933</a:t>
            </a:r>
            <a:endParaRPr lang="it-IT" noProof="0" dirty="0">
              <a:latin typeface="Bahnschrift Light SemiCondensed" panose="020B0502040204020203" pitchFamily="34" charset="0"/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62A2CEC6-F9BC-70E8-5260-0827A81B9C02}"/>
              </a:ext>
            </a:extLst>
          </p:cNvPr>
          <p:cNvSpPr/>
          <p:nvPr/>
        </p:nvSpPr>
        <p:spPr>
          <a:xfrm>
            <a:off x="392319" y="606617"/>
            <a:ext cx="7117703" cy="1526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3200" b="1" noProof="0" dirty="0">
                <a:latin typeface="Bahnschrift Light SemiCondensed" panose="020B0502040204020203" pitchFamily="34" charset="0"/>
              </a:rPr>
              <a:t>					    CLUSTAL:</a:t>
            </a:r>
          </a:p>
          <a:p>
            <a:pPr algn="ctr"/>
            <a:r>
              <a:rPr lang="it-IT" sz="3200" b="1" noProof="0" dirty="0">
                <a:latin typeface="Bahnschrift Light SemiCondensed" panose="020B0502040204020203" pitchFamily="34" charset="0"/>
              </a:rPr>
              <a:t> TOOL PER ALLINEAMENTO MULTIPLO DI SEQUENZE BIOLOGICHE</a:t>
            </a:r>
            <a:endParaRPr lang="it-IT" sz="3200" noProof="0" dirty="0">
              <a:latin typeface="Bahnschrift Light SemiCondensed" panose="020B0502040204020203" pitchFamily="34" charset="0"/>
            </a:endParaRPr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11C31568-E780-75F4-BC49-D5A7FBFB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962AB-A00E-1D9A-CF0C-0CB638EE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729" y="412443"/>
            <a:ext cx="5146855" cy="645123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GALAXY: TOOL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88F274B-A9E1-7361-1DBD-2D15C08801B6}"/>
              </a:ext>
            </a:extLst>
          </p:cNvPr>
          <p:cNvSpPr/>
          <p:nvPr/>
        </p:nvSpPr>
        <p:spPr>
          <a:xfrm>
            <a:off x="5609464" y="2006086"/>
            <a:ext cx="2373617" cy="347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Funzionalità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29A1444-6AFB-474C-3053-366252B2A954}"/>
              </a:ext>
            </a:extLst>
          </p:cNvPr>
          <p:cNvSpPr/>
          <p:nvPr/>
        </p:nvSpPr>
        <p:spPr>
          <a:xfrm>
            <a:off x="5609464" y="2537994"/>
            <a:ext cx="4918853" cy="1932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Galaxy è un "contenitore" di strumenti selezionabili dall'utente.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SequenceLogo</a:t>
            </a:r>
            <a:r>
              <a:rPr lang="it-IT" sz="17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: mostra regioni conservative e variabili all’interno di un allineamento multiplo di sequenze biologiche.</a:t>
            </a:r>
          </a:p>
          <a:p>
            <a:pPr marL="0" indent="0">
              <a:lnSpc>
                <a:spcPts val="2850"/>
              </a:lnSpc>
              <a:buNone/>
            </a:pPr>
            <a:br>
              <a:rPr lang="it-IT" sz="17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</a:b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87F44676-9694-B05E-33BA-71AE5BC9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9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28266-39E3-38A2-4885-FE469CC6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2" y="349553"/>
            <a:ext cx="5363852" cy="903112"/>
          </a:xfrm>
        </p:spPr>
        <p:txBody>
          <a:bodyPr>
            <a:normAutofit fontScale="90000"/>
          </a:bodyPr>
          <a:lstStyle/>
          <a:p>
            <a:r>
              <a:rPr lang="it-IT" sz="28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Caso di Studio:</a:t>
            </a:r>
            <a:br>
              <a:rPr lang="it-IT" sz="28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</a:br>
            <a:r>
              <a:rPr lang="it-IT" sz="28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 Ferritina</a:t>
            </a:r>
            <a:endParaRPr lang="it-IT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1C31289B-E1D1-AC6B-D924-30D619984661}"/>
              </a:ext>
            </a:extLst>
          </p:cNvPr>
          <p:cNvSpPr/>
          <p:nvPr/>
        </p:nvSpPr>
        <p:spPr>
          <a:xfrm>
            <a:off x="180830" y="1884106"/>
            <a:ext cx="501140" cy="446991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EA96772-ECCB-11CD-3C43-7B5135E4A4EA}"/>
              </a:ext>
            </a:extLst>
          </p:cNvPr>
          <p:cNvSpPr/>
          <p:nvPr/>
        </p:nvSpPr>
        <p:spPr>
          <a:xfrm>
            <a:off x="372282" y="1969117"/>
            <a:ext cx="124993" cy="298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1</a:t>
            </a:r>
            <a:endParaRPr lang="it-IT" sz="2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8165ACB-191B-6CCD-8ADF-A29A93EB879D}"/>
              </a:ext>
            </a:extLst>
          </p:cNvPr>
          <p:cNvSpPr/>
          <p:nvPr/>
        </p:nvSpPr>
        <p:spPr>
          <a:xfrm>
            <a:off x="828056" y="1811376"/>
            <a:ext cx="3830458" cy="692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Ricerca dello strumento SequenceLogo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ED6DB03E-DDE3-2B62-2D1A-F3A40CAAC637}"/>
              </a:ext>
            </a:extLst>
          </p:cNvPr>
          <p:cNvSpPr/>
          <p:nvPr/>
        </p:nvSpPr>
        <p:spPr>
          <a:xfrm>
            <a:off x="168325" y="3425064"/>
            <a:ext cx="501140" cy="446991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64D0C01E-73F1-35AF-9BDE-D911BB6CF3E4}"/>
              </a:ext>
            </a:extLst>
          </p:cNvPr>
          <p:cNvSpPr/>
          <p:nvPr/>
        </p:nvSpPr>
        <p:spPr>
          <a:xfrm>
            <a:off x="336679" y="3510075"/>
            <a:ext cx="170359" cy="298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2</a:t>
            </a:r>
            <a:endParaRPr lang="it-IT" sz="2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1CBDA530-8AA6-8256-E4D8-24C27EFA4D99}"/>
              </a:ext>
            </a:extLst>
          </p:cNvPr>
          <p:cNvSpPr/>
          <p:nvPr/>
        </p:nvSpPr>
        <p:spPr>
          <a:xfrm>
            <a:off x="792453" y="3478652"/>
            <a:ext cx="3717469" cy="446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Caricamento del file Fasta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ECEB2936-9888-55B2-94AA-124CC4BECAA4}"/>
              </a:ext>
            </a:extLst>
          </p:cNvPr>
          <p:cNvSpPr/>
          <p:nvPr/>
        </p:nvSpPr>
        <p:spPr>
          <a:xfrm>
            <a:off x="243831" y="4881011"/>
            <a:ext cx="501140" cy="446991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7700497B-3FCB-8047-D73A-0A7BF635F371}"/>
              </a:ext>
            </a:extLst>
          </p:cNvPr>
          <p:cNvSpPr/>
          <p:nvPr/>
        </p:nvSpPr>
        <p:spPr>
          <a:xfrm>
            <a:off x="407184" y="4966022"/>
            <a:ext cx="180181" cy="298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3</a:t>
            </a:r>
            <a:endParaRPr lang="it-IT" sz="2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BA73B058-1710-D35C-E488-B3496DA14205}"/>
              </a:ext>
            </a:extLst>
          </p:cNvPr>
          <p:cNvSpPr/>
          <p:nvPr/>
        </p:nvSpPr>
        <p:spPr>
          <a:xfrm>
            <a:off x="908324" y="4889213"/>
            <a:ext cx="3963696" cy="446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Esecuzione dello strumento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6CAEFD26-8952-BF3E-A077-C576A15C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83" y="319179"/>
            <a:ext cx="5931435" cy="60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2F37B-EF11-5A1B-B3D3-B9D8E320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4221"/>
            <a:ext cx="7729728" cy="1188720"/>
          </a:xfrm>
        </p:spPr>
        <p:txBody>
          <a:bodyPr/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Analisi tool clustal</a:t>
            </a:r>
          </a:p>
        </p:txBody>
      </p:sp>
    </p:spTree>
    <p:extLst>
      <p:ext uri="{BB962C8B-B14F-4D97-AF65-F5344CB8AC3E}">
        <p14:creationId xmlns:p14="http://schemas.microsoft.com/office/powerpoint/2010/main" val="126548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DA790-2F28-41A0-7DDB-1416403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11" y="294018"/>
            <a:ext cx="7729728" cy="597978"/>
          </a:xfrm>
        </p:spPr>
        <p:txBody>
          <a:bodyPr>
            <a:normAutofit fontScale="90000"/>
          </a:bodyPr>
          <a:lstStyle/>
          <a:p>
            <a:r>
              <a:rPr lang="it-IT" sz="28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Flusso di Esecuzione di Clustal</a:t>
            </a:r>
            <a:endParaRPr lang="it-IT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F47D0855-B43C-ACCA-629E-BD21AEDEEE27}"/>
              </a:ext>
            </a:extLst>
          </p:cNvPr>
          <p:cNvSpPr/>
          <p:nvPr/>
        </p:nvSpPr>
        <p:spPr>
          <a:xfrm>
            <a:off x="2589449" y="1247528"/>
            <a:ext cx="22860" cy="5090398"/>
          </a:xfrm>
          <a:prstGeom prst="roundRect">
            <a:avLst>
              <a:gd name="adj" fmla="val 38833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A3B53C4A-6A6A-C771-40E4-7CED779BFB2B}"/>
              </a:ext>
            </a:extLst>
          </p:cNvPr>
          <p:cNvSpPr/>
          <p:nvPr/>
        </p:nvSpPr>
        <p:spPr>
          <a:xfrm>
            <a:off x="2815787" y="1711634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BCBC8010-AFDE-43EC-5D36-960DBC3E5CF9}"/>
              </a:ext>
            </a:extLst>
          </p:cNvPr>
          <p:cNvSpPr/>
          <p:nvPr/>
        </p:nvSpPr>
        <p:spPr>
          <a:xfrm>
            <a:off x="2363111" y="1485296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F65EDFB-4AA5-A994-C155-FC963F69D481}"/>
              </a:ext>
            </a:extLst>
          </p:cNvPr>
          <p:cNvSpPr/>
          <p:nvPr/>
        </p:nvSpPr>
        <p:spPr>
          <a:xfrm>
            <a:off x="2541586" y="1564473"/>
            <a:ext cx="118586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it-IT" sz="24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1</a:t>
            </a:r>
            <a:endParaRPr lang="it-IT" sz="2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965B0EC-9359-DED9-28C5-DCE58EAA629F}"/>
              </a:ext>
            </a:extLst>
          </p:cNvPr>
          <p:cNvSpPr/>
          <p:nvPr/>
        </p:nvSpPr>
        <p:spPr>
          <a:xfrm>
            <a:off x="3763286" y="1458864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0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multiSeqAlign</a:t>
            </a:r>
            <a:endParaRPr lang="it-IT" sz="20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57CB7F4-EDD4-1BEF-7723-EEBCDF0D7C0B}"/>
              </a:ext>
            </a:extLst>
          </p:cNvPr>
          <p:cNvSpPr/>
          <p:nvPr/>
        </p:nvSpPr>
        <p:spPr>
          <a:xfrm>
            <a:off x="3763286" y="1915826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it-IT" sz="16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La funzione principale che gestisce l'allineamento progressivo organizzando le sequenze secondo una matrice di distanze.</a:t>
            </a:r>
            <a:endParaRPr lang="it-IT" sz="1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04C7CAF-CA1C-B4C8-2115-52E7A69A08AC}"/>
              </a:ext>
            </a:extLst>
          </p:cNvPr>
          <p:cNvSpPr/>
          <p:nvPr/>
        </p:nvSpPr>
        <p:spPr>
          <a:xfrm>
            <a:off x="2815787" y="3478879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CFE60BEA-73EE-C234-C79B-91FB7D827EF7}"/>
              </a:ext>
            </a:extLst>
          </p:cNvPr>
          <p:cNvSpPr/>
          <p:nvPr/>
        </p:nvSpPr>
        <p:spPr>
          <a:xfrm>
            <a:off x="2363111" y="325254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0D419119-325D-7D3C-68AE-C1E692C59D73}"/>
              </a:ext>
            </a:extLst>
          </p:cNvPr>
          <p:cNvSpPr/>
          <p:nvPr/>
        </p:nvSpPr>
        <p:spPr>
          <a:xfrm>
            <a:off x="2520035" y="3331718"/>
            <a:ext cx="16156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it-IT" sz="24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2</a:t>
            </a:r>
            <a:endParaRPr lang="it-IT" sz="2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53562F79-8A8F-6BFB-0C5D-B5F6933F0EB9}"/>
              </a:ext>
            </a:extLst>
          </p:cNvPr>
          <p:cNvSpPr/>
          <p:nvPr/>
        </p:nvSpPr>
        <p:spPr>
          <a:xfrm>
            <a:off x="3763286" y="322610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0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profileAlign</a:t>
            </a:r>
            <a:endParaRPr lang="it-IT" sz="20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1A592779-FB02-DCDC-9263-DDE2C1483C09}"/>
              </a:ext>
            </a:extLst>
          </p:cNvPr>
          <p:cNvSpPr/>
          <p:nvPr/>
        </p:nvSpPr>
        <p:spPr>
          <a:xfrm>
            <a:off x="3763286" y="3683071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it-IT" sz="16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Effettua l'allineamento tra gruppi di sequenze rappresentati come profili.</a:t>
            </a:r>
            <a:endParaRPr lang="it-IT" sz="1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hape 12">
            <a:extLst>
              <a:ext uri="{FF2B5EF4-FFF2-40B4-BE49-F238E27FC236}">
                <a16:creationId xmlns:a16="http://schemas.microsoft.com/office/drawing/2014/main" id="{D5660B6E-6F77-C439-59CB-8D178C91F2B5}"/>
              </a:ext>
            </a:extLst>
          </p:cNvPr>
          <p:cNvSpPr/>
          <p:nvPr/>
        </p:nvSpPr>
        <p:spPr>
          <a:xfrm>
            <a:off x="2815787" y="5246123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E2920E48-6C53-0F48-D369-2999BCC9EDBA}"/>
              </a:ext>
            </a:extLst>
          </p:cNvPr>
          <p:cNvSpPr/>
          <p:nvPr/>
        </p:nvSpPr>
        <p:spPr>
          <a:xfrm>
            <a:off x="2363111" y="5019786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7C4D17F8-CCB2-255E-6885-F9312093DD13}"/>
              </a:ext>
            </a:extLst>
          </p:cNvPr>
          <p:cNvSpPr/>
          <p:nvPr/>
        </p:nvSpPr>
        <p:spPr>
          <a:xfrm>
            <a:off x="2523488" y="5098962"/>
            <a:ext cx="154781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it-IT" sz="24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3</a:t>
            </a:r>
            <a:endParaRPr lang="it-IT" sz="2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973D0C98-40E1-A003-52DF-A01CF92179C0}"/>
              </a:ext>
            </a:extLst>
          </p:cNvPr>
          <p:cNvSpPr/>
          <p:nvPr/>
        </p:nvSpPr>
        <p:spPr>
          <a:xfrm>
            <a:off x="3763286" y="4993354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050" b="1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rimson Pro Bold" pitchFamily="34" charset="-120"/>
              </a:rPr>
              <a:t>progDiff</a:t>
            </a:r>
            <a:endParaRPr lang="it-IT" sz="20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ECCE0CB1-DA98-D1CD-3D1D-C64E5710C56D}"/>
              </a:ext>
            </a:extLst>
          </p:cNvPr>
          <p:cNvSpPr/>
          <p:nvPr/>
        </p:nvSpPr>
        <p:spPr>
          <a:xfrm>
            <a:off x="3763286" y="5450316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it-IT" sz="16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Calcola il miglior allineamento tra due sequenze o profili utilizzando un approccio divide-et-impera.</a:t>
            </a:r>
            <a:endParaRPr lang="it-IT" sz="16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5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9185E-AA04-2177-6C78-8B69213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21" y="198147"/>
            <a:ext cx="7791663" cy="829699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Inizio del processo di allineamento - MULTISEQALING</a:t>
            </a: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B38FE863-2C54-1AC5-F441-9230F7DCB331}"/>
              </a:ext>
            </a:extLst>
          </p:cNvPr>
          <p:cNvSpPr/>
          <p:nvPr/>
        </p:nvSpPr>
        <p:spPr>
          <a:xfrm>
            <a:off x="5469788" y="1342622"/>
            <a:ext cx="17370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Fase iniziale</a:t>
            </a:r>
            <a:endParaRPr lang="it-IT" sz="22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FEEB18B0-A6FD-9B8B-DECA-0BA969588DD5}"/>
              </a:ext>
            </a:extLst>
          </p:cNvPr>
          <p:cNvSpPr/>
          <p:nvPr/>
        </p:nvSpPr>
        <p:spPr>
          <a:xfrm>
            <a:off x="1317515" y="1924503"/>
            <a:ext cx="1990738" cy="44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MultiSeqAlign  -&gt; 			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F6F277E6-8D40-22B9-B767-30BBDE69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7" y="1372824"/>
            <a:ext cx="668132" cy="1411061"/>
          </a:xfrm>
          <a:prstGeom prst="rect">
            <a:avLst/>
          </a:prstGeom>
        </p:spPr>
      </p:pic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8EC01D80-14C7-8E66-1031-E2CFDED7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7" y="3311543"/>
            <a:ext cx="668133" cy="1239037"/>
          </a:xfrm>
          <a:prstGeom prst="rect">
            <a:avLst/>
          </a:prstGeom>
        </p:spPr>
      </p:pic>
      <p:pic>
        <p:nvPicPr>
          <p:cNvPr id="20" name="Image 3" descr="preencoded.png">
            <a:extLst>
              <a:ext uri="{FF2B5EF4-FFF2-40B4-BE49-F238E27FC236}">
                <a16:creationId xmlns:a16="http://schemas.microsoft.com/office/drawing/2014/main" id="{63D79859-AFB7-DCA1-59E9-1FD536EA9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" y="5059154"/>
            <a:ext cx="681768" cy="122174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0E50F76-6F3D-FAED-EC07-1B0F0B782825}"/>
              </a:ext>
            </a:extLst>
          </p:cNvPr>
          <p:cNvSpPr txBox="1"/>
          <p:nvPr/>
        </p:nvSpPr>
        <p:spPr>
          <a:xfrm>
            <a:off x="7395679" y="1786778"/>
            <a:ext cx="321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Allinea le sequenze più simili formando un primo gruppo allineato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1A30E39-E4A9-67B9-EFE9-FF293F7FC8B6}"/>
              </a:ext>
            </a:extLst>
          </p:cNvPr>
          <p:cNvSpPr txBox="1"/>
          <p:nvPr/>
        </p:nvSpPr>
        <p:spPr>
          <a:xfrm>
            <a:off x="3308253" y="194626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Input: set di sequenze</a:t>
            </a: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C4CFD9D2-A6D7-95AC-F1C3-D25D9842D25F}"/>
              </a:ext>
            </a:extLst>
          </p:cNvPr>
          <p:cNvSpPr/>
          <p:nvPr/>
        </p:nvSpPr>
        <p:spPr>
          <a:xfrm>
            <a:off x="1239231" y="3337452"/>
            <a:ext cx="1762971" cy="44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profileAlign  -&gt;			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5" name="Segnaposto contenuto 3">
            <a:extLst>
              <a:ext uri="{FF2B5EF4-FFF2-40B4-BE49-F238E27FC236}">
                <a16:creationId xmlns:a16="http://schemas.microsoft.com/office/drawing/2014/main" id="{2F16D335-3DA3-1373-9355-1D046B4E9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231" y="3960415"/>
            <a:ext cx="10811638" cy="4415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E5C7909-7E89-BB17-2FFA-4E83608A778C}"/>
              </a:ext>
            </a:extLst>
          </p:cNvPr>
          <p:cNvSpPr txBox="1"/>
          <p:nvPr/>
        </p:nvSpPr>
        <p:spPr>
          <a:xfrm>
            <a:off x="2777815" y="3311543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Input: Gruppo allineato +  nuova sequenza da allineare</a:t>
            </a: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E066A591-344D-2CD8-2EBC-3036B2C65365}"/>
              </a:ext>
            </a:extLst>
          </p:cNvPr>
          <p:cNvSpPr/>
          <p:nvPr/>
        </p:nvSpPr>
        <p:spPr>
          <a:xfrm>
            <a:off x="1397160" y="5392570"/>
            <a:ext cx="2148854" cy="44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MultiSeqAlign -&gt;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CD6490F-C039-3852-5348-E810674F3D20}"/>
              </a:ext>
            </a:extLst>
          </p:cNvPr>
          <p:cNvSpPr txBox="1"/>
          <p:nvPr/>
        </p:nvSpPr>
        <p:spPr>
          <a:xfrm>
            <a:off x="3546013" y="5188998"/>
            <a:ext cx="228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R</a:t>
            </a:r>
            <a: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iceve il punteggio dell’allineamento e il profilo aggiornato</a:t>
            </a:r>
            <a:endParaRPr lang="it-IT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B7A45F2E-60C9-8A57-B2BA-949AAB22C349}"/>
              </a:ext>
            </a:extLst>
          </p:cNvPr>
          <p:cNvSpPr/>
          <p:nvPr/>
        </p:nvSpPr>
        <p:spPr>
          <a:xfrm>
            <a:off x="5469788" y="4754893"/>
            <a:ext cx="17370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Fase finale</a:t>
            </a:r>
            <a:endParaRPr lang="it-IT" sz="22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AE27EAD-9154-C4ED-ABBE-444788B14630}"/>
              </a:ext>
            </a:extLst>
          </p:cNvPr>
          <p:cNvSpPr txBox="1"/>
          <p:nvPr/>
        </p:nvSpPr>
        <p:spPr>
          <a:xfrm>
            <a:off x="7395679" y="5194200"/>
            <a:ext cx="321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Identifica la prossima sequenza da allineare</a:t>
            </a:r>
          </a:p>
        </p:txBody>
      </p:sp>
    </p:spTree>
    <p:extLst>
      <p:ext uri="{BB962C8B-B14F-4D97-AF65-F5344CB8AC3E}">
        <p14:creationId xmlns:p14="http://schemas.microsoft.com/office/powerpoint/2010/main" val="429046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">
            <a:extLst>
              <a:ext uri="{FF2B5EF4-FFF2-40B4-BE49-F238E27FC236}">
                <a16:creationId xmlns:a16="http://schemas.microsoft.com/office/drawing/2014/main" id="{39575187-8B23-5F71-65F3-E8E262ED20F1}"/>
              </a:ext>
            </a:extLst>
          </p:cNvPr>
          <p:cNvSpPr/>
          <p:nvPr/>
        </p:nvSpPr>
        <p:spPr>
          <a:xfrm flipH="1">
            <a:off x="5717690" y="1336477"/>
            <a:ext cx="45719" cy="5090399"/>
          </a:xfrm>
          <a:prstGeom prst="roundRect">
            <a:avLst>
              <a:gd name="adj" fmla="val 38833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3DE7A1AD-A4CE-44BA-E0A3-2B0E55F39280}"/>
              </a:ext>
            </a:extLst>
          </p:cNvPr>
          <p:cNvSpPr/>
          <p:nvPr/>
        </p:nvSpPr>
        <p:spPr>
          <a:xfrm>
            <a:off x="2040441" y="4929984"/>
            <a:ext cx="7830669" cy="1183078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38" name="Shape 1">
            <a:extLst>
              <a:ext uri="{FF2B5EF4-FFF2-40B4-BE49-F238E27FC236}">
                <a16:creationId xmlns:a16="http://schemas.microsoft.com/office/drawing/2014/main" id="{E6684660-89CE-D229-ED54-550B23A7D392}"/>
              </a:ext>
            </a:extLst>
          </p:cNvPr>
          <p:cNvSpPr/>
          <p:nvPr/>
        </p:nvSpPr>
        <p:spPr>
          <a:xfrm>
            <a:off x="2040441" y="3228518"/>
            <a:ext cx="7740905" cy="1287764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37" name="Shape 1">
            <a:extLst>
              <a:ext uri="{FF2B5EF4-FFF2-40B4-BE49-F238E27FC236}">
                <a16:creationId xmlns:a16="http://schemas.microsoft.com/office/drawing/2014/main" id="{1E2F68B7-12E4-BD26-A2DB-8E86B3DE4BAA}"/>
              </a:ext>
            </a:extLst>
          </p:cNvPr>
          <p:cNvSpPr/>
          <p:nvPr/>
        </p:nvSpPr>
        <p:spPr>
          <a:xfrm>
            <a:off x="2040441" y="1831847"/>
            <a:ext cx="7740905" cy="1030675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D8F3AD-F782-6CD0-0F23-401EBDCD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57" y="431124"/>
            <a:ext cx="9486382" cy="826401"/>
          </a:xfrm>
        </p:spPr>
        <p:txBody>
          <a:bodyPr/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ALLINEAMENTO PROFILI - </a:t>
            </a:r>
            <a:r>
              <a:rPr lang="it-IT" b="1" noProof="0" dirty="0" err="1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profilealign</a:t>
            </a:r>
            <a:endParaRPr lang="it-IT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D51D3173-F792-2216-6F85-1CAB9B5404BB}"/>
              </a:ext>
            </a:extLst>
          </p:cNvPr>
          <p:cNvSpPr/>
          <p:nvPr/>
        </p:nvSpPr>
        <p:spPr>
          <a:xfrm>
            <a:off x="4369798" y="4961193"/>
            <a:ext cx="2591872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it-IT" sz="1950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Allineamento di profili</a:t>
            </a:r>
          </a:p>
          <a:p>
            <a:pPr marL="0" indent="0" algn="l">
              <a:lnSpc>
                <a:spcPts val="2450"/>
              </a:lnSpc>
              <a:buNone/>
            </a:pPr>
            <a:endParaRPr lang="it-IT" sz="195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581A463-AA1A-35E5-9A1E-950E64D3D76E}"/>
              </a:ext>
            </a:extLst>
          </p:cNvPr>
          <p:cNvSpPr/>
          <p:nvPr/>
        </p:nvSpPr>
        <p:spPr>
          <a:xfrm>
            <a:off x="3561083" y="3330734"/>
            <a:ext cx="4650289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it-IT" sz="1950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Calcolo del miglior punteggio allineamento</a:t>
            </a:r>
            <a:endParaRPr lang="it-IT" sz="195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3" name="Segnaposto contenuto 3">
            <a:extLst>
              <a:ext uri="{FF2B5EF4-FFF2-40B4-BE49-F238E27FC236}">
                <a16:creationId xmlns:a16="http://schemas.microsoft.com/office/drawing/2014/main" id="{7FE4ED0D-385B-5A22-D200-B00C2109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203" y="3697522"/>
            <a:ext cx="7579405" cy="54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 1">
            <a:extLst>
              <a:ext uri="{FF2B5EF4-FFF2-40B4-BE49-F238E27FC236}">
                <a16:creationId xmlns:a16="http://schemas.microsoft.com/office/drawing/2014/main" id="{F386E845-5646-39FE-FA4B-4C7983C59CCA}"/>
              </a:ext>
            </a:extLst>
          </p:cNvPr>
          <p:cNvSpPr/>
          <p:nvPr/>
        </p:nvSpPr>
        <p:spPr>
          <a:xfrm>
            <a:off x="2358239" y="5312425"/>
            <a:ext cx="7475522" cy="684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Ottenuto il punteggio ricostruisce l’allineamento effettivo  </a:t>
            </a: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progTracepath</a:t>
            </a: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cui risultato viene integrato al profilo esistente</a:t>
            </a:r>
          </a:p>
        </p:txBody>
      </p:sp>
      <p:sp>
        <p:nvSpPr>
          <p:cNvPr id="43" name="Text 1">
            <a:extLst>
              <a:ext uri="{FF2B5EF4-FFF2-40B4-BE49-F238E27FC236}">
                <a16:creationId xmlns:a16="http://schemas.microsoft.com/office/drawing/2014/main" id="{C94E0FB5-149A-6A7F-F904-581C6B030A23}"/>
              </a:ext>
            </a:extLst>
          </p:cNvPr>
          <p:cNvSpPr/>
          <p:nvPr/>
        </p:nvSpPr>
        <p:spPr>
          <a:xfrm>
            <a:off x="2919699" y="2142557"/>
            <a:ext cx="5933056" cy="684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Input: Gruppo di sequenze + Nuova sequenza da allineare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it-IT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Prepara la struttura dell’allineamento ma non lo esegue subito</a:t>
            </a:r>
          </a:p>
        </p:txBody>
      </p:sp>
      <p:sp>
        <p:nvSpPr>
          <p:cNvPr id="44" name="Text 1">
            <a:extLst>
              <a:ext uri="{FF2B5EF4-FFF2-40B4-BE49-F238E27FC236}">
                <a16:creationId xmlns:a16="http://schemas.microsoft.com/office/drawing/2014/main" id="{F371DB83-2C7D-8544-3A32-AB7A35D7FAF3}"/>
              </a:ext>
            </a:extLst>
          </p:cNvPr>
          <p:cNvSpPr/>
          <p:nvPr/>
        </p:nvSpPr>
        <p:spPr>
          <a:xfrm>
            <a:off x="4132885" y="1854393"/>
            <a:ext cx="3415171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it-IT" sz="1950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Preparazione all’allineamento</a:t>
            </a:r>
          </a:p>
        </p:txBody>
      </p:sp>
    </p:spTree>
    <p:extLst>
      <p:ext uri="{BB962C8B-B14F-4D97-AF65-F5344CB8AC3E}">
        <p14:creationId xmlns:p14="http://schemas.microsoft.com/office/powerpoint/2010/main" val="45236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2EF02-B339-7049-F9EA-055B50FC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07" y="255533"/>
            <a:ext cx="10630586" cy="952011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Calcolo miglior punteggio allineamento – PROGDIFF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3B322A9C-3DBF-3C65-9406-E2D14F5439A8}"/>
              </a:ext>
            </a:extLst>
          </p:cNvPr>
          <p:cNvSpPr/>
          <p:nvPr/>
        </p:nvSpPr>
        <p:spPr>
          <a:xfrm>
            <a:off x="721176" y="2462010"/>
            <a:ext cx="7282220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endParaRPr lang="it-IT" sz="4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1F4C5593-E464-B164-07AB-29536F06BEC5}"/>
              </a:ext>
            </a:extLst>
          </p:cNvPr>
          <p:cNvSpPr/>
          <p:nvPr/>
        </p:nvSpPr>
        <p:spPr>
          <a:xfrm>
            <a:off x="102611" y="1739419"/>
            <a:ext cx="2188964" cy="1030675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8CF2B6E-CF53-A0F3-8866-65C89FBF1947}"/>
              </a:ext>
            </a:extLst>
          </p:cNvPr>
          <p:cNvSpPr/>
          <p:nvPr/>
        </p:nvSpPr>
        <p:spPr>
          <a:xfrm>
            <a:off x="220917" y="2299279"/>
            <a:ext cx="87630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it-IT" sz="21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1</a:t>
            </a:r>
            <a:endParaRPr lang="it-IT" sz="21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D9278788-4D55-23EE-3A0B-1372364EE85A}"/>
              </a:ext>
            </a:extLst>
          </p:cNvPr>
          <p:cNvSpPr/>
          <p:nvPr/>
        </p:nvSpPr>
        <p:spPr>
          <a:xfrm flipV="1">
            <a:off x="4194960" y="4847236"/>
            <a:ext cx="7428651" cy="45719"/>
          </a:xfrm>
          <a:prstGeom prst="roundRect">
            <a:avLst>
              <a:gd name="adj" fmla="val 21039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1A5217F3-7D77-C6B6-82FD-9A14F849C3AA}"/>
              </a:ext>
            </a:extLst>
          </p:cNvPr>
          <p:cNvSpPr/>
          <p:nvPr/>
        </p:nvSpPr>
        <p:spPr>
          <a:xfrm>
            <a:off x="102611" y="3080971"/>
            <a:ext cx="3770142" cy="1712650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135E8E0D-E524-E102-5581-0E025609CE09}"/>
              </a:ext>
            </a:extLst>
          </p:cNvPr>
          <p:cNvSpPr/>
          <p:nvPr/>
        </p:nvSpPr>
        <p:spPr>
          <a:xfrm>
            <a:off x="161250" y="4364914"/>
            <a:ext cx="154186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it-IT" sz="21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2</a:t>
            </a:r>
            <a:endParaRPr lang="it-IT" sz="21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B19C6744-73C4-0754-3F99-87D391C47CA7}"/>
              </a:ext>
            </a:extLst>
          </p:cNvPr>
          <p:cNvSpPr/>
          <p:nvPr/>
        </p:nvSpPr>
        <p:spPr>
          <a:xfrm>
            <a:off x="2910140" y="2196057"/>
            <a:ext cx="3872177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100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GESTIONE</a:t>
            </a:r>
            <a:r>
              <a:rPr lang="it-IT" sz="2100" b="1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it-IT" sz="2100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dei casi base ricorsione</a:t>
            </a:r>
          </a:p>
          <a:p>
            <a:pPr marL="0" indent="0" algn="l">
              <a:lnSpc>
                <a:spcPts val="2600"/>
              </a:lnSpc>
              <a:buNone/>
            </a:pPr>
            <a:endParaRPr lang="it-IT" sz="21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3A34C9E5-7DC2-CD9E-4C5E-5160BD087AB6}"/>
              </a:ext>
            </a:extLst>
          </p:cNvPr>
          <p:cNvSpPr/>
          <p:nvPr/>
        </p:nvSpPr>
        <p:spPr>
          <a:xfrm>
            <a:off x="4694375" y="3852542"/>
            <a:ext cx="8328779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it-IT" sz="1650" noProof="0" dirty="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013E5D36-E62F-AC1C-8E3F-17B0660945AE}"/>
              </a:ext>
            </a:extLst>
          </p:cNvPr>
          <p:cNvSpPr/>
          <p:nvPr/>
        </p:nvSpPr>
        <p:spPr>
          <a:xfrm flipV="1">
            <a:off x="2451506" y="2695099"/>
            <a:ext cx="8959787" cy="45719"/>
          </a:xfrm>
          <a:prstGeom prst="roundRect">
            <a:avLst>
              <a:gd name="adj" fmla="val 21039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077263AA-A39F-583A-753F-4AF459BAE523}"/>
              </a:ext>
            </a:extLst>
          </p:cNvPr>
          <p:cNvSpPr/>
          <p:nvPr/>
        </p:nvSpPr>
        <p:spPr>
          <a:xfrm>
            <a:off x="102611" y="5056489"/>
            <a:ext cx="4854871" cy="1383150"/>
          </a:xfrm>
          <a:prstGeom prst="roundRect">
            <a:avLst>
              <a:gd name="adj" fmla="val 1674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B6B46C76-C3B5-BF2B-63FB-8589652394C9}"/>
              </a:ext>
            </a:extLst>
          </p:cNvPr>
          <p:cNvSpPr/>
          <p:nvPr/>
        </p:nvSpPr>
        <p:spPr>
          <a:xfrm>
            <a:off x="185377" y="5534347"/>
            <a:ext cx="158710" cy="427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it-IT" sz="21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3</a:t>
            </a:r>
            <a:endParaRPr lang="it-IT" sz="21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0C054CCE-60D3-46AC-9D2A-A57BFAABB1E4}"/>
              </a:ext>
            </a:extLst>
          </p:cNvPr>
          <p:cNvSpPr/>
          <p:nvPr/>
        </p:nvSpPr>
        <p:spPr>
          <a:xfrm>
            <a:off x="4341390" y="2874490"/>
            <a:ext cx="7621223" cy="19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100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CALCOLO PUNTEGGI – Percorso allineamento ottimale:</a:t>
            </a: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sz="21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avanti: insieme dei </a:t>
            </a:r>
            <a:r>
              <a:rPr lang="it-IT" sz="2000" kern="100" noProof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punteggi migliori accumulati</a:t>
            </a:r>
          </a:p>
          <a:p>
            <a:pPr>
              <a:lnSpc>
                <a:spcPts val="2600"/>
              </a:lnSpc>
            </a:pPr>
            <a:r>
              <a:rPr lang="it-IT" sz="2000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</a:t>
            </a:r>
            <a:r>
              <a:rPr lang="it-IT" sz="2000" kern="100" noProof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noProof="0" dirty="0"/>
              <a:t>possibili per ottenere un allineamento ottimale </a:t>
            </a:r>
          </a:p>
          <a:p>
            <a:pPr>
              <a:lnSpc>
                <a:spcPts val="2600"/>
              </a:lnSpc>
            </a:pPr>
            <a:r>
              <a:rPr lang="it-IT" sz="2000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- dall’inizio delle sequenze verso il centro</a:t>
            </a:r>
            <a:endParaRPr lang="it-IT" sz="2100" noProof="0" dirty="0">
              <a:solidFill>
                <a:srgbClr val="161613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sz="21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HH: considera match, mismatch e penalità gap - confronto residui</a:t>
            </a:r>
          </a:p>
          <a:p>
            <a:pPr marL="342900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sz="21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DD: considera solo penalità gap - conviene inserire gap </a:t>
            </a:r>
            <a:endParaRPr lang="it-IT" sz="21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6D35543-24AF-3A91-CBD2-FC7CA8EF511C}"/>
              </a:ext>
            </a:extLst>
          </p:cNvPr>
          <p:cNvSpPr/>
          <p:nvPr/>
        </p:nvSpPr>
        <p:spPr>
          <a:xfrm>
            <a:off x="5483915" y="4985251"/>
            <a:ext cx="6139696" cy="1025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it-IT" sz="1650" noProof="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6E7CDE0D-EED2-E5B6-8455-132AC3A5BBFC}"/>
              </a:ext>
            </a:extLst>
          </p:cNvPr>
          <p:cNvSpPr/>
          <p:nvPr/>
        </p:nvSpPr>
        <p:spPr>
          <a:xfrm>
            <a:off x="2505292" y="1822764"/>
            <a:ext cx="9532613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it-IT" sz="2100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DM Sans Medium" pitchFamily="34" charset="-120"/>
              </a:rPr>
              <a:t>APPROCCIO RICORSIVO:</a:t>
            </a:r>
            <a:endParaRPr lang="it-IT" sz="20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86DD7DE-85F0-77CB-793B-DCB481496FB9}"/>
              </a:ext>
            </a:extLst>
          </p:cNvPr>
          <p:cNvSpPr txBox="1"/>
          <p:nvPr/>
        </p:nvSpPr>
        <p:spPr>
          <a:xfrm>
            <a:off x="5040248" y="4985251"/>
            <a:ext cx="6513920" cy="1402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All’indietro: come “in avanti” ma in senso contrario</a:t>
            </a:r>
            <a:b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it-IT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alla fine delle sequenze verso il centro</a:t>
            </a:r>
          </a:p>
          <a:p>
            <a:pPr marL="342900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RR: come HH </a:t>
            </a:r>
          </a:p>
          <a:p>
            <a:pPr marL="342900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it-IT" sz="1800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SS</a:t>
            </a:r>
            <a:r>
              <a:rPr lang="it-IT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come DD</a:t>
            </a:r>
            <a:endParaRPr lang="it-IT" sz="18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F142E-C7D1-F823-AD1B-6087EBC0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018" y="591669"/>
            <a:ext cx="7729728" cy="763883"/>
          </a:xfrm>
        </p:spPr>
        <p:txBody>
          <a:bodyPr/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DETERMINAZIONE MIGLIOR MIDPOINT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B94A7F-14D4-73E0-CC28-608D82CA088B}"/>
              </a:ext>
            </a:extLst>
          </p:cNvPr>
          <p:cNvSpPr txBox="1"/>
          <p:nvPr/>
        </p:nvSpPr>
        <p:spPr>
          <a:xfrm>
            <a:off x="6096000" y="1885816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MIDPOINT: </a:t>
            </a:r>
            <a:r>
              <a:rPr lang="it-IT" noProof="0" dirty="0">
                <a:solidFill>
                  <a:srgbClr val="16161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Inter" pitchFamily="34" charset="-120"/>
              </a:rPr>
              <a:t>la posizione che massimizza la somiglianza tra due sequenze o profili</a:t>
            </a:r>
            <a:endParaRPr lang="it-IT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3745EA6-01EB-4C47-ABE0-D26E931BF3D8}"/>
              </a:ext>
            </a:extLst>
          </p:cNvPr>
          <p:cNvSpPr txBox="1">
            <a:spLocks/>
          </p:cNvSpPr>
          <p:nvPr/>
        </p:nvSpPr>
        <p:spPr>
          <a:xfrm>
            <a:off x="6096000" y="3349932"/>
            <a:ext cx="5141359" cy="72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it-IT" b="1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Ricorsione di progDiff()</a:t>
            </a:r>
            <a:r>
              <a:rPr lang="it-IT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in modo ricorsivo su ciascuna metà delle sequenze calcolando i punteggi parziali</a:t>
            </a:r>
            <a:endParaRPr lang="it-IT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12C1F02-B191-E4F8-1D1C-379D3DCC3663}"/>
              </a:ext>
            </a:extLst>
          </p:cNvPr>
          <p:cNvSpPr txBox="1">
            <a:spLocks/>
          </p:cNvSpPr>
          <p:nvPr/>
        </p:nvSpPr>
        <p:spPr>
          <a:xfrm>
            <a:off x="6096000" y="4892628"/>
            <a:ext cx="5141359" cy="7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it-IT" b="1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Restituisce </a:t>
            </a:r>
            <a:r>
              <a:rPr lang="it-IT" kern="100" noProof="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punteggio totale combinando i punteggi parziali della ricorsione</a:t>
            </a:r>
            <a:endParaRPr lang="it-IT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62200B7-8271-7E06-31B5-F427178A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5" y="2532147"/>
            <a:ext cx="5752070" cy="24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3C20A-72E8-5E51-CBF8-EF25D0E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86" y="860611"/>
            <a:ext cx="3739358" cy="916283"/>
          </a:xfrm>
        </p:spPr>
        <p:txBody>
          <a:bodyPr/>
          <a:lstStyle/>
          <a:p>
            <a:r>
              <a:rPr lang="it-IT" noProof="0" dirty="0"/>
              <a:t>MULTISEQALIGN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EF6B5A3-A0AE-FA45-6CE0-E6CBE7D1A095}"/>
              </a:ext>
            </a:extLst>
          </p:cNvPr>
          <p:cNvSpPr txBox="1">
            <a:spLocks/>
          </p:cNvSpPr>
          <p:nvPr/>
        </p:nvSpPr>
        <p:spPr bwMode="black">
          <a:xfrm>
            <a:off x="8301675" y="4267200"/>
            <a:ext cx="3049076" cy="81390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noProof="0" dirty="0"/>
              <a:t>PROGDIFF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44D6963-B8B9-4946-24F1-92EBCC423AD6}"/>
              </a:ext>
            </a:extLst>
          </p:cNvPr>
          <p:cNvSpPr txBox="1">
            <a:spLocks/>
          </p:cNvSpPr>
          <p:nvPr/>
        </p:nvSpPr>
        <p:spPr bwMode="black">
          <a:xfrm>
            <a:off x="4477332" y="2615093"/>
            <a:ext cx="3237335" cy="81390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noProof="0" dirty="0"/>
              <a:t>PROFILEALIGN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3FBD4F9D-5385-3A7F-A099-B43C54CD13C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3045422" y="1590136"/>
            <a:ext cx="1245153" cy="16186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208BDAD-1F4E-C8FC-486B-DE4372FC4C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9765" y="3242243"/>
            <a:ext cx="1245153" cy="16186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43D395BD-C0D4-2A3A-B841-82525EB2B767}"/>
              </a:ext>
            </a:extLst>
          </p:cNvPr>
          <p:cNvSpPr/>
          <p:nvPr/>
        </p:nvSpPr>
        <p:spPr>
          <a:xfrm rot="10800000">
            <a:off x="7756865" y="2661079"/>
            <a:ext cx="1944112" cy="1604574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0F8A52-6F3D-1700-6E6A-C80DF4158D52}"/>
              </a:ext>
            </a:extLst>
          </p:cNvPr>
          <p:cNvSpPr txBox="1"/>
          <p:nvPr/>
        </p:nvSpPr>
        <p:spPr>
          <a:xfrm>
            <a:off x="2760188" y="3022046"/>
            <a:ext cx="167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/>
              <a:t>ALLINEAMENTO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33266C-AC5B-2844-E8C3-58B8D327B96C}"/>
              </a:ext>
            </a:extLst>
          </p:cNvPr>
          <p:cNvSpPr txBox="1"/>
          <p:nvPr/>
        </p:nvSpPr>
        <p:spPr>
          <a:xfrm>
            <a:off x="5514551" y="4744100"/>
            <a:ext cx="287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/>
              <a:t>PUNTEGGIO ALLINEAMENTO</a:t>
            </a:r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C124FC58-1329-0ECA-B8EA-6FFFAFD5BD0A}"/>
              </a:ext>
            </a:extLst>
          </p:cNvPr>
          <p:cNvSpPr/>
          <p:nvPr/>
        </p:nvSpPr>
        <p:spPr>
          <a:xfrm rot="10800000">
            <a:off x="3942100" y="997455"/>
            <a:ext cx="1944112" cy="1604574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0E3D94-E1F5-82DE-0651-8422BF694D70}"/>
              </a:ext>
            </a:extLst>
          </p:cNvPr>
          <p:cNvSpPr txBox="1"/>
          <p:nvPr/>
        </p:nvSpPr>
        <p:spPr>
          <a:xfrm>
            <a:off x="4350632" y="1962940"/>
            <a:ext cx="30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/>
              <a:t>ALLINEAMENTO + PUNTEGGIO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0E0D3-72FF-0306-E45B-BB71C7794479}"/>
              </a:ext>
            </a:extLst>
          </p:cNvPr>
          <p:cNvSpPr txBox="1"/>
          <p:nvPr/>
        </p:nvSpPr>
        <p:spPr>
          <a:xfrm>
            <a:off x="8056301" y="3578719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/>
              <a:t>PUNTEGGIO</a:t>
            </a:r>
          </a:p>
        </p:txBody>
      </p:sp>
    </p:spTree>
    <p:extLst>
      <p:ext uri="{BB962C8B-B14F-4D97-AF65-F5344CB8AC3E}">
        <p14:creationId xmlns:p14="http://schemas.microsoft.com/office/powerpoint/2010/main" val="179755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DBDCA-6E9E-B5F1-8A3C-BE8D7BDA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00" y="1075764"/>
            <a:ext cx="4017264" cy="638377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CONCLUSIONI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AD93C5B-AE4A-1AF6-00EA-8A2FE0F4B989}"/>
              </a:ext>
            </a:extLst>
          </p:cNvPr>
          <p:cNvSpPr/>
          <p:nvPr/>
        </p:nvSpPr>
        <p:spPr>
          <a:xfrm>
            <a:off x="436288" y="2391954"/>
            <a:ext cx="6781387" cy="13976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4372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itchFamily="34" charset="-120"/>
              </a:rPr>
              <a:t>L'allineamento multiplo di sequenze è una tecnica fondamentale per l'analisi di sequenze biologiche ottenendo informazioni dell'evoluzione delle proteine e del DNA.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0F5ED9FE-54C0-F31D-A008-470F9581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0096FB1B-EFAD-B8C0-9CCB-6683336D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913" y="249927"/>
            <a:ext cx="6115505" cy="141261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norm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it-IT" b="1" noProof="0" dirty="0">
                <a:solidFill>
                  <a:srgbClr val="00206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Allineamento Progressivo: </a:t>
            </a:r>
            <a:br>
              <a:rPr lang="it-IT" b="1" noProof="0" dirty="0">
                <a:solidFill>
                  <a:srgbClr val="00206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</a:br>
            <a:r>
              <a:rPr lang="it-IT" b="1" noProof="0" dirty="0">
                <a:solidFill>
                  <a:srgbClr val="00206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Introduzione</a:t>
            </a:r>
            <a:endParaRPr lang="it-IT" b="1" noProof="0" dirty="0">
              <a:solidFill>
                <a:srgbClr val="002060"/>
              </a:solidFill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BC227F0-1AC1-2211-1E3A-02F521C434F8}"/>
              </a:ext>
            </a:extLst>
          </p:cNvPr>
          <p:cNvSpPr/>
          <p:nvPr/>
        </p:nvSpPr>
        <p:spPr>
          <a:xfrm>
            <a:off x="4627957" y="2888525"/>
            <a:ext cx="6244709" cy="1851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L'allineamento progressivo è una tecnica che costruisce un allineamento multiplo di sequenze (MSA) in modo iterativo e gerarchico, partendo dall'allineamento di coppie di sequenze simili aggiungendo una alla volta una nuova sequenza, fino ad includerle tutte.</a:t>
            </a:r>
            <a:endParaRPr lang="it-IT" sz="1750" noProof="0" dirty="0"/>
          </a:p>
          <a:p>
            <a:pPr marL="0" indent="0">
              <a:lnSpc>
                <a:spcPts val="2850"/>
              </a:lnSpc>
              <a:buNone/>
            </a:pPr>
            <a:endParaRPr lang="it-IT" sz="1750" noProof="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864FD92-954F-7D3A-F04B-64F21445F1F5}"/>
              </a:ext>
            </a:extLst>
          </p:cNvPr>
          <p:cNvSpPr/>
          <p:nvPr/>
        </p:nvSpPr>
        <p:spPr>
          <a:xfrm>
            <a:off x="4626386" y="2340776"/>
            <a:ext cx="29482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Costruzione Graduale</a:t>
            </a:r>
            <a:endParaRPr lang="it-IT" sz="2200" noProof="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50A2195E-50FC-EBDF-60D9-6767AE99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5106" cy="68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9E921CE-0BA6-5E83-C310-5761B3F7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5174"/>
            <a:ext cx="7729728" cy="758245"/>
          </a:xfrm>
        </p:spPr>
        <p:txBody>
          <a:bodyPr/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492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C6F9ACBE-F2C3-6BFF-4127-D751EC7E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1" y="379210"/>
            <a:ext cx="11240466" cy="75838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>
              <a:lnSpc>
                <a:spcPts val="5050"/>
              </a:lnSpc>
              <a:buNone/>
            </a:pPr>
            <a:r>
              <a:rPr lang="it-IT" b="1" noProof="0" dirty="0">
                <a:solidFill>
                  <a:srgbClr val="00206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Fasi Principali dell'Allineamento Progressivo</a:t>
            </a:r>
            <a:endParaRPr lang="it-IT" b="1" noProof="0" dirty="0">
              <a:solidFill>
                <a:srgbClr val="002060"/>
              </a:solidFill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C4477FE6-4D49-682E-F653-1FCFF9FA5B91}"/>
              </a:ext>
            </a:extLst>
          </p:cNvPr>
          <p:cNvSpPr/>
          <p:nvPr/>
        </p:nvSpPr>
        <p:spPr>
          <a:xfrm flipH="1">
            <a:off x="1824826" y="1560767"/>
            <a:ext cx="61139" cy="4557228"/>
          </a:xfrm>
          <a:prstGeom prst="roundRect">
            <a:avLst>
              <a:gd name="adj" fmla="val 13520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6B9631E8-045F-160F-1F99-847D3366A205}"/>
              </a:ext>
            </a:extLst>
          </p:cNvPr>
          <p:cNvSpPr/>
          <p:nvPr/>
        </p:nvSpPr>
        <p:spPr>
          <a:xfrm>
            <a:off x="2106290" y="2012728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D0955CA3-6644-F219-695D-1BC8B13395E6}"/>
              </a:ext>
            </a:extLst>
          </p:cNvPr>
          <p:cNvSpPr/>
          <p:nvPr/>
        </p:nvSpPr>
        <p:spPr>
          <a:xfrm>
            <a:off x="1665640" y="1792462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FFA4655-D09C-7A9D-B2FE-48E99857DB30}"/>
              </a:ext>
            </a:extLst>
          </p:cNvPr>
          <p:cNvSpPr/>
          <p:nvPr/>
        </p:nvSpPr>
        <p:spPr>
          <a:xfrm>
            <a:off x="1824826" y="1869615"/>
            <a:ext cx="14501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it-IT" sz="24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it-IT" sz="2400" noProof="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3C1790B3-B5F1-80F8-A87D-EF830CF34397}"/>
              </a:ext>
            </a:extLst>
          </p:cNvPr>
          <p:cNvSpPr/>
          <p:nvPr/>
        </p:nvSpPr>
        <p:spPr>
          <a:xfrm>
            <a:off x="3030632" y="1766745"/>
            <a:ext cx="266319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it-IT" sz="20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Calcolo delle Distanze</a:t>
            </a:r>
            <a:endParaRPr lang="it-IT" sz="2000" noProof="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8DF7A87F-A68C-CF8D-BAA3-AC25FCD54855}"/>
              </a:ext>
            </a:extLst>
          </p:cNvPr>
          <p:cNvSpPr/>
          <p:nvPr/>
        </p:nvSpPr>
        <p:spPr>
          <a:xfrm>
            <a:off x="3030632" y="2212158"/>
            <a:ext cx="6259473" cy="353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it-IT" sz="160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 determina una matrice di similarità tra tutte le coppie di sequenze</a:t>
            </a:r>
            <a:endParaRPr lang="it-IT" sz="1600" noProof="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FAF9E82B-1C53-026C-0604-16ADE50E2ABE}"/>
              </a:ext>
            </a:extLst>
          </p:cNvPr>
          <p:cNvSpPr/>
          <p:nvPr/>
        </p:nvSpPr>
        <p:spPr>
          <a:xfrm>
            <a:off x="2045151" y="3454289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9E92CDDD-B390-1863-31F5-319F852BFE91}"/>
              </a:ext>
            </a:extLst>
          </p:cNvPr>
          <p:cNvSpPr/>
          <p:nvPr/>
        </p:nvSpPr>
        <p:spPr>
          <a:xfrm>
            <a:off x="1652186" y="3194661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0D6FC932-980E-2FC5-6EB6-52DAC2D4893D}"/>
              </a:ext>
            </a:extLst>
          </p:cNvPr>
          <p:cNvSpPr/>
          <p:nvPr/>
        </p:nvSpPr>
        <p:spPr>
          <a:xfrm>
            <a:off x="1798037" y="3271813"/>
            <a:ext cx="17180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it-IT" sz="24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it-IT" sz="2400" noProof="0" dirty="0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640A6C3-5223-6621-7692-29DEF8347721}"/>
              </a:ext>
            </a:extLst>
          </p:cNvPr>
          <p:cNvSpPr/>
          <p:nvPr/>
        </p:nvSpPr>
        <p:spPr>
          <a:xfrm>
            <a:off x="3030632" y="3104530"/>
            <a:ext cx="3640574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it-IT" sz="20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Costruzione dell'Albero Guida</a:t>
            </a:r>
            <a:endParaRPr lang="it-IT" sz="2000" noProof="0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72E6FEC2-FD5A-FC34-5DA7-EBB293D0F5FA}"/>
              </a:ext>
            </a:extLst>
          </p:cNvPr>
          <p:cNvSpPr/>
          <p:nvPr/>
        </p:nvSpPr>
        <p:spPr>
          <a:xfrm>
            <a:off x="3030631" y="3454289"/>
            <a:ext cx="6259473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it-IT" sz="160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L'albero guida è una struttura gerarchica che rappresenta le relazioni tra le sequenze sulla base della matrice di distanza.</a:t>
            </a:r>
            <a:endParaRPr lang="it-IT" sz="1600" noProof="0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C8985131-0091-03DA-EB37-091F4D4F8607}"/>
              </a:ext>
            </a:extLst>
          </p:cNvPr>
          <p:cNvSpPr/>
          <p:nvPr/>
        </p:nvSpPr>
        <p:spPr>
          <a:xfrm>
            <a:off x="2106290" y="5180396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5A53B6D9-580C-07C8-47A6-E53DF27DF0B4}"/>
              </a:ext>
            </a:extLst>
          </p:cNvPr>
          <p:cNvSpPr/>
          <p:nvPr/>
        </p:nvSpPr>
        <p:spPr>
          <a:xfrm>
            <a:off x="1671355" y="4948701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AAA5547E-D67A-397C-3EC5-6AE2D4C3594E}"/>
              </a:ext>
            </a:extLst>
          </p:cNvPr>
          <p:cNvSpPr/>
          <p:nvPr/>
        </p:nvSpPr>
        <p:spPr>
          <a:xfrm>
            <a:off x="1816254" y="5025853"/>
            <a:ext cx="17371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it-IT" sz="24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it-IT" sz="2400" noProof="0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66ADB5D1-ADFB-F71B-2C97-4F719A375F57}"/>
              </a:ext>
            </a:extLst>
          </p:cNvPr>
          <p:cNvSpPr/>
          <p:nvPr/>
        </p:nvSpPr>
        <p:spPr>
          <a:xfrm>
            <a:off x="3005879" y="4704027"/>
            <a:ext cx="3193733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it-IT" sz="20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Allineamento Progressivo</a:t>
            </a:r>
            <a:endParaRPr lang="it-IT" sz="2000" noProof="0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9EE9ACD1-8BA8-1CA3-F72B-C286B54A6E2D}"/>
              </a:ext>
            </a:extLst>
          </p:cNvPr>
          <p:cNvSpPr/>
          <p:nvPr/>
        </p:nvSpPr>
        <p:spPr>
          <a:xfrm>
            <a:off x="3005879" y="5149440"/>
            <a:ext cx="6259473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it-IT" sz="160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 inizia dalle sequenze più simili e si aggiungono progressivamente le sequenze rimanenti, seguendo l'ordine gerarchico definito dall'albero.</a:t>
            </a:r>
            <a:endParaRPr lang="it-IT" sz="1600" noProof="0" dirty="0"/>
          </a:p>
        </p:txBody>
      </p:sp>
    </p:spTree>
    <p:extLst>
      <p:ext uri="{BB962C8B-B14F-4D97-AF65-F5344CB8AC3E}">
        <p14:creationId xmlns:p14="http://schemas.microsoft.com/office/powerpoint/2010/main" val="7405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">
            <a:extLst>
              <a:ext uri="{FF2B5EF4-FFF2-40B4-BE49-F238E27FC236}">
                <a16:creationId xmlns:a16="http://schemas.microsoft.com/office/drawing/2014/main" id="{5FAB0D45-E1EE-1624-7810-626F2722FA3A}"/>
              </a:ext>
            </a:extLst>
          </p:cNvPr>
          <p:cNvSpPr/>
          <p:nvPr/>
        </p:nvSpPr>
        <p:spPr>
          <a:xfrm>
            <a:off x="1824229" y="4063223"/>
            <a:ext cx="3779520" cy="2401967"/>
          </a:xfrm>
          <a:prstGeom prst="roundRect">
            <a:avLst>
              <a:gd name="adj" fmla="val 12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C596E5B-DD11-77B8-77E7-8F2FCFA3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229" y="575036"/>
            <a:ext cx="7731125" cy="7070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>
              <a:lnSpc>
                <a:spcPts val="4850"/>
              </a:lnSpc>
              <a:buNone/>
            </a:pPr>
            <a:r>
              <a:rPr lang="it-IT" sz="3200" noProof="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Vantaggi e Limitazioni</a:t>
            </a:r>
            <a:endParaRPr lang="it-IT" sz="3200" noProof="0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2F7ACED1-FFC0-AFB9-A7A3-A6DA469DFFEC}"/>
              </a:ext>
            </a:extLst>
          </p:cNvPr>
          <p:cNvSpPr/>
          <p:nvPr/>
        </p:nvSpPr>
        <p:spPr>
          <a:xfrm>
            <a:off x="1824229" y="1772698"/>
            <a:ext cx="3779520" cy="2092404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E056FDA-7D05-9913-49D5-67824C3E0661}"/>
              </a:ext>
            </a:extLst>
          </p:cNvPr>
          <p:cNvSpPr/>
          <p:nvPr/>
        </p:nvSpPr>
        <p:spPr>
          <a:xfrm>
            <a:off x="2347088" y="2370019"/>
            <a:ext cx="2865935" cy="744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it-IT" sz="2000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Individuazione efficiente </a:t>
            </a:r>
          </a:p>
          <a:p>
            <a:pPr>
              <a:lnSpc>
                <a:spcPts val="2400"/>
              </a:lnSpc>
            </a:pPr>
            <a:r>
              <a:rPr lang="it-IT" sz="2000" noProof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 sequenze simili</a:t>
            </a:r>
          </a:p>
          <a:p>
            <a:pPr marL="0" indent="0">
              <a:lnSpc>
                <a:spcPts val="2400"/>
              </a:lnSpc>
              <a:buNone/>
            </a:pPr>
            <a:endParaRPr lang="it-IT" sz="19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1B2500A8-2666-193E-EB15-BFB9A632D408}"/>
              </a:ext>
            </a:extLst>
          </p:cNvPr>
          <p:cNvSpPr/>
          <p:nvPr/>
        </p:nvSpPr>
        <p:spPr>
          <a:xfrm>
            <a:off x="5801869" y="1772698"/>
            <a:ext cx="3779520" cy="2092404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32506EF-323A-94E0-05E9-C47FEA55C117}"/>
              </a:ext>
            </a:extLst>
          </p:cNvPr>
          <p:cNvSpPr/>
          <p:nvPr/>
        </p:nvSpPr>
        <p:spPr>
          <a:xfrm>
            <a:off x="2347088" y="5109424"/>
            <a:ext cx="2506266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it-IT" sz="19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Riduzione degli Errori</a:t>
            </a:r>
            <a:endParaRPr lang="it-IT" sz="19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C261FE06-9678-44DA-0A1C-7F0100C1C8D3}"/>
              </a:ext>
            </a:extLst>
          </p:cNvPr>
          <p:cNvSpPr/>
          <p:nvPr/>
        </p:nvSpPr>
        <p:spPr>
          <a:xfrm>
            <a:off x="6126608" y="2514277"/>
            <a:ext cx="338328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it-IT" sz="19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Dipendenza dall'Albero Guida</a:t>
            </a:r>
            <a:endParaRPr lang="it-IT" sz="19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94F9E17D-8A86-17EB-5294-4E73518E42D9}"/>
              </a:ext>
            </a:extLst>
          </p:cNvPr>
          <p:cNvSpPr/>
          <p:nvPr/>
        </p:nvSpPr>
        <p:spPr>
          <a:xfrm>
            <a:off x="5801869" y="4063223"/>
            <a:ext cx="3779520" cy="2401967"/>
          </a:xfrm>
          <a:prstGeom prst="roundRect">
            <a:avLst>
              <a:gd name="adj" fmla="val 123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656247D-79F7-0D7C-8B66-4DD94ECA0993}"/>
              </a:ext>
            </a:extLst>
          </p:cNvPr>
          <p:cNvSpPr/>
          <p:nvPr/>
        </p:nvSpPr>
        <p:spPr>
          <a:xfrm>
            <a:off x="6461632" y="4954642"/>
            <a:ext cx="338328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it-IT" sz="19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Sensibilità agli errori</a:t>
            </a:r>
            <a:endParaRPr lang="it-IT" sz="19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692CC-D53F-5703-F514-FEF6DE0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0" y="236605"/>
            <a:ext cx="7051249" cy="838987"/>
          </a:xfrm>
        </p:spPr>
        <p:txBody>
          <a:bodyPr>
            <a:normAutofit fontScale="90000"/>
          </a:bodyPr>
          <a:lstStyle/>
          <a:p>
            <a:r>
              <a:rPr lang="it-IT" sz="2800" b="1" noProof="0" dirty="0">
                <a:solidFill>
                  <a:srgbClr val="00206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Clustal: Tool per l'Allineamento Progressivo</a:t>
            </a:r>
            <a:endParaRPr lang="it-IT" b="1" noProof="0" dirty="0">
              <a:solidFill>
                <a:srgbClr val="002060"/>
              </a:solidFill>
            </a:endParaRP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BD5F6AFE-0284-67B9-F6F6-BFFF54ED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6" name="Shape 1">
            <a:extLst>
              <a:ext uri="{FF2B5EF4-FFF2-40B4-BE49-F238E27FC236}">
                <a16:creationId xmlns:a16="http://schemas.microsoft.com/office/drawing/2014/main" id="{771A7F49-0DF0-0BAF-C8B2-0C8328F87286}"/>
              </a:ext>
            </a:extLst>
          </p:cNvPr>
          <p:cNvSpPr/>
          <p:nvPr/>
        </p:nvSpPr>
        <p:spPr>
          <a:xfrm>
            <a:off x="82867" y="14804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252028B-3FA3-77BD-634B-E9C967E19E0B}"/>
              </a:ext>
            </a:extLst>
          </p:cNvPr>
          <p:cNvSpPr/>
          <p:nvPr/>
        </p:nvSpPr>
        <p:spPr>
          <a:xfrm>
            <a:off x="258246" y="1565450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it-IT" sz="2650" noProof="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9FB817D-FF74-577A-6CFA-AC9DAF5BFFAD}"/>
              </a:ext>
            </a:extLst>
          </p:cNvPr>
          <p:cNvSpPr/>
          <p:nvPr/>
        </p:nvSpPr>
        <p:spPr>
          <a:xfrm>
            <a:off x="784848" y="15345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Peso delle Sequenze</a:t>
            </a:r>
            <a:endParaRPr lang="it-IT" sz="2200" noProof="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CF20E1C-1CE2-FFC3-9FD7-1E428E3D0C2F}"/>
              </a:ext>
            </a:extLst>
          </p:cNvPr>
          <p:cNvSpPr/>
          <p:nvPr/>
        </p:nvSpPr>
        <p:spPr>
          <a:xfrm>
            <a:off x="933010" y="1951614"/>
            <a:ext cx="2618826" cy="181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Clustal attribuisce un "peso" diverso a ciascuna sequenza, dando maggiore rilevanza alle sequenze più diverse.</a:t>
            </a:r>
            <a:endParaRPr lang="it-IT" sz="1750" noProof="0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895CD49C-E473-469A-0C68-CC4EE7F41A7B}"/>
              </a:ext>
            </a:extLst>
          </p:cNvPr>
          <p:cNvSpPr/>
          <p:nvPr/>
        </p:nvSpPr>
        <p:spPr>
          <a:xfrm>
            <a:off x="3808974" y="14924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D52255AA-6E70-BB96-A82F-DFE44EBE8374}"/>
              </a:ext>
            </a:extLst>
          </p:cNvPr>
          <p:cNvSpPr/>
          <p:nvPr/>
        </p:nvSpPr>
        <p:spPr>
          <a:xfrm>
            <a:off x="3969470" y="1577505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it-IT" sz="2650" noProof="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23CB624-04E0-0750-41E2-230DAE7A2B00}"/>
              </a:ext>
            </a:extLst>
          </p:cNvPr>
          <p:cNvSpPr/>
          <p:nvPr/>
        </p:nvSpPr>
        <p:spPr>
          <a:xfrm>
            <a:off x="4386463" y="1547350"/>
            <a:ext cx="31486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noProof="0" dirty="0"/>
              <a:t>Inserimento dei Gap </a:t>
            </a: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968B59C2-BA27-A982-CC1E-9780675F941A}"/>
              </a:ext>
            </a:extLst>
          </p:cNvPr>
          <p:cNvSpPr/>
          <p:nvPr/>
        </p:nvSpPr>
        <p:spPr>
          <a:xfrm>
            <a:off x="4319276" y="1988438"/>
            <a:ext cx="2927747" cy="13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Clustal inserisce i gap in modo intelligente, tenendo conto del contesto e della struttura della sequenza.</a:t>
            </a:r>
            <a:endParaRPr lang="it-IT" sz="1750" noProof="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34471C56-4774-9A34-8D07-87B0EF584526}"/>
              </a:ext>
            </a:extLst>
          </p:cNvPr>
          <p:cNvSpPr/>
          <p:nvPr/>
        </p:nvSpPr>
        <p:spPr>
          <a:xfrm>
            <a:off x="1484774" y="41629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2BC94671-B769-4B24-4693-9F2913C83735}"/>
              </a:ext>
            </a:extLst>
          </p:cNvPr>
          <p:cNvSpPr/>
          <p:nvPr/>
        </p:nvSpPr>
        <p:spPr>
          <a:xfrm>
            <a:off x="1644317" y="4247935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it-IT" sz="2650" noProof="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8B2D49AE-1076-1874-41A0-0746AF9BDCA7}"/>
              </a:ext>
            </a:extLst>
          </p:cNvPr>
          <p:cNvSpPr/>
          <p:nvPr/>
        </p:nvSpPr>
        <p:spPr>
          <a:xfrm>
            <a:off x="2141321" y="4247935"/>
            <a:ext cx="4584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Matrici di Sostituzione</a:t>
            </a:r>
            <a:endParaRPr lang="it-IT" sz="2200" noProof="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8AEC1F94-ADE0-80A1-BFAF-D7887EAFE902}"/>
              </a:ext>
            </a:extLst>
          </p:cNvPr>
          <p:cNvSpPr/>
          <p:nvPr/>
        </p:nvSpPr>
        <p:spPr>
          <a:xfrm>
            <a:off x="1484773" y="4833206"/>
            <a:ext cx="49254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Clustal utilizza matrici di sostituzioni, che   assegnano un punteggio alla sostituzione di un amminoacido con un altro durante l'evoluzione</a:t>
            </a:r>
            <a:endParaRPr lang="it-IT" sz="1750" noProof="0" dirty="0"/>
          </a:p>
        </p:txBody>
      </p:sp>
    </p:spTree>
    <p:extLst>
      <p:ext uri="{BB962C8B-B14F-4D97-AF65-F5344CB8AC3E}">
        <p14:creationId xmlns:p14="http://schemas.microsoft.com/office/powerpoint/2010/main" val="247933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6FA926EC-F013-5056-56BE-CE576457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53" y="265910"/>
            <a:ext cx="10154459" cy="76722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it-IT" sz="3200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Esecuzione di un Allineamento SU CLUSTAL</a:t>
            </a:r>
            <a:endParaRPr lang="it-IT" sz="3200" b="1" noProof="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EE55EDDA-AEFE-71B5-8A44-4CA4FCA7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49" y="1710098"/>
            <a:ext cx="1832859" cy="1419227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DE93DD1E-56D1-5DB9-26A2-E9D41C5085CF}"/>
              </a:ext>
            </a:extLst>
          </p:cNvPr>
          <p:cNvSpPr/>
          <p:nvPr/>
        </p:nvSpPr>
        <p:spPr>
          <a:xfrm>
            <a:off x="2823408" y="2314104"/>
            <a:ext cx="128589" cy="322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it-IT" sz="2200" noProof="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21CA3BDF-165D-DE2C-4D00-D6EAD9849293}"/>
              </a:ext>
            </a:extLst>
          </p:cNvPr>
          <p:cNvSpPr/>
          <p:nvPr/>
        </p:nvSpPr>
        <p:spPr>
          <a:xfrm>
            <a:off x="4164744" y="1921087"/>
            <a:ext cx="2741184" cy="252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Ferritina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D5C08C4-3A11-F1CB-AD75-FD3E140F4316}"/>
              </a:ext>
            </a:extLst>
          </p:cNvPr>
          <p:cNvSpPr/>
          <p:nvPr/>
        </p:nvSpPr>
        <p:spPr>
          <a:xfrm>
            <a:off x="4164744" y="2249804"/>
            <a:ext cx="6032126" cy="25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La ferritina è una proteina responsabile del metabolismo del ferro.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AEAD4063-D6A9-7D6B-D564-6C77C39486ED}"/>
              </a:ext>
            </a:extLst>
          </p:cNvPr>
          <p:cNvSpPr/>
          <p:nvPr/>
        </p:nvSpPr>
        <p:spPr>
          <a:xfrm>
            <a:off x="4164744" y="2833105"/>
            <a:ext cx="6766168" cy="45719"/>
          </a:xfrm>
          <a:prstGeom prst="roundRect">
            <a:avLst>
              <a:gd name="adj" fmla="val 222843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E3FD0B5C-C229-BBE2-9B9B-E79AF35F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04" y="3169381"/>
            <a:ext cx="3640334" cy="1409398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8FA819A0-0D9C-0511-0546-418976CAFFB0}"/>
              </a:ext>
            </a:extLst>
          </p:cNvPr>
          <p:cNvSpPr/>
          <p:nvPr/>
        </p:nvSpPr>
        <p:spPr>
          <a:xfrm>
            <a:off x="2823408" y="3539914"/>
            <a:ext cx="152461" cy="322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it-IT" sz="2200" noProof="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6A876E33-43B6-7B8E-2DB8-CF576028F31D}"/>
              </a:ext>
            </a:extLst>
          </p:cNvPr>
          <p:cNvSpPr/>
          <p:nvPr/>
        </p:nvSpPr>
        <p:spPr>
          <a:xfrm>
            <a:off x="5207290" y="3255240"/>
            <a:ext cx="2764018" cy="252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Sequenze di Ferritina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2C3E645E-D8EB-2899-27E7-4C79D6BCBC72}"/>
              </a:ext>
            </a:extLst>
          </p:cNvPr>
          <p:cNvSpPr/>
          <p:nvPr/>
        </p:nvSpPr>
        <p:spPr>
          <a:xfrm>
            <a:off x="5122398" y="3637605"/>
            <a:ext cx="5963473" cy="671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Si considerano quattro sequenze di ferritina, appartenenti  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diverse specie.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Shape 8">
            <a:extLst>
              <a:ext uri="{FF2B5EF4-FFF2-40B4-BE49-F238E27FC236}">
                <a16:creationId xmlns:a16="http://schemas.microsoft.com/office/drawing/2014/main" id="{8F1DA1D3-BBCB-867D-F9C1-D5EB1A8644A8}"/>
              </a:ext>
            </a:extLst>
          </p:cNvPr>
          <p:cNvSpPr/>
          <p:nvPr/>
        </p:nvSpPr>
        <p:spPr>
          <a:xfrm flipV="1">
            <a:off x="5037508" y="4469924"/>
            <a:ext cx="6133255" cy="45719"/>
          </a:xfrm>
          <a:prstGeom prst="roundRect">
            <a:avLst>
              <a:gd name="adj" fmla="val 222843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E0AC55D8-E8F6-AC07-777F-01F73B24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1" y="4653894"/>
            <a:ext cx="5453657" cy="1407632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44B64A3C-AE4B-09AE-96F5-7BAB3CB67B23}"/>
              </a:ext>
            </a:extLst>
          </p:cNvPr>
          <p:cNvSpPr/>
          <p:nvPr/>
        </p:nvSpPr>
        <p:spPr>
          <a:xfrm>
            <a:off x="2817495" y="5227687"/>
            <a:ext cx="154076" cy="322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it-IT" sz="2200" noProof="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8A0E1418-7DED-C3C0-318C-1EC4BA3330BC}"/>
              </a:ext>
            </a:extLst>
          </p:cNvPr>
          <p:cNvSpPr/>
          <p:nvPr/>
        </p:nvSpPr>
        <p:spPr>
          <a:xfrm>
            <a:off x="6081644" y="4873084"/>
            <a:ext cx="2741184" cy="252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Analisi dei Risultati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AE213800-25A0-E077-453E-B67742893787}"/>
              </a:ext>
            </a:extLst>
          </p:cNvPr>
          <p:cNvSpPr/>
          <p:nvPr/>
        </p:nvSpPr>
        <p:spPr>
          <a:xfrm>
            <a:off x="6096000" y="5332071"/>
            <a:ext cx="5453657" cy="774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Si analizzano i risultati dell'allineamento delle sequenze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di ferritina.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D03B1-C6E9-0749-2738-3AC8F528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8" y="216816"/>
            <a:ext cx="1228501" cy="6424367"/>
          </a:xfrm>
        </p:spPr>
        <p:txBody>
          <a:bodyPr>
            <a:noAutofit/>
          </a:bodyPr>
          <a:lstStyle/>
          <a:p>
            <a:r>
              <a:rPr lang="it-IT" sz="2000" b="1" noProof="0" dirty="0">
                <a:solidFill>
                  <a:srgbClr val="002060"/>
                </a:solidFill>
              </a:rPr>
              <a:t>R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I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S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U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L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T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A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T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O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A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L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 err="1">
                <a:solidFill>
                  <a:srgbClr val="002060"/>
                </a:solidFill>
              </a:rPr>
              <a:t>L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I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N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E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A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M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E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N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T</a:t>
            </a:r>
            <a:br>
              <a:rPr lang="it-IT" sz="2000" b="1" noProof="0" dirty="0">
                <a:solidFill>
                  <a:srgbClr val="002060"/>
                </a:solidFill>
              </a:rPr>
            </a:br>
            <a:r>
              <a:rPr lang="it-IT" sz="2000" b="1" noProof="0" dirty="0">
                <a:solidFill>
                  <a:srgbClr val="002060"/>
                </a:solidFill>
              </a:rPr>
              <a:t>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341CF5-7079-5944-A6B0-70DC133AF3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88" y="546648"/>
            <a:ext cx="6740875" cy="5764701"/>
          </a:xfrm>
        </p:spPr>
      </p:pic>
    </p:spTree>
    <p:extLst>
      <p:ext uri="{BB962C8B-B14F-4D97-AF65-F5344CB8AC3E}">
        <p14:creationId xmlns:p14="http://schemas.microsoft.com/office/powerpoint/2010/main" val="339790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E6A16-1EBF-9A47-941C-DED916B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27" y="1781666"/>
            <a:ext cx="4417778" cy="712842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 FASTA</a:t>
            </a: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766AB19C-BEC7-D3ED-BCBB-0612A87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20B04164-7D1D-8132-C482-2701E1C3E47E}"/>
              </a:ext>
            </a:extLst>
          </p:cNvPr>
          <p:cNvSpPr/>
          <p:nvPr/>
        </p:nvSpPr>
        <p:spPr>
          <a:xfrm>
            <a:off x="859778" y="2884646"/>
            <a:ext cx="597465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I file FASTA sono un formato di file comunemente utilizzato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per memorizzare ed archiviare grandi quantità di dati biologici</a:t>
            </a:r>
          </a:p>
          <a:p>
            <a:pPr marL="0" indent="0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  e facilmente leggibile dai programmi di bioinformatica.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7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6F22E-C1C4-200A-09B0-C0D20C8A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19" y="144280"/>
            <a:ext cx="7729728" cy="725805"/>
          </a:xfrm>
        </p:spPr>
        <p:txBody>
          <a:bodyPr>
            <a:normAutofit fontScale="90000"/>
          </a:bodyPr>
          <a:lstStyle/>
          <a:p>
            <a:r>
              <a:rPr lang="it-IT" b="1" noProof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EVOLUZIONE DI CLUSTAL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A01AFDB8-3182-B238-8B39-207DF601A0BE}"/>
              </a:ext>
            </a:extLst>
          </p:cNvPr>
          <p:cNvSpPr/>
          <p:nvPr/>
        </p:nvSpPr>
        <p:spPr>
          <a:xfrm>
            <a:off x="303597" y="1049802"/>
            <a:ext cx="1430936" cy="1499428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2588B8D-C9CA-04CA-7EE9-5F14E0C58552}"/>
              </a:ext>
            </a:extLst>
          </p:cNvPr>
          <p:cNvSpPr/>
          <p:nvPr/>
        </p:nvSpPr>
        <p:spPr>
          <a:xfrm>
            <a:off x="509000" y="1553824"/>
            <a:ext cx="13299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1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9CBC875-84D9-2699-BC87-AAB4A2F65BE8}"/>
              </a:ext>
            </a:extLst>
          </p:cNvPr>
          <p:cNvSpPr/>
          <p:nvPr/>
        </p:nvSpPr>
        <p:spPr>
          <a:xfrm>
            <a:off x="2072190" y="1049802"/>
            <a:ext cx="3225673" cy="420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ClustalV - </a:t>
            </a: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prima versione 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C20AAF8-4D8B-A0B1-3563-DC0873556820}"/>
              </a:ext>
            </a:extLst>
          </p:cNvPr>
          <p:cNvSpPr/>
          <p:nvPr/>
        </p:nvSpPr>
        <p:spPr>
          <a:xfrm>
            <a:off x="2072191" y="1334468"/>
            <a:ext cx="9974085" cy="1557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Ha introdotto l'approccio progressivo per l'allineamento multiplo di sequenze: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Allineamento di profili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Albero di guida metodo UPGMA</a:t>
            </a: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A9B99BA6-BAB1-7BD3-030D-F489810027F3}"/>
              </a:ext>
            </a:extLst>
          </p:cNvPr>
          <p:cNvSpPr/>
          <p:nvPr/>
        </p:nvSpPr>
        <p:spPr>
          <a:xfrm>
            <a:off x="303597" y="2654775"/>
            <a:ext cx="2533871" cy="1906981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94D7AFE2-FB89-5292-B695-85C4262D8AF2}"/>
              </a:ext>
            </a:extLst>
          </p:cNvPr>
          <p:cNvSpPr/>
          <p:nvPr/>
        </p:nvSpPr>
        <p:spPr>
          <a:xfrm>
            <a:off x="484354" y="3381510"/>
            <a:ext cx="15763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2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E28DE3F-AFCD-6AF4-A715-1ADFE1784350}"/>
              </a:ext>
            </a:extLst>
          </p:cNvPr>
          <p:cNvSpPr/>
          <p:nvPr/>
        </p:nvSpPr>
        <p:spPr>
          <a:xfrm>
            <a:off x="3024342" y="2811015"/>
            <a:ext cx="36557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ClustalW – versione avanzata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3DD1411-F60F-856F-9E77-8CF880AA8F7A}"/>
              </a:ext>
            </a:extLst>
          </p:cNvPr>
          <p:cNvSpPr/>
          <p:nvPr/>
        </p:nvSpPr>
        <p:spPr>
          <a:xfrm>
            <a:off x="3024342" y="3227138"/>
            <a:ext cx="8241625" cy="1104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Albero di guida Neighbor-Joining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Matrice sostituzione : PAM – BLOSUM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Penalità dinamiche per I gap</a:t>
            </a: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0B702EA0-DE80-A572-FA27-F54A912281D3}"/>
              </a:ext>
            </a:extLst>
          </p:cNvPr>
          <p:cNvSpPr/>
          <p:nvPr/>
        </p:nvSpPr>
        <p:spPr>
          <a:xfrm>
            <a:off x="2949896" y="4515633"/>
            <a:ext cx="9096379" cy="46123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ACC2F26B-1C9B-3ED5-9013-4E0486A282A2}"/>
              </a:ext>
            </a:extLst>
          </p:cNvPr>
          <p:cNvSpPr/>
          <p:nvPr/>
        </p:nvSpPr>
        <p:spPr>
          <a:xfrm>
            <a:off x="296207" y="4738082"/>
            <a:ext cx="3551966" cy="1756890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it-IT" noProof="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38AA1830-B276-6195-5F72-9327D7A9503B}"/>
              </a:ext>
            </a:extLst>
          </p:cNvPr>
          <p:cNvSpPr/>
          <p:nvPr/>
        </p:nvSpPr>
        <p:spPr>
          <a:xfrm>
            <a:off x="499526" y="5389772"/>
            <a:ext cx="15930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it-IT" sz="220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3</a:t>
            </a:r>
            <a:endParaRPr lang="it-IT" sz="220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3404B694-23C4-E8FD-AE16-31DCE0D40C0C}"/>
              </a:ext>
            </a:extLst>
          </p:cNvPr>
          <p:cNvSpPr/>
          <p:nvPr/>
        </p:nvSpPr>
        <p:spPr>
          <a:xfrm>
            <a:off x="4060966" y="48185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useoModerno Medium" pitchFamily="34" charset="-120"/>
              </a:rPr>
              <a:t>Clustal Omega – ultima versione</a:t>
            </a:r>
            <a:endParaRPr lang="it-IT" sz="2200" b="1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C2FB84FB-66DF-710A-47D6-B931A4817F08}"/>
              </a:ext>
            </a:extLst>
          </p:cNvPr>
          <p:cNvSpPr/>
          <p:nvPr/>
        </p:nvSpPr>
        <p:spPr>
          <a:xfrm>
            <a:off x="4060966" y="5308982"/>
            <a:ext cx="6742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Progettata per analizzare dataset di grandi dimensioni e più complessi: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Albero di guida mBed</a:t>
            </a:r>
          </a:p>
          <a:p>
            <a:pPr marL="285750" indent="-28575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it-IT" sz="1750" noProof="0" dirty="0">
                <a:solidFill>
                  <a:srgbClr val="2B41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Modelli Markov Nascosti</a:t>
            </a: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solidFill>
                <a:srgbClr val="2B415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Shape 10">
            <a:extLst>
              <a:ext uri="{FF2B5EF4-FFF2-40B4-BE49-F238E27FC236}">
                <a16:creationId xmlns:a16="http://schemas.microsoft.com/office/drawing/2014/main" id="{D3AF77ED-704C-2167-48C0-68A1DFC43D6D}"/>
              </a:ext>
            </a:extLst>
          </p:cNvPr>
          <p:cNvSpPr/>
          <p:nvPr/>
        </p:nvSpPr>
        <p:spPr>
          <a:xfrm flipV="1">
            <a:off x="2072190" y="2499749"/>
            <a:ext cx="9974085" cy="49481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152576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0</TotalTime>
  <Words>827</Words>
  <Application>Microsoft Office PowerPoint</Application>
  <PresentationFormat>Widescreen</PresentationFormat>
  <Paragraphs>141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Bahnschrift Light SemiCondensed</vt:lpstr>
      <vt:lpstr>Calibri</vt:lpstr>
      <vt:lpstr>Gill Sans MT</vt:lpstr>
      <vt:lpstr>MuseoModerno Medium</vt:lpstr>
      <vt:lpstr>Source Sans Pro</vt:lpstr>
      <vt:lpstr>Wingdings</vt:lpstr>
      <vt:lpstr>Pacco</vt:lpstr>
      <vt:lpstr>Presentazione standard di PowerPoint</vt:lpstr>
      <vt:lpstr>Allineamento Progressivo:  Introduzione</vt:lpstr>
      <vt:lpstr>Fasi Principali dell'Allineamento Progressivo</vt:lpstr>
      <vt:lpstr>Vantaggi e Limitazioni</vt:lpstr>
      <vt:lpstr>Clustal: Tool per l'Allineamento Progressivo</vt:lpstr>
      <vt:lpstr>Esecuzione di un Allineamento SU CLUSTAL</vt:lpstr>
      <vt:lpstr>R I S U L T A T O  A L L I N E A M E N T O</vt:lpstr>
      <vt:lpstr>FILE FASTA</vt:lpstr>
      <vt:lpstr>EVOLUZIONE DI CLUSTAL</vt:lpstr>
      <vt:lpstr>GALAXY: TOOL</vt:lpstr>
      <vt:lpstr>Caso di Studio:  Ferritina</vt:lpstr>
      <vt:lpstr>Analisi tool clustal</vt:lpstr>
      <vt:lpstr>Flusso di Esecuzione di Clustal</vt:lpstr>
      <vt:lpstr>Inizio del processo di allineamento - MULTISEQALING</vt:lpstr>
      <vt:lpstr>ALLINEAMENTO PROFILI - profilealign</vt:lpstr>
      <vt:lpstr>Calcolo miglior punteggio allineamento – PROGDIFF</vt:lpstr>
      <vt:lpstr>DETERMINAZIONE MIGLIOR MIDPOINT</vt:lpstr>
      <vt:lpstr>MULTISEQALIGN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Debora Pucciarelli</dc:creator>
  <cp:lastModifiedBy>Debora Pucciarelli</cp:lastModifiedBy>
  <cp:revision>24</cp:revision>
  <dcterms:created xsi:type="dcterms:W3CDTF">2024-12-27T10:35:31Z</dcterms:created>
  <dcterms:modified xsi:type="dcterms:W3CDTF">2025-02-03T13:02:24Z</dcterms:modified>
</cp:coreProperties>
</file>