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54E"/>
    <a:srgbClr val="203864"/>
    <a:srgbClr val="993366"/>
    <a:srgbClr val="9E0075"/>
    <a:srgbClr val="CC0099"/>
    <a:srgbClr val="FFFFFF"/>
    <a:srgbClr val="6B2347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1547-C036-4823-B4A5-4A0BA52E2268}" v="3028" dt="2023-11-24T16:54:57.927"/>
    <p1510:client id="{6A10682E-B04D-4901-9DB3-8B85D0AD1232}" v="3239" vWet="3241" dt="2023-11-24T16:54:53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xlrijams-my.sharepoint.com/personal/h22013_astra_xlri_ac_in/Documents/Book1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Sheet2!$C$3</c:f>
              <c:strCache>
                <c:ptCount val="1"/>
                <c:pt idx="0">
                  <c:v>employability</c:v>
                </c:pt>
              </c:strCache>
            </c:strRef>
          </c:tx>
          <c:spPr>
            <a:solidFill>
              <a:srgbClr val="99336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Sheet2!$B$4:$B$7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Sheet2!$C$4:$C$7</c:f>
              <c:numCache>
                <c:formatCode>0.00%</c:formatCode>
                <c:ptCount val="4"/>
                <c:pt idx="0" formatCode="0%">
                  <c:v>0.47</c:v>
                </c:pt>
                <c:pt idx="1">
                  <c:v>0.41249999999999998</c:v>
                </c:pt>
                <c:pt idx="2">
                  <c:v>0.51439999999999997</c:v>
                </c:pt>
                <c:pt idx="3">
                  <c:v>0.52800000000000002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A-435F-AC53-1783193987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3916255"/>
        <c:axId val="1736517663"/>
      </c:barChart>
      <c:catAx>
        <c:axId val="178391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6517663"/>
        <c:crosses val="autoZero"/>
        <c:auto val="1"/>
        <c:lblAlgn val="ctr"/>
        <c:lblOffset val="100"/>
        <c:noMultiLvlLbl val="0"/>
      </c:catAx>
      <c:valAx>
        <c:axId val="1736517663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8391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>
      <a:solidFill>
        <a:schemeClr val="tx1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6525520180042721E-2"/>
          <c:y val="2.6126714565643371E-2"/>
          <c:w val="0.86694895963991458"/>
          <c:h val="0.7846068392332734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6B2347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3346307645469533E-2"/>
                  <c:y val="4.2532305412576122E-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571313891433543"/>
                      <c:h val="0.24339622160011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5AB-4347-8ED5-67A10B004776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035126209430244"/>
                      <c:h val="0.24339622160011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5AB-4347-8ED5-67A10B004776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168200056520857"/>
                      <c:h val="0.2433962216001163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5AB-4347-8ED5-67A10B0047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Sheet3!$C$4:$C$6</c:f>
              <c:strCache>
                <c:ptCount val="3"/>
                <c:pt idx="0">
                  <c:v>agri</c:v>
                </c:pt>
                <c:pt idx="1">
                  <c:v>industry</c:v>
                </c:pt>
                <c:pt idx="2">
                  <c:v>services</c:v>
                </c:pt>
              </c:strCache>
            </c:strRef>
          </c:cat>
          <c:val>
            <c:numRef>
              <c:f>Sheet3!$D$4:$D$6</c:f>
              <c:numCache>
                <c:formatCode>0.00%</c:formatCode>
                <c:ptCount val="3"/>
                <c:pt idx="0">
                  <c:v>0.622</c:v>
                </c:pt>
                <c:pt idx="1">
                  <c:v>0.215</c:v>
                </c:pt>
                <c:pt idx="2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8-46F9-AA67-72F5DB5D75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83917695"/>
        <c:axId val="1635869023"/>
      </c:barChart>
      <c:catAx>
        <c:axId val="17839176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869023"/>
        <c:crosses val="autoZero"/>
        <c:auto val="1"/>
        <c:lblAlgn val="ctr"/>
        <c:lblOffset val="100"/>
        <c:noMultiLvlLbl val="0"/>
      </c:catAx>
      <c:valAx>
        <c:axId val="1635869023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1783917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accent1">
          <a:lumMod val="5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Sheet1!$I$4</c:f>
              <c:strCache>
                <c:ptCount val="1"/>
                <c:pt idx="0">
                  <c:v>employability 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Sheet1!$H$5:$H$12</c:f>
              <c:strCache>
                <c:ptCount val="8"/>
                <c:pt idx="0">
                  <c:v>Baachelor of arts</c:v>
                </c:pt>
                <c:pt idx="1">
                  <c:v>bachelor of commerce</c:v>
                </c:pt>
                <c:pt idx="2">
                  <c:v>bachelor of science</c:v>
                </c:pt>
                <c:pt idx="3">
                  <c:v>Bachelor of Pharma </c:v>
                </c:pt>
                <c:pt idx="4">
                  <c:v>M.B.A </c:v>
                </c:pt>
                <c:pt idx="5">
                  <c:v>B.B.A</c:v>
                </c:pt>
                <c:pt idx="6">
                  <c:v>B.Tech</c:v>
                </c:pt>
                <c:pt idx="7">
                  <c:v>polytechnic </c:v>
                </c:pt>
              </c:strCache>
            </c:strRef>
          </c:cat>
          <c:val>
            <c:numRef>
              <c:f>Sheet1!$I$5:$I$12</c:f>
              <c:numCache>
                <c:formatCode>General</c:formatCode>
                <c:ptCount val="8"/>
                <c:pt idx="0">
                  <c:v>80.22</c:v>
                </c:pt>
                <c:pt idx="1">
                  <c:v>70.02</c:v>
                </c:pt>
                <c:pt idx="2">
                  <c:v>69.47</c:v>
                </c:pt>
                <c:pt idx="3">
                  <c:v>65.02</c:v>
                </c:pt>
                <c:pt idx="4">
                  <c:v>52.04</c:v>
                </c:pt>
                <c:pt idx="5">
                  <c:v>51.67</c:v>
                </c:pt>
                <c:pt idx="6">
                  <c:v>44.4</c:v>
                </c:pt>
                <c:pt idx="7">
                  <c:v>27.76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1-4CF2-B707-1E8A45341FB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74404816"/>
        <c:axId val="1809331904"/>
      </c:barChart>
      <c:catAx>
        <c:axId val="1174404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9331904"/>
        <c:crosses val="autoZero"/>
        <c:auto val="1"/>
        <c:lblAlgn val="ctr"/>
        <c:lblOffset val="100"/>
        <c:noMultiLvlLbl val="0"/>
      </c:catAx>
      <c:valAx>
        <c:axId val="180933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4404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6350">
      <a:solidFill>
        <a:schemeClr val="tx2">
          <a:lumMod val="50000"/>
        </a:scheme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544715447154475E-2"/>
          <c:y val="0.11832024216266027"/>
          <c:w val="0.85691056910569108"/>
          <c:h val="0.632150243839640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enrolment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Sheet1!$B$3:$B$5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Sheet1!$C$3:$C$5</c:f>
              <c:numCache>
                <c:formatCode>General</c:formatCode>
                <c:ptCount val="3"/>
                <c:pt idx="0">
                  <c:v>17.399999999999999</c:v>
                </c:pt>
                <c:pt idx="1">
                  <c:v>18.2</c:v>
                </c:pt>
                <c:pt idx="2">
                  <c:v>18.899999999999999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D-4B3C-86BC-3FC32C30EE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45859439"/>
        <c:axId val="1739745135"/>
      </c:barChart>
      <c:catAx>
        <c:axId val="14458594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9745135"/>
        <c:crosses val="autoZero"/>
        <c:auto val="1"/>
        <c:lblAlgn val="ctr"/>
        <c:lblOffset val="100"/>
        <c:noMultiLvlLbl val="0"/>
      </c:catAx>
      <c:valAx>
        <c:axId val="17397451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45859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0"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 w="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E5-40E4-8A4A-602BB49168D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E5-40E4-8A4A-602BB49168DE}"/>
              </c:ext>
            </c:extLst>
          </c:dPt>
          <c:dLbls>
            <c:dLbl>
              <c:idx val="0"/>
              <c:layout>
                <c:manualLayout>
                  <c:x val="-0.15888634665561852"/>
                  <c:y val="0.20926334688217391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033D141-42BE-4B89-90BD-F1E92B3348A0}" type="PERCENTAGE">
                      <a:rPr lang="en-US" sz="1800" b="1" baseline="0"/>
                      <a:pPr>
                        <a:defRPr sz="1800" b="1"/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2063386952989892"/>
                      <c:h val="0.2305502077144685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5E5-40E4-8A4A-602BB49168D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5E5-40E4-8A4A-602BB49168D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Sheet1!$C$25:$C$26</c:f>
              <c:numCache>
                <c:formatCode>0.00%</c:formatCode>
                <c:ptCount val="2"/>
                <c:pt idx="0" formatCode="0%">
                  <c:v>0.19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E5-40E4-8A4A-602BB4916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5437580149122416"/>
          <c:y val="8.9490958840367882E-2"/>
          <c:w val="0.46985074574391128"/>
          <c:h val="0.76300150656257515"/>
        </c:manualLayout>
      </c:layout>
      <c:doughnutChart>
        <c:varyColors val="1"/>
        <c:ser>
          <c:idx val="0"/>
          <c:order val="0"/>
          <c:spPr>
            <a:ln w="0"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203864"/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7D4-4E3B-AF84-9784FA080BE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4-4E3B-AF84-9784FA080BEE}"/>
              </c:ext>
            </c:extLst>
          </c:dPt>
          <c:dLbls>
            <c:dLbl>
              <c:idx val="0"/>
              <c:layout>
                <c:manualLayout>
                  <c:x val="-0.11757642923266888"/>
                  <c:y val="0.1948680856745354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A11E7DC-3534-4CF1-AF25-DC4B4D461946}" type="PERCENTAGE">
                      <a:rPr lang="en-US" sz="1800" b="1" baseline="0"/>
                      <a:pPr>
                        <a:defRPr sz="1800" b="1"/>
                      </a:pPr>
                      <a:t>[PERCENTAGE]</a:t>
                    </a:fld>
                    <a:endParaRPr lang="en-IN"/>
                  </a:p>
                </c:rich>
              </c:tx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546948461165332"/>
                      <c:h val="0.2095652753404269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7D4-4E3B-AF84-9784FA080BE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D4-4E3B-AF84-9784FA080BE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Sheet1!$C$37:$C$38</c:f>
              <c:numCache>
                <c:formatCode>0%</c:formatCode>
                <c:ptCount val="2"/>
                <c:pt idx="0">
                  <c:v>0.3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D4-4E3B-AF84-9784FA080B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27BCA-57C0-492E-B94C-EFAE05FD068F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E2D60-BD85-448F-B7FF-25E3C625AE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E2D60-BD85-448F-B7FF-25E3C625AED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5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02BF-1113-E6CD-7F4E-0087ED37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BA5A7-7EE6-4313-471F-C9BB8F22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494C7-2B8E-490E-6BEC-21294C80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3220-C4FD-1495-A02A-529BC6F2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E0271-0137-DDD0-454D-7F98121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1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2A83-EF54-CE9B-F5DB-C34F43C3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0A07D-6F90-3CCC-06D5-89770D68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AFF2-6BBE-DF34-50D3-78C3F70E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D6D46-F1E3-DF1E-2557-135A1C3B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3D06D-BD99-4A9F-26C1-672DA9EA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6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24EE9-7746-220E-29C0-00B155F25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DC37C-BD6E-4FF2-5B27-75051BCD6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F47F-6C39-1EA0-BE60-6998637E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78B2-D72C-4BB8-D399-8546E2CB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D8C3-2170-076E-5343-B4EF6672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1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C35A-C7C4-03E2-9DC6-FC531A9E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6BB2-1FF4-7EFE-C104-00A421C9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B841-AB40-3501-3235-32829379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4BE26-32D2-5607-F26E-27E59745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5243-EC90-FB30-B9DC-E6DE7198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38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9336-417C-23DF-A26C-BDF4B665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31E8A-FE9A-110D-D2B6-8C737DE9E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0664-2CEF-FF42-8E39-39147B25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DD84-1582-5F11-E1A1-0A7CEB69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10F4-622A-B91E-8278-863F223A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96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69A7-4ED2-221D-4E0C-8293B05F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06E6-71E9-439E-1ECD-E06EFCF3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CB1EB-7B67-0C41-E304-ED085F82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BE2C-FE86-735E-DE78-8168DBD2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36AE8-636D-7722-6035-05158609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1007F-E0B6-F229-74DB-C44DC869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7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D159-0482-41E8-E5C4-FFCADE19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F86B4-B005-A306-F0B5-7010D69BF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0ACF3-B599-FF02-F3E7-A441104FF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9205-E8EE-6CFD-C547-D3C29A2E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42573-A449-06F9-7BA2-4F56EB9BF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8B570-F56B-1179-95C6-EC37B323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D1898-424A-B38A-F17A-FB1200C4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9D840-3FE5-1003-65F4-04E319D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59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77FD-9E7A-0E1A-8A0C-898EFC88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CE625-432A-5592-266C-3D217F60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8CC19-5348-BD60-67F8-718E1DA8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C801-A374-658A-18DC-D52E3EEA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5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A1D31-5C2D-92DE-A92D-876D2D36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D6690-E36B-F299-9C69-27AB4BB6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5FA7-7AD9-3E53-247D-4D9939AC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5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A378-8153-629A-A925-35DE608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9E55-AB15-7570-8785-4B657F50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224D-2B5F-B66B-9EF3-7BAE9776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80335-42FE-6AA6-7745-E2D64BAC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0E5E6-FDCB-3389-E634-EA14C6E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C2CBE-53C6-2F7A-E597-0FFFE5D3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0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17DB-E255-5730-C9C4-1501F6A2F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EF426-3FE3-52BB-23D6-A9ECC809C0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AE64F-B349-7984-350C-447AC222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1B8E7-E1CE-50C4-34E7-340BDD27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ABED2-C562-4281-4EAE-7C9337E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BBFBC-BA98-AF04-D184-944E9FD8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56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C3336-B771-FDEF-11A0-5B89B381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24E0E-811F-10C2-0FE7-3C0766D0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0F50-419A-4DD2-0FEF-4F3BB58E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7CD98-44B2-4459-99B5-716FF31F687E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A1BA4-6D5E-A2E5-FCC8-AF32F2164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800F-EA50-3346-4301-1591B52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6E63-B3E5-4418-B343-A9EA11011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7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11" Type="http://schemas.openxmlformats.org/officeDocument/2006/relationships/image" Target="../media/image6.png"/><Relationship Id="rId5" Type="http://schemas.openxmlformats.org/officeDocument/2006/relationships/chart" Target="../charts/chart3.xml"/><Relationship Id="rId10" Type="http://schemas.microsoft.com/office/2007/relationships/hdphoto" Target="../media/hdphoto1.wdp"/><Relationship Id="rId4" Type="http://schemas.openxmlformats.org/officeDocument/2006/relationships/chart" Target="../charts/chart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jpe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person&#10;&#10;Description automatically generated">
            <a:extLst>
              <a:ext uri="{FF2B5EF4-FFF2-40B4-BE49-F238E27FC236}">
                <a16:creationId xmlns:a16="http://schemas.microsoft.com/office/drawing/2014/main" id="{54CC9D41-417E-1B6D-F1CD-A29399245C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6" t="2425" r="2829" b="1913"/>
          <a:stretch/>
        </p:blipFill>
        <p:spPr>
          <a:xfrm>
            <a:off x="2847668" y="1310283"/>
            <a:ext cx="2504057" cy="3412702"/>
          </a:xfrm>
          <a:prstGeom prst="rect">
            <a:avLst/>
          </a:prstGeom>
        </p:spPr>
      </p:pic>
      <p:pic>
        <p:nvPicPr>
          <p:cNvPr id="5" name="Picture 4" descr="A close-up of a person&#10;&#10;Description automatically generated">
            <a:extLst>
              <a:ext uri="{FF2B5EF4-FFF2-40B4-BE49-F238E27FC236}">
                <a16:creationId xmlns:a16="http://schemas.microsoft.com/office/drawing/2014/main" id="{6E91EDAB-0908-638D-5388-7945A6E4B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3698" r="2772" b="3933"/>
          <a:stretch/>
        </p:blipFill>
        <p:spPr>
          <a:xfrm>
            <a:off x="6925460" y="1280635"/>
            <a:ext cx="2504057" cy="3442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CC672D-23AD-ABB3-1AAD-266F94F4ED3F}"/>
              </a:ext>
            </a:extLst>
          </p:cNvPr>
          <p:cNvSpPr/>
          <p:nvPr/>
        </p:nvSpPr>
        <p:spPr>
          <a:xfrm>
            <a:off x="2847668" y="4876719"/>
            <a:ext cx="2504057" cy="381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DEBOSREE ROY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180341-6FE0-ABE6-7F6F-F62D603301A3}"/>
              </a:ext>
            </a:extLst>
          </p:cNvPr>
          <p:cNvSpPr/>
          <p:nvPr/>
        </p:nvSpPr>
        <p:spPr>
          <a:xfrm>
            <a:off x="6925460" y="4876719"/>
            <a:ext cx="2504057" cy="3819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DRISHA PAUL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F148C-2298-0EBF-8A93-8B705BB72048}"/>
              </a:ext>
            </a:extLst>
          </p:cNvPr>
          <p:cNvSpPr/>
          <p:nvPr/>
        </p:nvSpPr>
        <p:spPr>
          <a:xfrm>
            <a:off x="2847668" y="5442400"/>
            <a:ext cx="2504057" cy="38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Himalaya</a:t>
            </a:r>
            <a:r>
              <a:rPr lang="en-IN" sz="2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Wellness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CE933A-CF09-383A-4856-9413FF17680D}"/>
              </a:ext>
            </a:extLst>
          </p:cNvPr>
          <p:cNvSpPr/>
          <p:nvPr/>
        </p:nvSpPr>
        <p:spPr>
          <a:xfrm>
            <a:off x="6925460" y="5442399"/>
            <a:ext cx="2504057" cy="3819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Nestle</a:t>
            </a:r>
          </a:p>
        </p:txBody>
      </p:sp>
      <p:pic>
        <p:nvPicPr>
          <p:cNvPr id="10" name="Picture 2" descr="Learn Today, Give Tomorrow - PepsiCo">
            <a:extLst>
              <a:ext uri="{FF2B5EF4-FFF2-40B4-BE49-F238E27FC236}">
                <a16:creationId xmlns:a16="http://schemas.microsoft.com/office/drawing/2014/main" id="{571D7E98-D2E3-5C13-075E-1312B508D25F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0" t="7214" r="32355" b="25166"/>
          <a:stretch/>
        </p:blipFill>
        <p:spPr bwMode="auto">
          <a:xfrm>
            <a:off x="10882859" y="27717"/>
            <a:ext cx="1279161" cy="129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psiCo (@PepsiCo) / X">
            <a:extLst>
              <a:ext uri="{FF2B5EF4-FFF2-40B4-BE49-F238E27FC236}">
                <a16:creationId xmlns:a16="http://schemas.microsoft.com/office/drawing/2014/main" id="{87F47711-4680-15A3-FD19-C4DEF66F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" y="42707"/>
            <a:ext cx="1171496" cy="117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F8A828B-D765-6AA9-B5B7-1851048A5B33}"/>
              </a:ext>
            </a:extLst>
          </p:cNvPr>
          <p:cNvSpPr/>
          <p:nvPr/>
        </p:nvSpPr>
        <p:spPr>
          <a:xfrm>
            <a:off x="2847667" y="774584"/>
            <a:ext cx="6581850" cy="3819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XLRI Jamshedpur</a:t>
            </a:r>
            <a:endParaRPr lang="en-IN" sz="28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" name="Table 1121">
            <a:extLst>
              <a:ext uri="{FF2B5EF4-FFF2-40B4-BE49-F238E27FC236}">
                <a16:creationId xmlns:a16="http://schemas.microsoft.com/office/drawing/2014/main" id="{DFBC03C2-AD40-F365-EE2D-9C476065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059556"/>
              </p:ext>
            </p:extLst>
          </p:nvPr>
        </p:nvGraphicFramePr>
        <p:xfrm>
          <a:off x="8713827" y="4834674"/>
          <a:ext cx="3379052" cy="15843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671921">
                  <a:extLst>
                    <a:ext uri="{9D8B030D-6E8A-4147-A177-3AD203B41FA5}">
                      <a16:colId xmlns:a16="http://schemas.microsoft.com/office/drawing/2014/main" val="3982752209"/>
                    </a:ext>
                  </a:extLst>
                </a:gridCol>
                <a:gridCol w="707131">
                  <a:extLst>
                    <a:ext uri="{9D8B030D-6E8A-4147-A177-3AD203B41FA5}">
                      <a16:colId xmlns:a16="http://schemas.microsoft.com/office/drawing/2014/main" val="2483449562"/>
                    </a:ext>
                  </a:extLst>
                </a:gridCol>
              </a:tblGrid>
              <a:tr h="229722">
                <a:tc>
                  <a:txBody>
                    <a:bodyPr/>
                    <a:lstStyle/>
                    <a:p>
                      <a:pPr fontAlgn="b"/>
                      <a:r>
                        <a:rPr lang="en-IN" sz="1200" b="1">
                          <a:effectLst/>
                        </a:rPr>
                        <a:t>Operational Function</a:t>
                      </a:r>
                    </a:p>
                  </a:txBody>
                  <a:tcPr marL="65929" marR="65929" marT="32965" marB="3296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300" b="1">
                          <a:effectLst/>
                        </a:rPr>
                        <a:t>Scope </a:t>
                      </a:r>
                    </a:p>
                  </a:txBody>
                  <a:tcPr marL="65929" marR="65929" marT="32965" marB="32965" anchor="b"/>
                </a:tc>
                <a:extLst>
                  <a:ext uri="{0D108BD9-81ED-4DB2-BD59-A6C34878D82A}">
                    <a16:rowId xmlns:a16="http://schemas.microsoft.com/office/drawing/2014/main" val="231829169"/>
                  </a:ext>
                </a:extLst>
              </a:tr>
              <a:tr h="229722"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>
                          <a:effectLst/>
                        </a:rPr>
                        <a:t>Warehousing and Distribution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300">
                        <a:effectLst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663306904"/>
                  </a:ext>
                </a:extLst>
              </a:tr>
              <a:tr h="229722"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>
                          <a:effectLst/>
                        </a:rPr>
                        <a:t>Supplier Relationship Management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300">
                        <a:effectLst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8749805"/>
                  </a:ext>
                </a:extLst>
              </a:tr>
              <a:tr h="229722"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>
                          <a:effectLst/>
                        </a:rPr>
                        <a:t>Quality Control and Assurance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300">
                        <a:effectLst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9497927"/>
                  </a:ext>
                </a:extLst>
              </a:tr>
              <a:tr h="229722"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>
                          <a:effectLst/>
                        </a:rPr>
                        <a:t>Order Management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300">
                        <a:effectLst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38154778"/>
                  </a:ext>
                </a:extLst>
              </a:tr>
              <a:tr h="229722">
                <a:tc>
                  <a:txBody>
                    <a:bodyPr/>
                    <a:lstStyle/>
                    <a:p>
                      <a:pPr fontAlgn="base"/>
                      <a:r>
                        <a:rPr lang="en-IN" sz="1200" b="0">
                          <a:effectLst/>
                        </a:rPr>
                        <a:t>Resource Planning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 fontAlgn="base"/>
                      <a:endParaRPr lang="en-IN" sz="1300">
                        <a:effectLst/>
                      </a:endParaRP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27184317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F9AE8F-EE07-5C97-3698-B3BC69D94A22}"/>
              </a:ext>
            </a:extLst>
          </p:cNvPr>
          <p:cNvCxnSpPr/>
          <p:nvPr/>
        </p:nvCxnSpPr>
        <p:spPr>
          <a:xfrm>
            <a:off x="0" y="311285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F30B3FB-B3DC-1ABE-C3A8-E3016FA8A643}"/>
              </a:ext>
            </a:extLst>
          </p:cNvPr>
          <p:cNvSpPr/>
          <p:nvPr/>
        </p:nvSpPr>
        <p:spPr>
          <a:xfrm>
            <a:off x="171826" y="366099"/>
            <a:ext cx="11920379" cy="265544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i="1">
                <a:ln w="0"/>
                <a:solidFill>
                  <a:schemeClr val="accent1">
                    <a:lumMod val="50000"/>
                  </a:schemeClr>
                </a:solidFill>
              </a:rPr>
              <a:t>There remains a huge potential to be unlocked in the form of female participation, but the environment doesn’t seem conducive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B0BF20D-FEE8-CC4A-59F9-8F293CD58C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45560"/>
              </p:ext>
            </p:extLst>
          </p:nvPr>
        </p:nvGraphicFramePr>
        <p:xfrm>
          <a:off x="175098" y="2416418"/>
          <a:ext cx="2114035" cy="1401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D5BD38E-ED0A-7A9B-EA27-ED24F0B56F4F}"/>
              </a:ext>
            </a:extLst>
          </p:cNvPr>
          <p:cNvSpPr txBox="1"/>
          <p:nvPr/>
        </p:nvSpPr>
        <p:spPr>
          <a:xfrm>
            <a:off x="-4016" y="822292"/>
            <a:ext cx="2476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Indian fem. enrolled in higher </a:t>
            </a:r>
            <a:r>
              <a:rPr lang="en-IN" sz="1000" err="1"/>
              <a:t>edu</a:t>
            </a:r>
            <a:r>
              <a:rPr lang="en-IN" sz="1000"/>
              <a:t> (</a:t>
            </a:r>
            <a:r>
              <a:rPr lang="en-IN" sz="1000" err="1"/>
              <a:t>mn</a:t>
            </a:r>
            <a:r>
              <a:rPr lang="en-IN" sz="1000"/>
              <a:t>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F6F0D-7FAE-31F5-572D-97BDD9EEF3A1}"/>
              </a:ext>
            </a:extLst>
          </p:cNvPr>
          <p:cNvSpPr txBox="1"/>
          <p:nvPr/>
        </p:nvSpPr>
        <p:spPr>
          <a:xfrm>
            <a:off x="118461" y="2200677"/>
            <a:ext cx="2275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Rate of employability of Indian females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B46E48B-519F-2C64-9719-2496C3EE0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490791"/>
              </p:ext>
            </p:extLst>
          </p:nvPr>
        </p:nvGraphicFramePr>
        <p:xfrm>
          <a:off x="2299028" y="1025927"/>
          <a:ext cx="1368251" cy="118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409955A-31AE-6A14-7CEA-3650EE5B6B71}"/>
              </a:ext>
            </a:extLst>
          </p:cNvPr>
          <p:cNvSpPr txBox="1"/>
          <p:nvPr/>
        </p:nvSpPr>
        <p:spPr>
          <a:xfrm>
            <a:off x="2154735" y="827334"/>
            <a:ext cx="2066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Share of women employees in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5AA91A-568C-FB2A-AEB9-E095E9118683}"/>
              </a:ext>
            </a:extLst>
          </p:cNvPr>
          <p:cNvSpPr/>
          <p:nvPr/>
        </p:nvSpPr>
        <p:spPr>
          <a:xfrm>
            <a:off x="3759530" y="1044371"/>
            <a:ext cx="1844620" cy="11869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Employability of Indian women is higher than men, at </a:t>
            </a:r>
            <a:r>
              <a:rPr lang="en-US" sz="1400" b="1">
                <a:solidFill>
                  <a:schemeClr val="tx1"/>
                </a:solidFill>
              </a:rPr>
              <a:t>52.8 %.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only </a:t>
            </a:r>
            <a:r>
              <a:rPr lang="en-US" sz="1400" b="1">
                <a:solidFill>
                  <a:schemeClr val="tx1"/>
                </a:solidFill>
              </a:rPr>
              <a:t>33.8% </a:t>
            </a:r>
            <a:r>
              <a:rPr lang="en-US" sz="1200">
                <a:solidFill>
                  <a:schemeClr val="tx1"/>
                </a:solidFill>
              </a:rPr>
              <a:t>women participate in the </a:t>
            </a:r>
            <a:r>
              <a:rPr lang="en-US" sz="1200" err="1">
                <a:solidFill>
                  <a:schemeClr val="tx1"/>
                </a:solidFill>
              </a:rPr>
              <a:t>labour</a:t>
            </a:r>
            <a:r>
              <a:rPr lang="en-US" sz="1200">
                <a:solidFill>
                  <a:schemeClr val="tx1"/>
                </a:solidFill>
              </a:rPr>
              <a:t> force</a:t>
            </a:r>
            <a:endParaRPr lang="en-US" sz="14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</a:endParaRPr>
          </a:p>
          <a:p>
            <a:endParaRPr lang="en-IN" sz="1400">
              <a:solidFill>
                <a:schemeClr val="tx1"/>
              </a:solidFill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8FAFB65-246B-22F6-6B15-5DFF5B0C4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505134"/>
              </p:ext>
            </p:extLst>
          </p:nvPr>
        </p:nvGraphicFramePr>
        <p:xfrm>
          <a:off x="2450545" y="2416419"/>
          <a:ext cx="3065352" cy="140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C36A04C-AAB4-131F-2BBD-E1E6624FDDF9}"/>
              </a:ext>
            </a:extLst>
          </p:cNvPr>
          <p:cNvSpPr txBox="1"/>
          <p:nvPr/>
        </p:nvSpPr>
        <p:spPr>
          <a:xfrm>
            <a:off x="2450545" y="2205171"/>
            <a:ext cx="25310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/>
              <a:t>Educational Qualification of Indian females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993C78-9A05-684C-91AF-AFEEAB1D3FEB}"/>
              </a:ext>
            </a:extLst>
          </p:cNvPr>
          <p:cNvCxnSpPr>
            <a:cxnSpLocks/>
          </p:cNvCxnSpPr>
          <p:nvPr/>
        </p:nvCxnSpPr>
        <p:spPr>
          <a:xfrm>
            <a:off x="6452888" y="3940770"/>
            <a:ext cx="0" cy="2920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A86004-FE24-9F6B-52A5-BF1424E70342}"/>
              </a:ext>
            </a:extLst>
          </p:cNvPr>
          <p:cNvCxnSpPr>
            <a:cxnSpLocks/>
          </p:cNvCxnSpPr>
          <p:nvPr/>
        </p:nvCxnSpPr>
        <p:spPr>
          <a:xfrm>
            <a:off x="70368" y="3940770"/>
            <a:ext cx="851642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C8B2A4-1E46-C04C-D4C0-B240EF7425FF}"/>
              </a:ext>
            </a:extLst>
          </p:cNvPr>
          <p:cNvCxnSpPr>
            <a:cxnSpLocks/>
          </p:cNvCxnSpPr>
          <p:nvPr/>
        </p:nvCxnSpPr>
        <p:spPr>
          <a:xfrm>
            <a:off x="8586796" y="903284"/>
            <a:ext cx="0" cy="30374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9FA1870A-27E2-32D1-04F2-55034B67FCF6}"/>
              </a:ext>
            </a:extLst>
          </p:cNvPr>
          <p:cNvSpPr/>
          <p:nvPr/>
        </p:nvSpPr>
        <p:spPr>
          <a:xfrm>
            <a:off x="8645043" y="949591"/>
            <a:ext cx="3450436" cy="416466"/>
          </a:xfrm>
          <a:prstGeom prst="wedgeRectCallout">
            <a:avLst>
              <a:gd name="adj1" fmla="val -49370"/>
              <a:gd name="adj2" fmla="val 62852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>
                <a:solidFill>
                  <a:schemeClr val="tx1"/>
                </a:solidFill>
              </a:rPr>
              <a:t>A sales job means I would have to keep travelling.it is very hectic and I need to stay close to my family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4CEA555-2066-3B3A-BF9E-97A26C1712DA}"/>
              </a:ext>
            </a:extLst>
          </p:cNvPr>
          <p:cNvSpPr/>
          <p:nvPr/>
        </p:nvSpPr>
        <p:spPr>
          <a:xfrm>
            <a:off x="8645044" y="1447969"/>
            <a:ext cx="3450436" cy="660027"/>
          </a:xfrm>
          <a:prstGeom prst="wedgeRectCallout">
            <a:avLst>
              <a:gd name="adj1" fmla="val 46518"/>
              <a:gd name="adj2" fmla="val 72350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050">
                <a:solidFill>
                  <a:schemeClr val="tx1"/>
                </a:solidFill>
              </a:rPr>
              <a:t>It is male dominated. The distributors are not willing to listen to us. The ASM gives us less important distributors…… </a:t>
            </a:r>
            <a:r>
              <a:rPr lang="en-IN" sz="1050" i="1">
                <a:solidFill>
                  <a:schemeClr val="tx1"/>
                </a:solidFill>
              </a:rPr>
              <a:t>Raina, Sales officer is a leading FMCG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5D10C29-3996-B8E1-256C-E8AEAF6B2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048819"/>
              </p:ext>
            </p:extLst>
          </p:nvPr>
        </p:nvGraphicFramePr>
        <p:xfrm>
          <a:off x="171449" y="1025931"/>
          <a:ext cx="1916303" cy="1180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D667D2-64CC-12CD-105E-54E7459F4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337384"/>
              </p:ext>
            </p:extLst>
          </p:nvPr>
        </p:nvGraphicFramePr>
        <p:xfrm>
          <a:off x="5604150" y="664917"/>
          <a:ext cx="1493212" cy="1343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BF1EB44-48F1-7EA1-BDC0-1C039EE23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92257"/>
              </p:ext>
            </p:extLst>
          </p:nvPr>
        </p:nvGraphicFramePr>
        <p:xfrm>
          <a:off x="6484524" y="757712"/>
          <a:ext cx="2024454" cy="1215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2E450C8-A54B-6265-691B-54233B4D0514}"/>
              </a:ext>
            </a:extLst>
          </p:cNvPr>
          <p:cNvSpPr/>
          <p:nvPr/>
        </p:nvSpPr>
        <p:spPr>
          <a:xfrm>
            <a:off x="5640552" y="1822692"/>
            <a:ext cx="1303817" cy="4640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Women professionals in </a:t>
            </a:r>
            <a:r>
              <a:rPr lang="en-IN" sz="1100" b="1">
                <a:solidFill>
                  <a:schemeClr val="tx1"/>
                </a:solidFill>
              </a:rPr>
              <a:t>sales workforce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295ADF-2DA9-F25D-BDDD-ABE350CE5E7E}"/>
              </a:ext>
            </a:extLst>
          </p:cNvPr>
          <p:cNvSpPr/>
          <p:nvPr/>
        </p:nvSpPr>
        <p:spPr>
          <a:xfrm>
            <a:off x="7014775" y="1822692"/>
            <a:ext cx="1411617" cy="4640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Women professionals in </a:t>
            </a:r>
            <a:r>
              <a:rPr lang="en-IN" sz="1100" b="1">
                <a:solidFill>
                  <a:schemeClr val="tx1"/>
                </a:solidFill>
              </a:rPr>
              <a:t>supply chain workforce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D67CC9-FE2C-EA6C-E527-2F536DE1C5EA}"/>
              </a:ext>
            </a:extLst>
          </p:cNvPr>
          <p:cNvSpPr/>
          <p:nvPr/>
        </p:nvSpPr>
        <p:spPr>
          <a:xfrm>
            <a:off x="8681036" y="2283541"/>
            <a:ext cx="1017699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Limited recruitment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2B9858-4686-3F42-1687-1234BFBC71C5}"/>
              </a:ext>
            </a:extLst>
          </p:cNvPr>
          <p:cNvSpPr/>
          <p:nvPr/>
        </p:nvSpPr>
        <p:spPr>
          <a:xfrm>
            <a:off x="8681036" y="2771304"/>
            <a:ext cx="1017697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High physical labour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C2DBCB-DE08-482A-4F8F-3C383EACA46B}"/>
              </a:ext>
            </a:extLst>
          </p:cNvPr>
          <p:cNvSpPr/>
          <p:nvPr/>
        </p:nvSpPr>
        <p:spPr>
          <a:xfrm>
            <a:off x="9756557" y="2283540"/>
            <a:ext cx="1127062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Family responsibilities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408ED5-55F2-3048-FCA8-DBD04F6BEA7B}"/>
              </a:ext>
            </a:extLst>
          </p:cNvPr>
          <p:cNvSpPr/>
          <p:nvPr/>
        </p:nvSpPr>
        <p:spPr>
          <a:xfrm>
            <a:off x="10946314" y="2283540"/>
            <a:ext cx="1163841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Not treated well by male counterparts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3E2EA6-CEFF-7B03-8667-EBE7F54DD524}"/>
              </a:ext>
            </a:extLst>
          </p:cNvPr>
          <p:cNvSpPr/>
          <p:nvPr/>
        </p:nvSpPr>
        <p:spPr>
          <a:xfrm>
            <a:off x="10946314" y="2767966"/>
            <a:ext cx="1163841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Tough working conditions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88F4C-3769-B789-FC24-36CC71D54F46}"/>
              </a:ext>
            </a:extLst>
          </p:cNvPr>
          <p:cNvSpPr/>
          <p:nvPr/>
        </p:nvSpPr>
        <p:spPr>
          <a:xfrm>
            <a:off x="171449" y="4224536"/>
            <a:ext cx="864871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Persona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7E63E-82DD-9D96-D2F0-1043DEE6AA64}"/>
              </a:ext>
            </a:extLst>
          </p:cNvPr>
          <p:cNvSpPr/>
          <p:nvPr/>
        </p:nvSpPr>
        <p:spPr>
          <a:xfrm>
            <a:off x="1110714" y="4224536"/>
            <a:ext cx="981103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Rural/urban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9F414F-511D-8B56-1AA4-E0335AE780EB}"/>
              </a:ext>
            </a:extLst>
          </p:cNvPr>
          <p:cNvSpPr/>
          <p:nvPr/>
        </p:nvSpPr>
        <p:spPr>
          <a:xfrm>
            <a:off x="2137220" y="4224536"/>
            <a:ext cx="1086182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Employability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D200C4-6E4F-06A7-A548-23C04CD543AC}"/>
              </a:ext>
            </a:extLst>
          </p:cNvPr>
          <p:cNvSpPr/>
          <p:nvPr/>
        </p:nvSpPr>
        <p:spPr>
          <a:xfrm>
            <a:off x="3336592" y="4224536"/>
            <a:ext cx="1086182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Financial dependence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A22BDE-AB7B-1789-768A-DFAC73B358C2}"/>
              </a:ext>
            </a:extLst>
          </p:cNvPr>
          <p:cNvSpPr/>
          <p:nvPr/>
        </p:nvSpPr>
        <p:spPr>
          <a:xfrm>
            <a:off x="171449" y="4576316"/>
            <a:ext cx="864871" cy="271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Mahira, 19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7A5845-8EFF-3762-1A74-99515B4891F8}"/>
              </a:ext>
            </a:extLst>
          </p:cNvPr>
          <p:cNvSpPr/>
          <p:nvPr/>
        </p:nvSpPr>
        <p:spPr>
          <a:xfrm>
            <a:off x="2157540" y="4613223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F2FBF5-4233-0651-6A5D-4069E9972D80}"/>
              </a:ext>
            </a:extLst>
          </p:cNvPr>
          <p:cNvSpPr/>
          <p:nvPr/>
        </p:nvSpPr>
        <p:spPr>
          <a:xfrm>
            <a:off x="2378503" y="4613223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197AE8-5D68-40B0-171F-294D108BF721}"/>
              </a:ext>
            </a:extLst>
          </p:cNvPr>
          <p:cNvSpPr/>
          <p:nvPr/>
        </p:nvSpPr>
        <p:spPr>
          <a:xfrm>
            <a:off x="2592274" y="4613223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253AA6-4EB5-0847-EAE8-B5803EF494BB}"/>
              </a:ext>
            </a:extLst>
          </p:cNvPr>
          <p:cNvSpPr/>
          <p:nvPr/>
        </p:nvSpPr>
        <p:spPr>
          <a:xfrm>
            <a:off x="2814561" y="4613223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919277-DF70-8662-D0B8-0BF864E2B1D6}"/>
              </a:ext>
            </a:extLst>
          </p:cNvPr>
          <p:cNvSpPr/>
          <p:nvPr/>
        </p:nvSpPr>
        <p:spPr>
          <a:xfrm>
            <a:off x="3036848" y="4613223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0CF103-B4EA-4001-D3DF-940D5EC6AC3B}"/>
              </a:ext>
            </a:extLst>
          </p:cNvPr>
          <p:cNvSpPr/>
          <p:nvPr/>
        </p:nvSpPr>
        <p:spPr>
          <a:xfrm>
            <a:off x="1106651" y="4576316"/>
            <a:ext cx="981101" cy="2719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Rural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352636-6E1F-858B-11E8-B964AB3F30F7}"/>
              </a:ext>
            </a:extLst>
          </p:cNvPr>
          <p:cNvSpPr/>
          <p:nvPr/>
        </p:nvSpPr>
        <p:spPr>
          <a:xfrm>
            <a:off x="3369337" y="4613223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57EE6B-DEDF-6805-D06A-36A17974F2E6}"/>
              </a:ext>
            </a:extLst>
          </p:cNvPr>
          <p:cNvSpPr/>
          <p:nvPr/>
        </p:nvSpPr>
        <p:spPr>
          <a:xfrm>
            <a:off x="3590300" y="4613223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6C6CD7-7407-A719-00F6-9CD178F4D6F8}"/>
              </a:ext>
            </a:extLst>
          </p:cNvPr>
          <p:cNvSpPr/>
          <p:nvPr/>
        </p:nvSpPr>
        <p:spPr>
          <a:xfrm>
            <a:off x="3804071" y="4613223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3EDB1B-46C2-5D46-B85B-DDFC9CCD7B98}"/>
              </a:ext>
            </a:extLst>
          </p:cNvPr>
          <p:cNvSpPr/>
          <p:nvPr/>
        </p:nvSpPr>
        <p:spPr>
          <a:xfrm>
            <a:off x="4026358" y="4613223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455479-BF75-5F90-C232-DCA0120D7CE9}"/>
              </a:ext>
            </a:extLst>
          </p:cNvPr>
          <p:cNvSpPr/>
          <p:nvPr/>
        </p:nvSpPr>
        <p:spPr>
          <a:xfrm>
            <a:off x="4248645" y="4613223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E6D6B3-CBAC-8F74-CC32-E180A96FC30E}"/>
              </a:ext>
            </a:extLst>
          </p:cNvPr>
          <p:cNvSpPr/>
          <p:nvPr/>
        </p:nvSpPr>
        <p:spPr>
          <a:xfrm>
            <a:off x="4514681" y="4224536"/>
            <a:ext cx="691303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College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2443C7-B16B-9674-1CAA-08E4891281B6}"/>
              </a:ext>
            </a:extLst>
          </p:cNvPr>
          <p:cNvSpPr/>
          <p:nvPr/>
        </p:nvSpPr>
        <p:spPr>
          <a:xfrm>
            <a:off x="171449" y="4902432"/>
            <a:ext cx="864871" cy="271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Bidipta, 22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9568907-F6A8-70E7-07C7-9BA439B52A67}"/>
              </a:ext>
            </a:extLst>
          </p:cNvPr>
          <p:cNvSpPr/>
          <p:nvPr/>
        </p:nvSpPr>
        <p:spPr>
          <a:xfrm>
            <a:off x="2157540" y="493933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D4FE081-8DF5-422D-4360-BC819F426932}"/>
              </a:ext>
            </a:extLst>
          </p:cNvPr>
          <p:cNvSpPr/>
          <p:nvPr/>
        </p:nvSpPr>
        <p:spPr>
          <a:xfrm>
            <a:off x="2378503" y="493933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7C178B9D-4C81-3A61-59CA-03B5464FA43F}"/>
              </a:ext>
            </a:extLst>
          </p:cNvPr>
          <p:cNvSpPr/>
          <p:nvPr/>
        </p:nvSpPr>
        <p:spPr>
          <a:xfrm>
            <a:off x="2592274" y="493933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F054B1E-3AC9-51FC-2850-BA4D3D2F4EEB}"/>
              </a:ext>
            </a:extLst>
          </p:cNvPr>
          <p:cNvSpPr/>
          <p:nvPr/>
        </p:nvSpPr>
        <p:spPr>
          <a:xfrm>
            <a:off x="2814561" y="4939339"/>
            <a:ext cx="168593" cy="193340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D2824C1-0315-43BE-AC7F-F8F344DFDFC0}"/>
              </a:ext>
            </a:extLst>
          </p:cNvPr>
          <p:cNvSpPr/>
          <p:nvPr/>
        </p:nvSpPr>
        <p:spPr>
          <a:xfrm>
            <a:off x="3036848" y="4939339"/>
            <a:ext cx="168593" cy="193340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7A0E8E6E-569F-A0AC-8FE3-4A31C95A2A9D}"/>
              </a:ext>
            </a:extLst>
          </p:cNvPr>
          <p:cNvSpPr/>
          <p:nvPr/>
        </p:nvSpPr>
        <p:spPr>
          <a:xfrm>
            <a:off x="1106651" y="4902432"/>
            <a:ext cx="981101" cy="2719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Urban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2E462919-FFF0-AC4A-5F2F-B50875CEEB18}"/>
              </a:ext>
            </a:extLst>
          </p:cNvPr>
          <p:cNvSpPr/>
          <p:nvPr/>
        </p:nvSpPr>
        <p:spPr>
          <a:xfrm>
            <a:off x="3369337" y="4939339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4556287-42E2-F2D3-A12A-BE9B45DA99A6}"/>
              </a:ext>
            </a:extLst>
          </p:cNvPr>
          <p:cNvSpPr/>
          <p:nvPr/>
        </p:nvSpPr>
        <p:spPr>
          <a:xfrm>
            <a:off x="3590300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F864215F-6DDC-76BE-B7C4-375742A06495}"/>
              </a:ext>
            </a:extLst>
          </p:cNvPr>
          <p:cNvSpPr/>
          <p:nvPr/>
        </p:nvSpPr>
        <p:spPr>
          <a:xfrm>
            <a:off x="3804071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292DA81-0061-3A39-D3C8-70141B876197}"/>
              </a:ext>
            </a:extLst>
          </p:cNvPr>
          <p:cNvSpPr/>
          <p:nvPr/>
        </p:nvSpPr>
        <p:spPr>
          <a:xfrm>
            <a:off x="4026358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39D350D5-9078-56FC-15BA-59539E06381C}"/>
              </a:ext>
            </a:extLst>
          </p:cNvPr>
          <p:cNvSpPr/>
          <p:nvPr/>
        </p:nvSpPr>
        <p:spPr>
          <a:xfrm>
            <a:off x="4248645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E79D8D5-4EEC-1D33-15E8-C41ABDA7CD6E}"/>
              </a:ext>
            </a:extLst>
          </p:cNvPr>
          <p:cNvSpPr/>
          <p:nvPr/>
        </p:nvSpPr>
        <p:spPr>
          <a:xfrm>
            <a:off x="171449" y="5249262"/>
            <a:ext cx="864871" cy="271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Ria, 21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31DE1C0-067E-D422-C691-61935AC00453}"/>
              </a:ext>
            </a:extLst>
          </p:cNvPr>
          <p:cNvSpPr/>
          <p:nvPr/>
        </p:nvSpPr>
        <p:spPr>
          <a:xfrm>
            <a:off x="2157540" y="528616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2008B8D-C76D-4E7C-7740-ACC2FF835F4B}"/>
              </a:ext>
            </a:extLst>
          </p:cNvPr>
          <p:cNvSpPr/>
          <p:nvPr/>
        </p:nvSpPr>
        <p:spPr>
          <a:xfrm>
            <a:off x="2378503" y="528616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FD9FF12-634C-79BC-074C-D131CFA7E064}"/>
              </a:ext>
            </a:extLst>
          </p:cNvPr>
          <p:cNvSpPr/>
          <p:nvPr/>
        </p:nvSpPr>
        <p:spPr>
          <a:xfrm>
            <a:off x="2592274" y="5286169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047DFD65-709E-D0E2-DE27-E56BDA01F3B5}"/>
              </a:ext>
            </a:extLst>
          </p:cNvPr>
          <p:cNvSpPr/>
          <p:nvPr/>
        </p:nvSpPr>
        <p:spPr>
          <a:xfrm>
            <a:off x="2814561" y="528616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FAA59D2E-6B2A-0B82-38B0-4CBA46613908}"/>
              </a:ext>
            </a:extLst>
          </p:cNvPr>
          <p:cNvSpPr/>
          <p:nvPr/>
        </p:nvSpPr>
        <p:spPr>
          <a:xfrm>
            <a:off x="3036848" y="528616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2D639DF8-9168-813E-A25C-C06DD35D702E}"/>
              </a:ext>
            </a:extLst>
          </p:cNvPr>
          <p:cNvSpPr/>
          <p:nvPr/>
        </p:nvSpPr>
        <p:spPr>
          <a:xfrm>
            <a:off x="1106651" y="5249262"/>
            <a:ext cx="981101" cy="2719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Semi urban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53E3A12C-882C-47F0-C418-3C955FE6EB72}"/>
              </a:ext>
            </a:extLst>
          </p:cNvPr>
          <p:cNvSpPr/>
          <p:nvPr/>
        </p:nvSpPr>
        <p:spPr>
          <a:xfrm>
            <a:off x="3369337" y="5286169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88100F8-80A5-4289-9522-CCEB71C913F8}"/>
              </a:ext>
            </a:extLst>
          </p:cNvPr>
          <p:cNvSpPr/>
          <p:nvPr/>
        </p:nvSpPr>
        <p:spPr>
          <a:xfrm>
            <a:off x="3590300" y="5286169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E77B2EA-1B1D-43E8-11B0-D1E66A68EB76}"/>
              </a:ext>
            </a:extLst>
          </p:cNvPr>
          <p:cNvSpPr/>
          <p:nvPr/>
        </p:nvSpPr>
        <p:spPr>
          <a:xfrm>
            <a:off x="3804071" y="5286169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11202D8E-E98A-96F9-589D-B43656BEA222}"/>
              </a:ext>
            </a:extLst>
          </p:cNvPr>
          <p:cNvSpPr/>
          <p:nvPr/>
        </p:nvSpPr>
        <p:spPr>
          <a:xfrm>
            <a:off x="4026358" y="5286169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BDC1CC84-CC65-2C31-0D75-D6A7A0B3A09F}"/>
              </a:ext>
            </a:extLst>
          </p:cNvPr>
          <p:cNvSpPr/>
          <p:nvPr/>
        </p:nvSpPr>
        <p:spPr>
          <a:xfrm>
            <a:off x="4248645" y="528616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84C40E3-A46E-E1EA-7F04-085DFB7D07A9}"/>
              </a:ext>
            </a:extLst>
          </p:cNvPr>
          <p:cNvSpPr/>
          <p:nvPr/>
        </p:nvSpPr>
        <p:spPr>
          <a:xfrm>
            <a:off x="171449" y="5579608"/>
            <a:ext cx="864871" cy="271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Fatima, 22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8244D06-9DF7-C456-D5C9-0BC9DF50D785}"/>
              </a:ext>
            </a:extLst>
          </p:cNvPr>
          <p:cNvSpPr/>
          <p:nvPr/>
        </p:nvSpPr>
        <p:spPr>
          <a:xfrm>
            <a:off x="2157540" y="5616515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D2838EE-EA3C-06C2-B7D6-F26DC86127A3}"/>
              </a:ext>
            </a:extLst>
          </p:cNvPr>
          <p:cNvSpPr/>
          <p:nvPr/>
        </p:nvSpPr>
        <p:spPr>
          <a:xfrm>
            <a:off x="2378503" y="5616515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38B0B66-953A-0C08-6C93-D03F785A216F}"/>
              </a:ext>
            </a:extLst>
          </p:cNvPr>
          <p:cNvSpPr/>
          <p:nvPr/>
        </p:nvSpPr>
        <p:spPr>
          <a:xfrm>
            <a:off x="2592274" y="5616515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12A0306-68E6-73B9-D7E5-08420BBEB36E}"/>
              </a:ext>
            </a:extLst>
          </p:cNvPr>
          <p:cNvSpPr/>
          <p:nvPr/>
        </p:nvSpPr>
        <p:spPr>
          <a:xfrm>
            <a:off x="2814561" y="5616515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9E624407-5EFB-FB5A-0AF4-CC715B338EE5}"/>
              </a:ext>
            </a:extLst>
          </p:cNvPr>
          <p:cNvSpPr/>
          <p:nvPr/>
        </p:nvSpPr>
        <p:spPr>
          <a:xfrm>
            <a:off x="3036848" y="5616515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130F41B-E465-D2E2-4F88-EC42576DB027}"/>
              </a:ext>
            </a:extLst>
          </p:cNvPr>
          <p:cNvSpPr/>
          <p:nvPr/>
        </p:nvSpPr>
        <p:spPr>
          <a:xfrm>
            <a:off x="1106651" y="5579608"/>
            <a:ext cx="981101" cy="2719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Urban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89CDF24C-F82A-B8FF-6D65-9778101A6C89}"/>
              </a:ext>
            </a:extLst>
          </p:cNvPr>
          <p:cNvSpPr/>
          <p:nvPr/>
        </p:nvSpPr>
        <p:spPr>
          <a:xfrm>
            <a:off x="3369337" y="5616515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4E041C5-94E8-2A3C-1854-3A5BE29CBD3E}"/>
              </a:ext>
            </a:extLst>
          </p:cNvPr>
          <p:cNvSpPr/>
          <p:nvPr/>
        </p:nvSpPr>
        <p:spPr>
          <a:xfrm>
            <a:off x="3590300" y="5616515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250E624-B0D3-31BE-983F-1B5ADD70B880}"/>
              </a:ext>
            </a:extLst>
          </p:cNvPr>
          <p:cNvSpPr/>
          <p:nvPr/>
        </p:nvSpPr>
        <p:spPr>
          <a:xfrm>
            <a:off x="3804071" y="5616515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3136BC99-4964-BC01-14AF-E1202D5D5C48}"/>
              </a:ext>
            </a:extLst>
          </p:cNvPr>
          <p:cNvSpPr/>
          <p:nvPr/>
        </p:nvSpPr>
        <p:spPr>
          <a:xfrm>
            <a:off x="4026358" y="5616515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75CD006-CFD1-AC6E-EF22-A092A02D560B}"/>
              </a:ext>
            </a:extLst>
          </p:cNvPr>
          <p:cNvSpPr/>
          <p:nvPr/>
        </p:nvSpPr>
        <p:spPr>
          <a:xfrm>
            <a:off x="4248645" y="5616515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66E324BA-070E-001F-18AC-5D90ED41BB24}"/>
              </a:ext>
            </a:extLst>
          </p:cNvPr>
          <p:cNvSpPr/>
          <p:nvPr/>
        </p:nvSpPr>
        <p:spPr>
          <a:xfrm>
            <a:off x="171449" y="5909910"/>
            <a:ext cx="864871" cy="271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Ashima,20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14221349-48E1-406D-BA22-A8F1B02F13B7}"/>
              </a:ext>
            </a:extLst>
          </p:cNvPr>
          <p:cNvSpPr/>
          <p:nvPr/>
        </p:nvSpPr>
        <p:spPr>
          <a:xfrm>
            <a:off x="2157540" y="5946817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A14F3B2-511A-F039-9E9B-36467FE8DAC6}"/>
              </a:ext>
            </a:extLst>
          </p:cNvPr>
          <p:cNvSpPr/>
          <p:nvPr/>
        </p:nvSpPr>
        <p:spPr>
          <a:xfrm>
            <a:off x="2378503" y="5946817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73A08727-C8B2-57ED-7F16-640F8D82EA87}"/>
              </a:ext>
            </a:extLst>
          </p:cNvPr>
          <p:cNvSpPr/>
          <p:nvPr/>
        </p:nvSpPr>
        <p:spPr>
          <a:xfrm>
            <a:off x="2592274" y="5946817"/>
            <a:ext cx="168593" cy="193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6A979CC5-AEDE-37EC-AF74-66A4034EAD1A}"/>
              </a:ext>
            </a:extLst>
          </p:cNvPr>
          <p:cNvSpPr/>
          <p:nvPr/>
        </p:nvSpPr>
        <p:spPr>
          <a:xfrm>
            <a:off x="2814561" y="5946817"/>
            <a:ext cx="168593" cy="193340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4" name="Rectangle 1063">
            <a:extLst>
              <a:ext uri="{FF2B5EF4-FFF2-40B4-BE49-F238E27FC236}">
                <a16:creationId xmlns:a16="http://schemas.microsoft.com/office/drawing/2014/main" id="{B56D4D39-7742-56A0-093F-636B78A71663}"/>
              </a:ext>
            </a:extLst>
          </p:cNvPr>
          <p:cNvSpPr/>
          <p:nvPr/>
        </p:nvSpPr>
        <p:spPr>
          <a:xfrm>
            <a:off x="3036848" y="5946817"/>
            <a:ext cx="168593" cy="193340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5" name="Rectangle 1064">
            <a:extLst>
              <a:ext uri="{FF2B5EF4-FFF2-40B4-BE49-F238E27FC236}">
                <a16:creationId xmlns:a16="http://schemas.microsoft.com/office/drawing/2014/main" id="{CF94DD8B-BB15-FB83-C2F0-348D24FB2A62}"/>
              </a:ext>
            </a:extLst>
          </p:cNvPr>
          <p:cNvSpPr/>
          <p:nvPr/>
        </p:nvSpPr>
        <p:spPr>
          <a:xfrm>
            <a:off x="1106651" y="5909910"/>
            <a:ext cx="981101" cy="2719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Urban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C1EE825-4D6C-31FD-8FCF-D008D68A4D64}"/>
              </a:ext>
            </a:extLst>
          </p:cNvPr>
          <p:cNvSpPr/>
          <p:nvPr/>
        </p:nvSpPr>
        <p:spPr>
          <a:xfrm>
            <a:off x="3369337" y="5946817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09CFA06A-E03B-54CB-78C6-41A72E40A020}"/>
              </a:ext>
            </a:extLst>
          </p:cNvPr>
          <p:cNvSpPr/>
          <p:nvPr/>
        </p:nvSpPr>
        <p:spPr>
          <a:xfrm>
            <a:off x="3590300" y="5946817"/>
            <a:ext cx="168593" cy="193340"/>
          </a:xfrm>
          <a:prstGeom prst="rect">
            <a:avLst/>
          </a:prstGeom>
          <a:solidFill>
            <a:srgbClr val="9E007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B29FF27-DF94-2078-0E82-70EF797EB989}"/>
              </a:ext>
            </a:extLst>
          </p:cNvPr>
          <p:cNvSpPr/>
          <p:nvPr/>
        </p:nvSpPr>
        <p:spPr>
          <a:xfrm>
            <a:off x="3804071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7FBCE9F8-EEF7-5780-60F0-96C1FF5C2A5B}"/>
              </a:ext>
            </a:extLst>
          </p:cNvPr>
          <p:cNvSpPr/>
          <p:nvPr/>
        </p:nvSpPr>
        <p:spPr>
          <a:xfrm>
            <a:off x="4026358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DBD8E455-3319-6B1F-A25B-D7DE6D879268}"/>
              </a:ext>
            </a:extLst>
          </p:cNvPr>
          <p:cNvSpPr/>
          <p:nvPr/>
        </p:nvSpPr>
        <p:spPr>
          <a:xfrm>
            <a:off x="4248645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D50DA288-8E36-FA58-5A4A-C4BCFAE088A9}"/>
              </a:ext>
            </a:extLst>
          </p:cNvPr>
          <p:cNvSpPr/>
          <p:nvPr/>
        </p:nvSpPr>
        <p:spPr>
          <a:xfrm>
            <a:off x="5297787" y="4224536"/>
            <a:ext cx="1060084" cy="2942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Potential for impact  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C27162E4-2FB1-B94E-ED90-68086F0033AD}"/>
              </a:ext>
            </a:extLst>
          </p:cNvPr>
          <p:cNvSpPr/>
          <p:nvPr/>
        </p:nvSpPr>
        <p:spPr>
          <a:xfrm>
            <a:off x="176734" y="3983276"/>
            <a:ext cx="6168954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Our target segments</a:t>
            </a:r>
            <a:endParaRPr lang="en-IN" sz="1400" b="1">
              <a:solidFill>
                <a:schemeClr val="bg1"/>
              </a:solidFill>
            </a:endParaRP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B8FE73E9-A4FE-3474-EEED-25016FB1BFE6}"/>
              </a:ext>
            </a:extLst>
          </p:cNvPr>
          <p:cNvSpPr/>
          <p:nvPr/>
        </p:nvSpPr>
        <p:spPr>
          <a:xfrm>
            <a:off x="5306402" y="4613223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6FDA1D17-D6AD-3017-9BE9-8E8AF9B97EAD}"/>
              </a:ext>
            </a:extLst>
          </p:cNvPr>
          <p:cNvSpPr/>
          <p:nvPr/>
        </p:nvSpPr>
        <p:spPr>
          <a:xfrm>
            <a:off x="5527365" y="4613223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2664688-A624-4F7D-09CC-20286663A301}"/>
              </a:ext>
            </a:extLst>
          </p:cNvPr>
          <p:cNvSpPr/>
          <p:nvPr/>
        </p:nvSpPr>
        <p:spPr>
          <a:xfrm>
            <a:off x="5741136" y="4613223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DE4CA53C-B331-F14E-7DAE-4D59349576C9}"/>
              </a:ext>
            </a:extLst>
          </p:cNvPr>
          <p:cNvSpPr/>
          <p:nvPr/>
        </p:nvSpPr>
        <p:spPr>
          <a:xfrm>
            <a:off x="5963423" y="4613223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56FD30FE-1223-625F-823C-D72476B421D9}"/>
              </a:ext>
            </a:extLst>
          </p:cNvPr>
          <p:cNvSpPr/>
          <p:nvPr/>
        </p:nvSpPr>
        <p:spPr>
          <a:xfrm>
            <a:off x="6185710" y="4613223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0611DE52-3711-713E-1B1F-EABA7F7D13C4}"/>
              </a:ext>
            </a:extLst>
          </p:cNvPr>
          <p:cNvSpPr/>
          <p:nvPr/>
        </p:nvSpPr>
        <p:spPr>
          <a:xfrm>
            <a:off x="5306402" y="493933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DD55BA69-2F5D-14F9-963C-38E1C8A24502}"/>
              </a:ext>
            </a:extLst>
          </p:cNvPr>
          <p:cNvSpPr/>
          <p:nvPr/>
        </p:nvSpPr>
        <p:spPr>
          <a:xfrm>
            <a:off x="5527365" y="493933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6A7DEB4B-7A95-B08D-1527-95B4467F1D00}"/>
              </a:ext>
            </a:extLst>
          </p:cNvPr>
          <p:cNvSpPr/>
          <p:nvPr/>
        </p:nvSpPr>
        <p:spPr>
          <a:xfrm>
            <a:off x="5741136" y="493933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BD933FEF-38A8-F41E-0FFB-A67431ACD5C1}"/>
              </a:ext>
            </a:extLst>
          </p:cNvPr>
          <p:cNvSpPr/>
          <p:nvPr/>
        </p:nvSpPr>
        <p:spPr>
          <a:xfrm>
            <a:off x="5963423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44E676A4-F3B4-2BFF-3E05-21FD7DFF0754}"/>
              </a:ext>
            </a:extLst>
          </p:cNvPr>
          <p:cNvSpPr/>
          <p:nvPr/>
        </p:nvSpPr>
        <p:spPr>
          <a:xfrm>
            <a:off x="6185710" y="493933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991D91F3-E214-F896-801A-829D3774C283}"/>
              </a:ext>
            </a:extLst>
          </p:cNvPr>
          <p:cNvSpPr/>
          <p:nvPr/>
        </p:nvSpPr>
        <p:spPr>
          <a:xfrm>
            <a:off x="5306402" y="528616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EF0643D3-5EEF-0736-94EC-CA6D976F62CF}"/>
              </a:ext>
            </a:extLst>
          </p:cNvPr>
          <p:cNvSpPr/>
          <p:nvPr/>
        </p:nvSpPr>
        <p:spPr>
          <a:xfrm>
            <a:off x="5527365" y="528616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F28F9E01-490D-E001-9D3A-9DE212D5141C}"/>
              </a:ext>
            </a:extLst>
          </p:cNvPr>
          <p:cNvSpPr/>
          <p:nvPr/>
        </p:nvSpPr>
        <p:spPr>
          <a:xfrm>
            <a:off x="5741136" y="528616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8A2DCF8C-EB6C-446F-BE06-660DB6B76B62}"/>
              </a:ext>
            </a:extLst>
          </p:cNvPr>
          <p:cNvSpPr/>
          <p:nvPr/>
        </p:nvSpPr>
        <p:spPr>
          <a:xfrm>
            <a:off x="5963423" y="5286169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65476F17-A81A-6AB5-14B4-4F2910200FC5}"/>
              </a:ext>
            </a:extLst>
          </p:cNvPr>
          <p:cNvSpPr/>
          <p:nvPr/>
        </p:nvSpPr>
        <p:spPr>
          <a:xfrm>
            <a:off x="6185710" y="5286169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59F58FA-CB1B-5A06-FDDD-103BDF0933CE}"/>
              </a:ext>
            </a:extLst>
          </p:cNvPr>
          <p:cNvSpPr/>
          <p:nvPr/>
        </p:nvSpPr>
        <p:spPr>
          <a:xfrm>
            <a:off x="5306402" y="5616515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0A4E34E8-68F3-CCCA-CEBB-786B41F187F0}"/>
              </a:ext>
            </a:extLst>
          </p:cNvPr>
          <p:cNvSpPr/>
          <p:nvPr/>
        </p:nvSpPr>
        <p:spPr>
          <a:xfrm>
            <a:off x="5527365" y="5616515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9BED1463-F379-ABDE-65FA-214F046AE39B}"/>
              </a:ext>
            </a:extLst>
          </p:cNvPr>
          <p:cNvSpPr/>
          <p:nvPr/>
        </p:nvSpPr>
        <p:spPr>
          <a:xfrm>
            <a:off x="5741136" y="5616515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E4123C77-F816-5640-7A4F-11F172CEDCC4}"/>
              </a:ext>
            </a:extLst>
          </p:cNvPr>
          <p:cNvSpPr/>
          <p:nvPr/>
        </p:nvSpPr>
        <p:spPr>
          <a:xfrm>
            <a:off x="5963423" y="5616515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FCDC9F1E-9860-41FC-5259-06F6A250E8D1}"/>
              </a:ext>
            </a:extLst>
          </p:cNvPr>
          <p:cNvSpPr/>
          <p:nvPr/>
        </p:nvSpPr>
        <p:spPr>
          <a:xfrm>
            <a:off x="6185710" y="5616515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0" name="Rectangle 1099">
            <a:extLst>
              <a:ext uri="{FF2B5EF4-FFF2-40B4-BE49-F238E27FC236}">
                <a16:creationId xmlns:a16="http://schemas.microsoft.com/office/drawing/2014/main" id="{561A73FF-FBFE-4BBD-CB54-52E541D9D458}"/>
              </a:ext>
            </a:extLst>
          </p:cNvPr>
          <p:cNvSpPr/>
          <p:nvPr/>
        </p:nvSpPr>
        <p:spPr>
          <a:xfrm>
            <a:off x="5297787" y="5946817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1" name="Rectangle 1100">
            <a:extLst>
              <a:ext uri="{FF2B5EF4-FFF2-40B4-BE49-F238E27FC236}">
                <a16:creationId xmlns:a16="http://schemas.microsoft.com/office/drawing/2014/main" id="{B6442944-9BB5-2933-B380-2E2B0C0A06CD}"/>
              </a:ext>
            </a:extLst>
          </p:cNvPr>
          <p:cNvSpPr/>
          <p:nvPr/>
        </p:nvSpPr>
        <p:spPr>
          <a:xfrm>
            <a:off x="5518750" y="5946817"/>
            <a:ext cx="168593" cy="1933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2" name="Rectangle 1101">
            <a:extLst>
              <a:ext uri="{FF2B5EF4-FFF2-40B4-BE49-F238E27FC236}">
                <a16:creationId xmlns:a16="http://schemas.microsoft.com/office/drawing/2014/main" id="{A37FF688-0B22-30D9-D8A2-5ED496500515}"/>
              </a:ext>
            </a:extLst>
          </p:cNvPr>
          <p:cNvSpPr/>
          <p:nvPr/>
        </p:nvSpPr>
        <p:spPr>
          <a:xfrm>
            <a:off x="5732521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862BA8C1-A201-A948-D205-E45AFBADC572}"/>
              </a:ext>
            </a:extLst>
          </p:cNvPr>
          <p:cNvSpPr/>
          <p:nvPr/>
        </p:nvSpPr>
        <p:spPr>
          <a:xfrm>
            <a:off x="5954808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4" name="Rectangle 1103">
            <a:extLst>
              <a:ext uri="{FF2B5EF4-FFF2-40B4-BE49-F238E27FC236}">
                <a16:creationId xmlns:a16="http://schemas.microsoft.com/office/drawing/2014/main" id="{436F2960-05D0-89AE-1852-B67F93E33C52}"/>
              </a:ext>
            </a:extLst>
          </p:cNvPr>
          <p:cNvSpPr/>
          <p:nvPr/>
        </p:nvSpPr>
        <p:spPr>
          <a:xfrm>
            <a:off x="6177095" y="5946817"/>
            <a:ext cx="168593" cy="193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5" name="Rectangle 1104">
            <a:extLst>
              <a:ext uri="{FF2B5EF4-FFF2-40B4-BE49-F238E27FC236}">
                <a16:creationId xmlns:a16="http://schemas.microsoft.com/office/drawing/2014/main" id="{74ED8786-915D-6987-C8CA-365D65331D17}"/>
              </a:ext>
            </a:extLst>
          </p:cNvPr>
          <p:cNvSpPr/>
          <p:nvPr/>
        </p:nvSpPr>
        <p:spPr>
          <a:xfrm>
            <a:off x="4514680" y="4608202"/>
            <a:ext cx="691303" cy="193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Tier 3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09" name="Rectangle 1108">
            <a:extLst>
              <a:ext uri="{FF2B5EF4-FFF2-40B4-BE49-F238E27FC236}">
                <a16:creationId xmlns:a16="http://schemas.microsoft.com/office/drawing/2014/main" id="{D35A630C-E8F2-302B-605D-1C2052288A27}"/>
              </a:ext>
            </a:extLst>
          </p:cNvPr>
          <p:cNvSpPr/>
          <p:nvPr/>
        </p:nvSpPr>
        <p:spPr>
          <a:xfrm>
            <a:off x="4514680" y="4949300"/>
            <a:ext cx="691303" cy="193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Tier 1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CDA1FF64-B17D-6737-91D3-CD42FA9C0DC2}"/>
              </a:ext>
            </a:extLst>
          </p:cNvPr>
          <p:cNvSpPr/>
          <p:nvPr/>
        </p:nvSpPr>
        <p:spPr>
          <a:xfrm>
            <a:off x="4514680" y="5285122"/>
            <a:ext cx="691303" cy="193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Tier 2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02F36748-2B49-BD0B-4E83-8EF3AF222091}"/>
              </a:ext>
            </a:extLst>
          </p:cNvPr>
          <p:cNvSpPr/>
          <p:nvPr/>
        </p:nvSpPr>
        <p:spPr>
          <a:xfrm>
            <a:off x="4514680" y="5630794"/>
            <a:ext cx="691303" cy="193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Tier 1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4F485DFA-893D-D3AE-865F-E61D68F21E41}"/>
              </a:ext>
            </a:extLst>
          </p:cNvPr>
          <p:cNvSpPr/>
          <p:nvPr/>
        </p:nvSpPr>
        <p:spPr>
          <a:xfrm>
            <a:off x="4514680" y="5946817"/>
            <a:ext cx="691303" cy="19334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Tier 2 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CAAE2-90D6-2853-B855-88A951A57501}"/>
              </a:ext>
            </a:extLst>
          </p:cNvPr>
          <p:cNvSpPr/>
          <p:nvPr/>
        </p:nvSpPr>
        <p:spPr>
          <a:xfrm>
            <a:off x="6474755" y="3983276"/>
            <a:ext cx="2092294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>
                <a:solidFill>
                  <a:schemeClr val="bg1"/>
                </a:solidFill>
              </a:rPr>
              <a:t>Use cases of other org.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8FFDE5-88A3-01AB-4306-FC313B85ADD9}"/>
              </a:ext>
            </a:extLst>
          </p:cNvPr>
          <p:cNvCxnSpPr>
            <a:cxnSpLocks/>
          </p:cNvCxnSpPr>
          <p:nvPr/>
        </p:nvCxnSpPr>
        <p:spPr>
          <a:xfrm>
            <a:off x="8594136" y="3940770"/>
            <a:ext cx="0" cy="292096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40DE22-F6F5-1B63-E44E-1384B7C58196}"/>
              </a:ext>
            </a:extLst>
          </p:cNvPr>
          <p:cNvSpPr/>
          <p:nvPr/>
        </p:nvSpPr>
        <p:spPr>
          <a:xfrm>
            <a:off x="8669382" y="3235850"/>
            <a:ext cx="3461637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What can attract women graduates </a:t>
            </a:r>
            <a:endParaRPr lang="en-IN" sz="1400" b="1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B3E61-E5ED-140A-9614-DCAA23FD34B8}"/>
              </a:ext>
            </a:extLst>
          </p:cNvPr>
          <p:cNvSpPr/>
          <p:nvPr/>
        </p:nvSpPr>
        <p:spPr>
          <a:xfrm>
            <a:off x="8669382" y="3483172"/>
            <a:ext cx="864871" cy="294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Rural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1528CD-6386-CC5F-30B8-5A7C993484EA}"/>
              </a:ext>
            </a:extLst>
          </p:cNvPr>
          <p:cNvSpPr/>
          <p:nvPr/>
        </p:nvSpPr>
        <p:spPr>
          <a:xfrm>
            <a:off x="8685301" y="3844147"/>
            <a:ext cx="864871" cy="294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Semi Urban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AEE700-00E0-C8C0-D9C0-D9BAFC5206CF}"/>
              </a:ext>
            </a:extLst>
          </p:cNvPr>
          <p:cNvSpPr/>
          <p:nvPr/>
        </p:nvSpPr>
        <p:spPr>
          <a:xfrm>
            <a:off x="8691633" y="4185608"/>
            <a:ext cx="864871" cy="2942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Urban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6E10A1-CF3B-CF84-DD5A-836A9AD2D06E}"/>
              </a:ext>
            </a:extLst>
          </p:cNvPr>
          <p:cNvSpPr/>
          <p:nvPr/>
        </p:nvSpPr>
        <p:spPr>
          <a:xfrm>
            <a:off x="9567543" y="3491881"/>
            <a:ext cx="714378" cy="285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Extra income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A5C5F8-725C-0EB4-17CE-67C5BD893779}"/>
              </a:ext>
            </a:extLst>
          </p:cNvPr>
          <p:cNvSpPr/>
          <p:nvPr/>
        </p:nvSpPr>
        <p:spPr>
          <a:xfrm>
            <a:off x="11149918" y="3491881"/>
            <a:ext cx="981101" cy="285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A better life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A8ADD6-B4C2-F61A-E058-AEABFC093C11}"/>
              </a:ext>
            </a:extLst>
          </p:cNvPr>
          <p:cNvSpPr/>
          <p:nvPr/>
        </p:nvSpPr>
        <p:spPr>
          <a:xfrm>
            <a:off x="10315211" y="3491880"/>
            <a:ext cx="789669" cy="28550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Skill dev.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D070ED-3073-95BB-75A2-892A8F193D36}"/>
              </a:ext>
            </a:extLst>
          </p:cNvPr>
          <p:cNvSpPr/>
          <p:nvPr/>
        </p:nvSpPr>
        <p:spPr>
          <a:xfrm>
            <a:off x="10315211" y="3842825"/>
            <a:ext cx="789668" cy="285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Mentorship</a:t>
            </a: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73C798-ECBB-64FE-9C4C-F0A1DDDF449D}"/>
              </a:ext>
            </a:extLst>
          </p:cNvPr>
          <p:cNvSpPr/>
          <p:nvPr/>
        </p:nvSpPr>
        <p:spPr>
          <a:xfrm>
            <a:off x="9581490" y="4185608"/>
            <a:ext cx="696853" cy="2864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Career growth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C1C5BE-8D5A-A337-0587-6F8FB4ED2BB9}"/>
              </a:ext>
            </a:extLst>
          </p:cNvPr>
          <p:cNvSpPr/>
          <p:nvPr/>
        </p:nvSpPr>
        <p:spPr>
          <a:xfrm>
            <a:off x="10315212" y="4185607"/>
            <a:ext cx="789668" cy="2864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Work life balance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81804C-6667-D16A-EE26-8949EC4AE087}"/>
              </a:ext>
            </a:extLst>
          </p:cNvPr>
          <p:cNvSpPr/>
          <p:nvPr/>
        </p:nvSpPr>
        <p:spPr>
          <a:xfrm>
            <a:off x="11141749" y="4185607"/>
            <a:ext cx="989270" cy="28648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Leadership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10D4FC-A0FD-C632-7B82-B87D6026D803}"/>
              </a:ext>
            </a:extLst>
          </p:cNvPr>
          <p:cNvSpPr/>
          <p:nvPr/>
        </p:nvSpPr>
        <p:spPr>
          <a:xfrm>
            <a:off x="108172" y="4850884"/>
            <a:ext cx="6340716" cy="338845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5611B9D6-412B-8902-C795-0764B3A40F1D}"/>
              </a:ext>
            </a:extLst>
          </p:cNvPr>
          <p:cNvSpPr/>
          <p:nvPr/>
        </p:nvSpPr>
        <p:spPr>
          <a:xfrm>
            <a:off x="86719" y="5851672"/>
            <a:ext cx="6340716" cy="338845"/>
          </a:xfrm>
          <a:prstGeom prst="rect">
            <a:avLst/>
          </a:prstGeom>
          <a:solidFill>
            <a:schemeClr val="accent6">
              <a:lumMod val="40000"/>
              <a:lumOff val="60000"/>
              <a:alpha val="54000"/>
            </a:schemeClr>
          </a:solidFill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2" name="Rectangle 1071">
            <a:extLst>
              <a:ext uri="{FF2B5EF4-FFF2-40B4-BE49-F238E27FC236}">
                <a16:creationId xmlns:a16="http://schemas.microsoft.com/office/drawing/2014/main" id="{EE49CCB8-6CE9-A9A9-A6B8-E2BFE3FD7713}"/>
              </a:ext>
            </a:extLst>
          </p:cNvPr>
          <p:cNvSpPr/>
          <p:nvPr/>
        </p:nvSpPr>
        <p:spPr>
          <a:xfrm>
            <a:off x="171448" y="6280762"/>
            <a:ext cx="6174237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Proposed interventions would be highest in those target group where our scope for impact would be the highest </a:t>
            </a:r>
            <a:endParaRPr lang="en-IN" sz="1400">
              <a:solidFill>
                <a:schemeClr val="tx1"/>
              </a:solidFill>
            </a:endParaRPr>
          </a:p>
        </p:txBody>
      </p:sp>
      <p:pic>
        <p:nvPicPr>
          <p:cNvPr id="1074" name="Picture 2" descr="Flipkart png images | PNGWing">
            <a:extLst>
              <a:ext uri="{FF2B5EF4-FFF2-40B4-BE49-F238E27FC236}">
                <a16:creationId xmlns:a16="http://schemas.microsoft.com/office/drawing/2014/main" id="{05A45355-3154-7A37-ED38-09998AE61C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001" t="31653" r="8360" b="33260"/>
          <a:stretch/>
        </p:blipFill>
        <p:spPr bwMode="auto">
          <a:xfrm>
            <a:off x="6448345" y="4240781"/>
            <a:ext cx="541371" cy="47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54D4E7C-73C6-F540-68B2-B7BF5F7E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70" b="12413"/>
          <a:stretch/>
        </p:blipFill>
        <p:spPr bwMode="auto">
          <a:xfrm>
            <a:off x="6462367" y="4885668"/>
            <a:ext cx="1547460" cy="2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F30B8D-3DC1-26BE-86F8-0DDD965FDE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2" t="11801" r="13527" b="17053"/>
          <a:stretch/>
        </p:blipFill>
        <p:spPr bwMode="auto">
          <a:xfrm>
            <a:off x="6505205" y="6140157"/>
            <a:ext cx="437563" cy="43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647509BD-7336-2EE8-EB72-A5A72D90E7FC}"/>
              </a:ext>
            </a:extLst>
          </p:cNvPr>
          <p:cNvSpPr/>
          <p:nvPr/>
        </p:nvSpPr>
        <p:spPr>
          <a:xfrm>
            <a:off x="7014775" y="4240780"/>
            <a:ext cx="1524985" cy="56076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i="1">
                <a:solidFill>
                  <a:sysClr val="windowText" lastClr="000000"/>
                </a:solidFill>
              </a:rPr>
              <a:t>Project </a:t>
            </a:r>
            <a:r>
              <a:rPr lang="en-IN" sz="1200" b="1" i="1" err="1">
                <a:solidFill>
                  <a:sysClr val="windowText" lastClr="000000"/>
                </a:solidFill>
              </a:rPr>
              <a:t>Vividtha</a:t>
            </a:r>
            <a:r>
              <a:rPr lang="en-IN" sz="1200">
                <a:solidFill>
                  <a:sysClr val="windowText" lastClr="000000"/>
                </a:solidFill>
              </a:rPr>
              <a:t>: special women-only shifts at warehouses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BCB6620B-355E-9A8C-046B-70957295180A}"/>
              </a:ext>
            </a:extLst>
          </p:cNvPr>
          <p:cNvSpPr/>
          <p:nvPr/>
        </p:nvSpPr>
        <p:spPr>
          <a:xfrm>
            <a:off x="6518798" y="5108568"/>
            <a:ext cx="2024538" cy="7514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i="1">
                <a:solidFill>
                  <a:sysClr val="windowText" lastClr="000000"/>
                </a:solidFill>
              </a:rPr>
              <a:t>Women of Mettle: </a:t>
            </a:r>
            <a:r>
              <a:rPr lang="en-IN" sz="1200">
                <a:solidFill>
                  <a:sysClr val="windowText" lastClr="000000"/>
                </a:solidFill>
              </a:rPr>
              <a:t>scholarship program to induct women into manufacturing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82556707-418A-C798-A1AF-E0E1885208DE}"/>
              </a:ext>
            </a:extLst>
          </p:cNvPr>
          <p:cNvSpPr/>
          <p:nvPr/>
        </p:nvSpPr>
        <p:spPr>
          <a:xfrm>
            <a:off x="6976221" y="5888965"/>
            <a:ext cx="1524985" cy="92863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i="1">
                <a:solidFill>
                  <a:sysClr val="windowText" lastClr="000000"/>
                </a:solidFill>
              </a:rPr>
              <a:t>Global Woman’s Safety Framework in Rural Spaces</a:t>
            </a:r>
            <a:r>
              <a:rPr lang="en-IN" sz="1200">
                <a:solidFill>
                  <a:sysClr val="windowText" lastClr="000000"/>
                </a:solidFill>
              </a:rPr>
              <a:t>: women safety in tea supply chain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8A11EA1C-4A5D-EC72-980B-CBC8C14D95A7}"/>
              </a:ext>
            </a:extLst>
          </p:cNvPr>
          <p:cNvSpPr/>
          <p:nvPr/>
        </p:nvSpPr>
        <p:spPr>
          <a:xfrm>
            <a:off x="5611661" y="2603724"/>
            <a:ext cx="2897317" cy="12100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1">
                <a:solidFill>
                  <a:schemeClr val="tx1"/>
                </a:solidFill>
              </a:rPr>
              <a:t>Pep(SHE)Co: </a:t>
            </a:r>
            <a:r>
              <a:rPr lang="en-IN" sz="1200">
                <a:solidFill>
                  <a:schemeClr val="tx1"/>
                </a:solidFill>
              </a:rPr>
              <a:t>Inclusion of women in sales through female hiring from MBA colleges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i="1">
                <a:solidFill>
                  <a:schemeClr val="tx1"/>
                </a:solidFill>
              </a:rPr>
              <a:t>Supply Chain Mavericks: </a:t>
            </a:r>
            <a:r>
              <a:rPr lang="en-IN" sz="1200">
                <a:solidFill>
                  <a:schemeClr val="tx1"/>
                </a:solidFill>
              </a:rPr>
              <a:t>Targeted female hiring from engineering colleges for plant roles</a:t>
            </a:r>
            <a:endParaRPr lang="en-IN" sz="1200" b="1" i="1">
              <a:solidFill>
                <a:schemeClr val="tx1"/>
              </a:solidFill>
            </a:endParaRP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30F70A11-A543-502B-1C2F-1F4C4156FFB4}"/>
              </a:ext>
            </a:extLst>
          </p:cNvPr>
          <p:cNvSpPr/>
          <p:nvPr/>
        </p:nvSpPr>
        <p:spPr>
          <a:xfrm>
            <a:off x="5611661" y="2377846"/>
            <a:ext cx="2897316" cy="212109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</a:rPr>
              <a:t>Existing initiatives at PepsiCo.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D740ABC1-1262-BCBC-F6E1-49FDAF6E4F3F}"/>
              </a:ext>
            </a:extLst>
          </p:cNvPr>
          <p:cNvSpPr/>
          <p:nvPr/>
        </p:nvSpPr>
        <p:spPr>
          <a:xfrm>
            <a:off x="9756558" y="2767966"/>
            <a:ext cx="1127062" cy="44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Long commute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464F9B51-1427-9A1B-EFE7-9A5C88D41A7D}"/>
              </a:ext>
            </a:extLst>
          </p:cNvPr>
          <p:cNvSpPr/>
          <p:nvPr/>
        </p:nvSpPr>
        <p:spPr>
          <a:xfrm>
            <a:off x="9581684" y="3842825"/>
            <a:ext cx="696655" cy="285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Extra income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B478D5F1-2699-D60C-3B02-936EBF33A7AD}"/>
              </a:ext>
            </a:extLst>
          </p:cNvPr>
          <p:cNvSpPr/>
          <p:nvPr/>
        </p:nvSpPr>
        <p:spPr>
          <a:xfrm>
            <a:off x="11148673" y="3842825"/>
            <a:ext cx="981100" cy="2855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>
                <a:solidFill>
                  <a:schemeClr val="tx1"/>
                </a:solidFill>
              </a:rPr>
              <a:t> proximity to family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91971154-8D50-CCBD-2581-BD039DFF9C3C}"/>
              </a:ext>
            </a:extLst>
          </p:cNvPr>
          <p:cNvSpPr/>
          <p:nvPr/>
        </p:nvSpPr>
        <p:spPr>
          <a:xfrm>
            <a:off x="8669382" y="4554007"/>
            <a:ext cx="3461637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>
                <a:solidFill>
                  <a:schemeClr val="bg1"/>
                </a:solidFill>
              </a:rPr>
              <a:t>Scope for women in supply chain</a:t>
            </a:r>
          </a:p>
        </p:txBody>
      </p:sp>
      <p:pic>
        <p:nvPicPr>
          <p:cNvPr id="1123" name="Picture 2" descr="Learn Today, Give Tomorrow - PepsiCo">
            <a:extLst>
              <a:ext uri="{FF2B5EF4-FFF2-40B4-BE49-F238E27FC236}">
                <a16:creationId xmlns:a16="http://schemas.microsoft.com/office/drawing/2014/main" id="{4AEB9ABE-3C48-76C7-88CB-BCF8DBB979D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0" t="7214" r="32355" b="25166"/>
          <a:stretch/>
        </p:blipFill>
        <p:spPr bwMode="auto">
          <a:xfrm>
            <a:off x="11839821" y="20128"/>
            <a:ext cx="346249" cy="31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Oval 1123">
            <a:extLst>
              <a:ext uri="{FF2B5EF4-FFF2-40B4-BE49-F238E27FC236}">
                <a16:creationId xmlns:a16="http://schemas.microsoft.com/office/drawing/2014/main" id="{4D6EF546-9481-AA39-535C-35136AE982BB}"/>
              </a:ext>
            </a:extLst>
          </p:cNvPr>
          <p:cNvSpPr/>
          <p:nvPr/>
        </p:nvSpPr>
        <p:spPr>
          <a:xfrm>
            <a:off x="11285242" y="5152967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2E88DAEF-1804-1E26-8720-9E802148F8E7}"/>
              </a:ext>
            </a:extLst>
          </p:cNvPr>
          <p:cNvSpPr/>
          <p:nvPr/>
        </p:nvSpPr>
        <p:spPr>
          <a:xfrm>
            <a:off x="11429823" y="5152967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95EF4607-070F-FE0B-F46F-47E24575730A}"/>
              </a:ext>
            </a:extLst>
          </p:cNvPr>
          <p:cNvSpPr/>
          <p:nvPr/>
        </p:nvSpPr>
        <p:spPr>
          <a:xfrm>
            <a:off x="11574404" y="5152967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0C436CAD-B5CC-5618-DFF1-78D324223AE0}"/>
              </a:ext>
            </a:extLst>
          </p:cNvPr>
          <p:cNvSpPr/>
          <p:nvPr/>
        </p:nvSpPr>
        <p:spPr>
          <a:xfrm>
            <a:off x="11719930" y="5152967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44F0E0AD-01A9-7396-908B-2ABC7676B9AB}"/>
              </a:ext>
            </a:extLst>
          </p:cNvPr>
          <p:cNvSpPr/>
          <p:nvPr/>
        </p:nvSpPr>
        <p:spPr>
          <a:xfrm>
            <a:off x="11865456" y="5152967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CF9E564B-13E6-C32D-4839-A8A8B3FB221D}"/>
              </a:ext>
            </a:extLst>
          </p:cNvPr>
          <p:cNvSpPr/>
          <p:nvPr/>
        </p:nvSpPr>
        <p:spPr>
          <a:xfrm>
            <a:off x="11285242" y="544425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C0E9BF0D-03A0-FA41-AE1F-23A78EC3465E}"/>
              </a:ext>
            </a:extLst>
          </p:cNvPr>
          <p:cNvSpPr/>
          <p:nvPr/>
        </p:nvSpPr>
        <p:spPr>
          <a:xfrm>
            <a:off x="11429823" y="544425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4E5C57CD-372C-61D9-E51F-C34A26C97EE1}"/>
              </a:ext>
            </a:extLst>
          </p:cNvPr>
          <p:cNvSpPr/>
          <p:nvPr/>
        </p:nvSpPr>
        <p:spPr>
          <a:xfrm>
            <a:off x="11574404" y="544425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75A5415A-9AF2-6B83-ED1B-EDE36B65D67B}"/>
              </a:ext>
            </a:extLst>
          </p:cNvPr>
          <p:cNvSpPr/>
          <p:nvPr/>
        </p:nvSpPr>
        <p:spPr>
          <a:xfrm>
            <a:off x="11719930" y="544425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4E1D150B-ABFA-E445-BA4B-1657DB0F69CE}"/>
              </a:ext>
            </a:extLst>
          </p:cNvPr>
          <p:cNvSpPr/>
          <p:nvPr/>
        </p:nvSpPr>
        <p:spPr>
          <a:xfrm>
            <a:off x="11865456" y="544425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165D2E16-D67F-255C-D239-A0C53878634B}"/>
              </a:ext>
            </a:extLst>
          </p:cNvPr>
          <p:cNvSpPr/>
          <p:nvPr/>
        </p:nvSpPr>
        <p:spPr>
          <a:xfrm>
            <a:off x="11285242" y="57107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AE9649A2-1D1A-71A3-DB9F-ABA1065C1F1A}"/>
              </a:ext>
            </a:extLst>
          </p:cNvPr>
          <p:cNvSpPr/>
          <p:nvPr/>
        </p:nvSpPr>
        <p:spPr>
          <a:xfrm>
            <a:off x="11429823" y="57107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834BFE3A-0C6B-7179-35C5-678CE3E0FDA1}"/>
              </a:ext>
            </a:extLst>
          </p:cNvPr>
          <p:cNvSpPr/>
          <p:nvPr/>
        </p:nvSpPr>
        <p:spPr>
          <a:xfrm>
            <a:off x="11574404" y="57107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D2D00723-4EB7-96BA-6ECF-133A67B7496D}"/>
              </a:ext>
            </a:extLst>
          </p:cNvPr>
          <p:cNvSpPr/>
          <p:nvPr/>
        </p:nvSpPr>
        <p:spPr>
          <a:xfrm>
            <a:off x="11719930" y="57107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251B7A14-464F-5D47-9089-D00D911A8D57}"/>
              </a:ext>
            </a:extLst>
          </p:cNvPr>
          <p:cNvSpPr/>
          <p:nvPr/>
        </p:nvSpPr>
        <p:spPr>
          <a:xfrm>
            <a:off x="11865456" y="571079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359E6CB3-2897-127C-3182-D6B3B8904622}"/>
              </a:ext>
            </a:extLst>
          </p:cNvPr>
          <p:cNvSpPr/>
          <p:nvPr/>
        </p:nvSpPr>
        <p:spPr>
          <a:xfrm>
            <a:off x="11285242" y="5986910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2E590C10-6286-2404-86CC-B78AB144D5A1}"/>
              </a:ext>
            </a:extLst>
          </p:cNvPr>
          <p:cNvSpPr/>
          <p:nvPr/>
        </p:nvSpPr>
        <p:spPr>
          <a:xfrm>
            <a:off x="11429823" y="5986910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BDC5B72A-0117-4E25-D1A5-FC16250BA704}"/>
              </a:ext>
            </a:extLst>
          </p:cNvPr>
          <p:cNvSpPr/>
          <p:nvPr/>
        </p:nvSpPr>
        <p:spPr>
          <a:xfrm>
            <a:off x="11574404" y="5986910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27355DD8-0ABD-BED6-C11D-19B2DBF4DB25}"/>
              </a:ext>
            </a:extLst>
          </p:cNvPr>
          <p:cNvSpPr/>
          <p:nvPr/>
        </p:nvSpPr>
        <p:spPr>
          <a:xfrm>
            <a:off x="11719930" y="5986910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4D163043-4979-69E4-AF42-FBC415AF3501}"/>
              </a:ext>
            </a:extLst>
          </p:cNvPr>
          <p:cNvSpPr/>
          <p:nvPr/>
        </p:nvSpPr>
        <p:spPr>
          <a:xfrm>
            <a:off x="11865456" y="5986910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E49C08C9-41C6-75B5-3807-4B249AA3F6F4}"/>
              </a:ext>
            </a:extLst>
          </p:cNvPr>
          <p:cNvSpPr/>
          <p:nvPr/>
        </p:nvSpPr>
        <p:spPr>
          <a:xfrm>
            <a:off x="11285242" y="621468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DD29F678-B44C-07F4-DECE-428627158E59}"/>
              </a:ext>
            </a:extLst>
          </p:cNvPr>
          <p:cNvSpPr/>
          <p:nvPr/>
        </p:nvSpPr>
        <p:spPr>
          <a:xfrm>
            <a:off x="11429823" y="621468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56CCC5C6-D643-4628-33BC-8E745922CEE9}"/>
              </a:ext>
            </a:extLst>
          </p:cNvPr>
          <p:cNvSpPr/>
          <p:nvPr/>
        </p:nvSpPr>
        <p:spPr>
          <a:xfrm>
            <a:off x="11574404" y="621468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A1AD6A2E-9857-C74A-467F-750BC6650991}"/>
              </a:ext>
            </a:extLst>
          </p:cNvPr>
          <p:cNvSpPr/>
          <p:nvPr/>
        </p:nvSpPr>
        <p:spPr>
          <a:xfrm>
            <a:off x="11719930" y="621468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DE2F44D5-BF96-0D02-1CEC-8880ADE5E731}"/>
              </a:ext>
            </a:extLst>
          </p:cNvPr>
          <p:cNvSpPr/>
          <p:nvPr/>
        </p:nvSpPr>
        <p:spPr>
          <a:xfrm>
            <a:off x="11865456" y="6214684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E33137-6A22-62D6-C93E-2DCC78CD62D4}"/>
              </a:ext>
            </a:extLst>
          </p:cNvPr>
          <p:cNvSpPr/>
          <p:nvPr/>
        </p:nvSpPr>
        <p:spPr>
          <a:xfrm>
            <a:off x="8710685" y="6447918"/>
            <a:ext cx="3379049" cy="3696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ysClr val="windowText" lastClr="000000"/>
                </a:solidFill>
              </a:rPr>
              <a:t>Women have very high scopes for employability in supply chain function, maintaining relationships being on the top</a:t>
            </a:r>
            <a:endParaRPr lang="en-IN" sz="1050">
              <a:solidFill>
                <a:sysClr val="windowText" lastClr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213359-2520-E655-77AF-189370A7A120}"/>
              </a:ext>
            </a:extLst>
          </p:cNvPr>
          <p:cNvSpPr/>
          <p:nvPr/>
        </p:nvSpPr>
        <p:spPr>
          <a:xfrm>
            <a:off x="190275" y="667785"/>
            <a:ext cx="5421386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Current state of female employability</a:t>
            </a:r>
            <a:endParaRPr lang="en-IN" sz="1400" b="1">
              <a:solidFill>
                <a:schemeClr val="bg1"/>
              </a:solidFill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6E249388-F7A0-7BBF-FADD-9A04912B7E95}"/>
              </a:ext>
            </a:extLst>
          </p:cNvPr>
          <p:cNvSpPr/>
          <p:nvPr/>
        </p:nvSpPr>
        <p:spPr>
          <a:xfrm>
            <a:off x="8645044" y="685398"/>
            <a:ext cx="3450435" cy="19875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>
                <a:solidFill>
                  <a:schemeClr val="bg1"/>
                </a:solidFill>
              </a:rPr>
              <a:t>Major Hindrances </a:t>
            </a:r>
          </a:p>
        </p:txBody>
      </p:sp>
    </p:spTree>
    <p:extLst>
      <p:ext uri="{BB962C8B-B14F-4D97-AF65-F5344CB8AC3E}">
        <p14:creationId xmlns:p14="http://schemas.microsoft.com/office/powerpoint/2010/main" val="139099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AD551F6-8E18-8ADA-83DD-2EE34760A556}"/>
              </a:ext>
            </a:extLst>
          </p:cNvPr>
          <p:cNvSpPr/>
          <p:nvPr/>
        </p:nvSpPr>
        <p:spPr>
          <a:xfrm>
            <a:off x="4052961" y="281077"/>
            <a:ext cx="6381360" cy="770483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FAA5F3-B871-53CA-4531-493631109D26}"/>
              </a:ext>
            </a:extLst>
          </p:cNvPr>
          <p:cNvSpPr/>
          <p:nvPr/>
        </p:nvSpPr>
        <p:spPr>
          <a:xfrm>
            <a:off x="2019299" y="1255753"/>
            <a:ext cx="6574617" cy="521000"/>
          </a:xfrm>
          <a:prstGeom prst="rect">
            <a:avLst/>
          </a:prstGeom>
          <a:solidFill>
            <a:schemeClr val="accent2">
              <a:lumMod val="40000"/>
              <a:lumOff val="60000"/>
              <a:alpha val="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F9AE8F-EE07-5C97-3698-B3BC69D94A22}"/>
              </a:ext>
            </a:extLst>
          </p:cNvPr>
          <p:cNvCxnSpPr/>
          <p:nvPr/>
        </p:nvCxnSpPr>
        <p:spPr>
          <a:xfrm>
            <a:off x="0" y="245753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6B8388-92BE-FC2D-D904-BDA42559B5FF}"/>
              </a:ext>
            </a:extLst>
          </p:cNvPr>
          <p:cNvSpPr/>
          <p:nvPr/>
        </p:nvSpPr>
        <p:spPr>
          <a:xfrm>
            <a:off x="150471" y="338698"/>
            <a:ext cx="1814963" cy="411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College going graduate female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E24B38-EA4A-B02D-4232-E3BAA66DD4F1}"/>
              </a:ext>
            </a:extLst>
          </p:cNvPr>
          <p:cNvSpPr/>
          <p:nvPr/>
        </p:nvSpPr>
        <p:spPr>
          <a:xfrm>
            <a:off x="2132269" y="332599"/>
            <a:ext cx="1435083" cy="411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>
                <a:solidFill>
                  <a:schemeClr val="tx1"/>
                </a:solidFill>
              </a:rPr>
              <a:t>Requisite skills and employability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833609-9951-643B-8ED7-E527E6139508}"/>
              </a:ext>
            </a:extLst>
          </p:cNvPr>
          <p:cNvSpPr/>
          <p:nvPr/>
        </p:nvSpPr>
        <p:spPr>
          <a:xfrm>
            <a:off x="2132269" y="1298032"/>
            <a:ext cx="2683571" cy="4390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Tie up with corporates to reach women, provide them required information 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4B40828-399A-5D39-DA4C-86EE70EFCF19}"/>
              </a:ext>
            </a:extLst>
          </p:cNvPr>
          <p:cNvSpPr/>
          <p:nvPr/>
        </p:nvSpPr>
        <p:spPr>
          <a:xfrm rot="10800000">
            <a:off x="2703125" y="973744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0B9D58A-B57F-5362-F2DA-757C603F9591}"/>
              </a:ext>
            </a:extLst>
          </p:cNvPr>
          <p:cNvSpPr/>
          <p:nvPr/>
        </p:nvSpPr>
        <p:spPr>
          <a:xfrm rot="5400000">
            <a:off x="3831637" y="564706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6BF27E8-550C-A714-0B26-74D8C9A7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952" y="859569"/>
            <a:ext cx="307417" cy="3074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464F384-E830-9591-D136-ED2C3F274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333" y="469816"/>
            <a:ext cx="304369" cy="3043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603218-7E3F-D4DE-3CE9-F767602C711E}"/>
              </a:ext>
            </a:extLst>
          </p:cNvPr>
          <p:cNvSpPr/>
          <p:nvPr/>
        </p:nvSpPr>
        <p:spPr>
          <a:xfrm>
            <a:off x="4094953" y="344444"/>
            <a:ext cx="1435083" cy="653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Identification of right talent through partnerships 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7D92151-D6AF-8D4B-55F5-63996790232C}"/>
              </a:ext>
            </a:extLst>
          </p:cNvPr>
          <p:cNvSpPr/>
          <p:nvPr/>
        </p:nvSpPr>
        <p:spPr>
          <a:xfrm rot="5400000">
            <a:off x="5499982" y="597217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48087E-71CD-6DAD-5194-505BF9F579DD}"/>
              </a:ext>
            </a:extLst>
          </p:cNvPr>
          <p:cNvSpPr/>
          <p:nvPr/>
        </p:nvSpPr>
        <p:spPr>
          <a:xfrm>
            <a:off x="5753155" y="344444"/>
            <a:ext cx="1110942" cy="653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Skill development of talent 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A408AEBC-68AE-374D-3427-56D47D7F8A44}"/>
              </a:ext>
            </a:extLst>
          </p:cNvPr>
          <p:cNvSpPr/>
          <p:nvPr/>
        </p:nvSpPr>
        <p:spPr>
          <a:xfrm rot="5400000">
            <a:off x="6848585" y="597217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0E6B25-6326-CCE5-FB6E-9265138F6E44}"/>
              </a:ext>
            </a:extLst>
          </p:cNvPr>
          <p:cNvSpPr/>
          <p:nvPr/>
        </p:nvSpPr>
        <p:spPr>
          <a:xfrm>
            <a:off x="7101758" y="344444"/>
            <a:ext cx="1492158" cy="653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Provide other support whatever required </a:t>
            </a: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0F63EB3-BDB3-F76D-2282-D8630E71D229}"/>
              </a:ext>
            </a:extLst>
          </p:cNvPr>
          <p:cNvSpPr/>
          <p:nvPr/>
        </p:nvSpPr>
        <p:spPr>
          <a:xfrm rot="5400000">
            <a:off x="8578404" y="597217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C67FF2-6A49-95BE-6288-87D86F70A75C}"/>
              </a:ext>
            </a:extLst>
          </p:cNvPr>
          <p:cNvSpPr/>
          <p:nvPr/>
        </p:nvSpPr>
        <p:spPr>
          <a:xfrm>
            <a:off x="8831576" y="344444"/>
            <a:ext cx="1546863" cy="65373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Increased employability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38B7333-FC61-CC1C-BC65-3547732B203F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rot="5400000">
            <a:off x="6389603" y="-1917373"/>
            <a:ext cx="299858" cy="6130953"/>
          </a:xfrm>
          <a:prstGeom prst="bentConnector3">
            <a:avLst>
              <a:gd name="adj1" fmla="val 50000"/>
            </a:avLst>
          </a:prstGeom>
          <a:ln w="19050">
            <a:solidFill>
              <a:srgbClr val="20386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FCF1DB8-AA12-0E72-2381-897372B44705}"/>
              </a:ext>
            </a:extLst>
          </p:cNvPr>
          <p:cNvSpPr/>
          <p:nvPr/>
        </p:nvSpPr>
        <p:spPr>
          <a:xfrm>
            <a:off x="5120640" y="1298031"/>
            <a:ext cx="1981118" cy="4390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Identify right talent and groom them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EF861D6-79CF-47CB-D5F4-AD3541C1F9BC}"/>
              </a:ext>
            </a:extLst>
          </p:cNvPr>
          <p:cNvSpPr/>
          <p:nvPr/>
        </p:nvSpPr>
        <p:spPr>
          <a:xfrm rot="5400000">
            <a:off x="4844662" y="1423691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BB2E1D8B-D13D-7A7E-65D2-04AAB2D19F6C}"/>
              </a:ext>
            </a:extLst>
          </p:cNvPr>
          <p:cNvSpPr/>
          <p:nvPr/>
        </p:nvSpPr>
        <p:spPr>
          <a:xfrm rot="5400000">
            <a:off x="7084366" y="1423691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5AF56D-7E90-8145-468F-8AF6AA882D45}"/>
              </a:ext>
            </a:extLst>
          </p:cNvPr>
          <p:cNvSpPr/>
          <p:nvPr/>
        </p:nvSpPr>
        <p:spPr>
          <a:xfrm>
            <a:off x="7349149" y="1298031"/>
            <a:ext cx="1175092" cy="43902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Onboard them </a:t>
            </a:r>
            <a:endParaRPr lang="en-IN" sz="120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FF24D6C-D684-D4A4-822F-61B8F117AB90}"/>
              </a:ext>
            </a:extLst>
          </p:cNvPr>
          <p:cNvSpPr/>
          <p:nvPr/>
        </p:nvSpPr>
        <p:spPr>
          <a:xfrm>
            <a:off x="8856262" y="1219328"/>
            <a:ext cx="1522177" cy="51772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>
                <a:solidFill>
                  <a:schemeClr val="tx1"/>
                </a:solidFill>
              </a:rPr>
              <a:t>Overall increase in women in sales and supply chain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3130669-59FC-AD85-EA60-76C6CC1921D6}"/>
              </a:ext>
            </a:extLst>
          </p:cNvPr>
          <p:cNvSpPr/>
          <p:nvPr/>
        </p:nvSpPr>
        <p:spPr>
          <a:xfrm rot="5400000">
            <a:off x="8578404" y="1423691"/>
            <a:ext cx="293370" cy="149278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AB0981-B77F-60B2-171C-02BD7A7FD1A6}"/>
              </a:ext>
            </a:extLst>
          </p:cNvPr>
          <p:cNvSpPr/>
          <p:nvPr/>
        </p:nvSpPr>
        <p:spPr>
          <a:xfrm>
            <a:off x="150471" y="1255570"/>
            <a:ext cx="1812294" cy="5211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>
                <a:solidFill>
                  <a:schemeClr val="tx1"/>
                </a:solidFill>
              </a:rPr>
              <a:t>Project USHA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973CE1-0ABC-FED6-4BB1-44F30CC16C1E}"/>
              </a:ext>
            </a:extLst>
          </p:cNvPr>
          <p:cNvSpPr/>
          <p:nvPr/>
        </p:nvSpPr>
        <p:spPr>
          <a:xfrm>
            <a:off x="10529042" y="297541"/>
            <a:ext cx="1512487" cy="676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>
                <a:solidFill>
                  <a:schemeClr val="tx1"/>
                </a:solidFill>
              </a:rPr>
              <a:t>Project UDITA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F2CE7D-DB41-CC9F-CDC5-4B6E586C9770}"/>
              </a:ext>
            </a:extLst>
          </p:cNvPr>
          <p:cNvSpPr/>
          <p:nvPr/>
        </p:nvSpPr>
        <p:spPr>
          <a:xfrm>
            <a:off x="398021" y="1777967"/>
            <a:ext cx="1649589" cy="33810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u="sng">
                <a:solidFill>
                  <a:schemeClr val="tx1"/>
                </a:solidFill>
              </a:rPr>
              <a:t>Project </a:t>
            </a:r>
            <a:r>
              <a:rPr lang="en-IN" sz="2000" b="1" i="1" u="sng">
                <a:solidFill>
                  <a:schemeClr val="tx1"/>
                </a:solidFill>
                <a:latin typeface="Corbel" panose="020B0503020204020204" pitchFamily="34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UDITA</a:t>
            </a:r>
            <a:endParaRPr lang="en-IN" sz="1600" b="1" i="1" u="sng">
              <a:solidFill>
                <a:schemeClr val="tx1"/>
              </a:solidFill>
              <a:latin typeface="Corbel" panose="020B0503020204020204" pitchFamily="34" charset="0"/>
              <a:ea typeface="Cascadia Mono ExtraLight" panose="020B0609020000020004" pitchFamily="49" charset="0"/>
              <a:cs typeface="Cascadia Mono ExtraLight" panose="020B060902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A6D62B-CB13-58A0-8B23-8404CC4E9216}"/>
              </a:ext>
            </a:extLst>
          </p:cNvPr>
          <p:cNvSpPr/>
          <p:nvPr/>
        </p:nvSpPr>
        <p:spPr>
          <a:xfrm>
            <a:off x="150471" y="2089036"/>
            <a:ext cx="327049" cy="32704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CE97A-F6AD-9890-2BA7-99C20E4AA3EB}"/>
              </a:ext>
            </a:extLst>
          </p:cNvPr>
          <p:cNvSpPr/>
          <p:nvPr/>
        </p:nvSpPr>
        <p:spPr>
          <a:xfrm>
            <a:off x="558800" y="2108355"/>
            <a:ext cx="4019913" cy="2599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Identifying the right partner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8295C-9832-98A0-84CF-749C6170573D}"/>
              </a:ext>
            </a:extLst>
          </p:cNvPr>
          <p:cNvSpPr/>
          <p:nvPr/>
        </p:nvSpPr>
        <p:spPr>
          <a:xfrm>
            <a:off x="346300" y="2489253"/>
            <a:ext cx="4593214" cy="32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Identifying the right partner colleges. Major targets are tier 2 and tier 3 colleges and semi urban area colleges. Make </a:t>
            </a:r>
            <a:r>
              <a:rPr lang="en-US" sz="1100" b="1">
                <a:solidFill>
                  <a:schemeClr val="tx1"/>
                </a:solidFill>
              </a:rPr>
              <a:t>them key partners </a:t>
            </a:r>
            <a:r>
              <a:rPr lang="en-US" sz="1100">
                <a:solidFill>
                  <a:schemeClr val="tx1"/>
                </a:solidFill>
              </a:rPr>
              <a:t>of </a:t>
            </a:r>
            <a:r>
              <a:rPr lang="en-US" sz="1100" b="1">
                <a:solidFill>
                  <a:schemeClr val="tx1"/>
                </a:solidFill>
              </a:rPr>
              <a:t>project UDITA. </a:t>
            </a:r>
            <a:r>
              <a:rPr lang="en-US" sz="1100">
                <a:solidFill>
                  <a:schemeClr val="tx1"/>
                </a:solidFill>
              </a:rPr>
              <a:t>partner with women NGO s to reach rural colleges </a:t>
            </a:r>
            <a:r>
              <a:rPr lang="en-US" sz="1100" b="1">
                <a:solidFill>
                  <a:schemeClr val="tx1"/>
                </a:solidFill>
              </a:rPr>
              <a:t>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22CB232-D8B2-560E-7E69-E57176247A30}"/>
              </a:ext>
            </a:extLst>
          </p:cNvPr>
          <p:cNvSpPr/>
          <p:nvPr/>
        </p:nvSpPr>
        <p:spPr>
          <a:xfrm>
            <a:off x="150471" y="3587882"/>
            <a:ext cx="327049" cy="32704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0C17A-D135-55D5-E4CF-8669C4FF14CF}"/>
              </a:ext>
            </a:extLst>
          </p:cNvPr>
          <p:cNvSpPr/>
          <p:nvPr/>
        </p:nvSpPr>
        <p:spPr>
          <a:xfrm>
            <a:off x="558800" y="3589115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Identifying the right talent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9FA8-9E7D-D0FC-0F5B-CEAB7E855508}"/>
              </a:ext>
            </a:extLst>
          </p:cNvPr>
          <p:cNvSpPr/>
          <p:nvPr/>
        </p:nvSpPr>
        <p:spPr>
          <a:xfrm>
            <a:off x="163172" y="3865144"/>
            <a:ext cx="4586120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A basic screening test based on language proficiencies. Identify the potential talent. Use unbiased objective screening processes.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54C06C-425E-7DC7-4121-614E7E372FA3}"/>
              </a:ext>
            </a:extLst>
          </p:cNvPr>
          <p:cNvSpPr/>
          <p:nvPr/>
        </p:nvSpPr>
        <p:spPr>
          <a:xfrm>
            <a:off x="150471" y="4264397"/>
            <a:ext cx="327049" cy="32704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AD112D-D8ED-C7C0-1634-4F61F952D074}"/>
              </a:ext>
            </a:extLst>
          </p:cNvPr>
          <p:cNvSpPr/>
          <p:nvPr/>
        </p:nvSpPr>
        <p:spPr>
          <a:xfrm>
            <a:off x="558800" y="4311930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Provide mentorships and scholarships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247679-CDCF-1CF9-F560-89551EBF0E3D}"/>
              </a:ext>
            </a:extLst>
          </p:cNvPr>
          <p:cNvSpPr/>
          <p:nvPr/>
        </p:nvSpPr>
        <p:spPr>
          <a:xfrm>
            <a:off x="115345" y="5106381"/>
            <a:ext cx="752140" cy="3115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Key partners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661521-B905-EA0A-E820-AC43FCA63E10}"/>
              </a:ext>
            </a:extLst>
          </p:cNvPr>
          <p:cNvSpPr/>
          <p:nvPr/>
        </p:nvSpPr>
        <p:spPr>
          <a:xfrm>
            <a:off x="9366530" y="2111898"/>
            <a:ext cx="2674997" cy="272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tx1"/>
                </a:solidFill>
              </a:rPr>
              <a:t>A day as a sales officer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2D4034-C97D-A73E-F5E8-632D774AC1B8}"/>
              </a:ext>
            </a:extLst>
          </p:cNvPr>
          <p:cNvSpPr/>
          <p:nvPr/>
        </p:nvSpPr>
        <p:spPr>
          <a:xfrm>
            <a:off x="150472" y="4847998"/>
            <a:ext cx="4766236" cy="45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354778-9FA1-6FC8-34DC-71DC75DD9636}"/>
              </a:ext>
            </a:extLst>
          </p:cNvPr>
          <p:cNvSpPr/>
          <p:nvPr/>
        </p:nvSpPr>
        <p:spPr>
          <a:xfrm>
            <a:off x="150471" y="2883912"/>
            <a:ext cx="327049" cy="327049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3CD827-B0B5-37CE-1356-D064A39AD85D}"/>
              </a:ext>
            </a:extLst>
          </p:cNvPr>
          <p:cNvSpPr/>
          <p:nvPr/>
        </p:nvSpPr>
        <p:spPr>
          <a:xfrm>
            <a:off x="558800" y="2931445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Hold career counselling camps and seminars 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11447-F091-EF42-DC4B-8A2697EF6C9D}"/>
              </a:ext>
            </a:extLst>
          </p:cNvPr>
          <p:cNvSpPr/>
          <p:nvPr/>
        </p:nvSpPr>
        <p:spPr>
          <a:xfrm>
            <a:off x="277472" y="3164502"/>
            <a:ext cx="4665368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Have interactive seminars held by PepsiCo. Educate and create awareness. Provide with all relevant information and schemes. Involve their families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BDC125-C083-7779-8932-9A08A2489FAC}"/>
              </a:ext>
            </a:extLst>
          </p:cNvPr>
          <p:cNvSpPr/>
          <p:nvPr/>
        </p:nvSpPr>
        <p:spPr>
          <a:xfrm>
            <a:off x="110047" y="4865812"/>
            <a:ext cx="4766236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0C243B-0BEE-23E1-03FC-AF36797E899F}"/>
              </a:ext>
            </a:extLst>
          </p:cNvPr>
          <p:cNvSpPr/>
          <p:nvPr/>
        </p:nvSpPr>
        <p:spPr>
          <a:xfrm>
            <a:off x="945858" y="5103545"/>
            <a:ext cx="793910" cy="3143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Tier 2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D00619-A5C9-3C14-902C-E013DF2BC93D}"/>
              </a:ext>
            </a:extLst>
          </p:cNvPr>
          <p:cNvSpPr/>
          <p:nvPr/>
        </p:nvSpPr>
        <p:spPr>
          <a:xfrm>
            <a:off x="1772267" y="5103545"/>
            <a:ext cx="914385" cy="327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Semi urban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98794E5-B9EB-B194-477B-7A9965C56B03}"/>
              </a:ext>
            </a:extLst>
          </p:cNvPr>
          <p:cNvSpPr/>
          <p:nvPr/>
        </p:nvSpPr>
        <p:spPr>
          <a:xfrm>
            <a:off x="2800170" y="5107748"/>
            <a:ext cx="806628" cy="3213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Women colleges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65390C-E940-3A53-A55C-A363C578B94D}"/>
              </a:ext>
            </a:extLst>
          </p:cNvPr>
          <p:cNvSpPr/>
          <p:nvPr/>
        </p:nvSpPr>
        <p:spPr>
          <a:xfrm>
            <a:off x="172242" y="4565123"/>
            <a:ext cx="4586120" cy="45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Partner with the govt, sponsor those who financially require it.  </a:t>
            </a:r>
            <a:r>
              <a:rPr lang="en-US" sz="1100" b="1">
                <a:solidFill>
                  <a:schemeClr val="tx1"/>
                </a:solidFill>
              </a:rPr>
              <a:t>‘Mukti’ </a:t>
            </a:r>
            <a:r>
              <a:rPr lang="en-US" sz="1100">
                <a:solidFill>
                  <a:schemeClr val="tx1"/>
                </a:solidFill>
              </a:rPr>
              <a:t>shall be the flagship scholarship </a:t>
            </a:r>
            <a:r>
              <a:rPr lang="en-US" sz="1100" b="1">
                <a:solidFill>
                  <a:schemeClr val="tx1"/>
                </a:solidFill>
              </a:rPr>
              <a:t>  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340CB4-DA7B-BCD7-8A4D-EDBBD029152A}"/>
              </a:ext>
            </a:extLst>
          </p:cNvPr>
          <p:cNvSpPr/>
          <p:nvPr/>
        </p:nvSpPr>
        <p:spPr>
          <a:xfrm>
            <a:off x="4942840" y="1777967"/>
            <a:ext cx="1649589" cy="33810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u="sng">
                <a:solidFill>
                  <a:schemeClr val="tx1"/>
                </a:solidFill>
              </a:rPr>
              <a:t>Project </a:t>
            </a:r>
            <a:r>
              <a:rPr lang="en-IN" sz="2000" b="1" i="1" u="sng">
                <a:solidFill>
                  <a:schemeClr val="tx1"/>
                </a:solidFill>
                <a:latin typeface="Corbel" panose="020B0503020204020204" pitchFamily="34" charset="0"/>
              </a:rPr>
              <a:t>USHA</a:t>
            </a:r>
            <a:r>
              <a:rPr lang="en-IN" sz="1600" b="1" u="sng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582D78-4E53-E5CA-32B4-873EE34A934C}"/>
              </a:ext>
            </a:extLst>
          </p:cNvPr>
          <p:cNvSpPr/>
          <p:nvPr/>
        </p:nvSpPr>
        <p:spPr>
          <a:xfrm>
            <a:off x="4723196" y="2089036"/>
            <a:ext cx="327049" cy="327049"/>
          </a:xfrm>
          <a:prstGeom prst="ellipse">
            <a:avLst/>
          </a:prstGeom>
          <a:solidFill>
            <a:srgbClr val="99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BEBEA38-B185-9D17-60F0-442CC337AC58}"/>
              </a:ext>
            </a:extLst>
          </p:cNvPr>
          <p:cNvSpPr/>
          <p:nvPr/>
        </p:nvSpPr>
        <p:spPr>
          <a:xfrm>
            <a:off x="5131525" y="2108355"/>
            <a:ext cx="4019913" cy="2599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Identify the right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1B68D2-9365-5A4C-2910-518F8D3ADF8D}"/>
              </a:ext>
            </a:extLst>
          </p:cNvPr>
          <p:cNvSpPr/>
          <p:nvPr/>
        </p:nvSpPr>
        <p:spPr>
          <a:xfrm>
            <a:off x="5015810" y="2463853"/>
            <a:ext cx="4408422" cy="410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>
                <a:solidFill>
                  <a:schemeClr val="tx1"/>
                </a:solidFill>
              </a:rPr>
              <a:t>USHA </a:t>
            </a:r>
            <a:r>
              <a:rPr lang="en-US" sz="1100">
                <a:solidFill>
                  <a:schemeClr val="tx1"/>
                </a:solidFill>
              </a:rPr>
              <a:t>focuses more on urban tier 2 colleges where graduated are more employment ready. Here conversion and bringing them on board is more important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D0CB60E-52F7-D517-B894-BEC9CB8F0C0E}"/>
              </a:ext>
            </a:extLst>
          </p:cNvPr>
          <p:cNvSpPr/>
          <p:nvPr/>
        </p:nvSpPr>
        <p:spPr>
          <a:xfrm>
            <a:off x="4723196" y="3587882"/>
            <a:ext cx="327049" cy="327049"/>
          </a:xfrm>
          <a:prstGeom prst="ellipse">
            <a:avLst/>
          </a:prstGeom>
          <a:solidFill>
            <a:srgbClr val="99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2A4F8A-FADE-A95D-1DB7-CCDBAE1000AD}"/>
              </a:ext>
            </a:extLst>
          </p:cNvPr>
          <p:cNvSpPr/>
          <p:nvPr/>
        </p:nvSpPr>
        <p:spPr>
          <a:xfrm>
            <a:off x="5131525" y="3589115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Have partnerships with corporates 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A0D708-C664-778B-4392-2ABE3EFEB0B8}"/>
              </a:ext>
            </a:extLst>
          </p:cNvPr>
          <p:cNvSpPr/>
          <p:nvPr/>
        </p:nvSpPr>
        <p:spPr>
          <a:xfrm>
            <a:off x="4723197" y="3839744"/>
            <a:ext cx="4586120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ADF9284-F43A-49FB-1471-85023D07FE2E}"/>
              </a:ext>
            </a:extLst>
          </p:cNvPr>
          <p:cNvSpPr/>
          <p:nvPr/>
        </p:nvSpPr>
        <p:spPr>
          <a:xfrm>
            <a:off x="4723196" y="4264397"/>
            <a:ext cx="327049" cy="327049"/>
          </a:xfrm>
          <a:prstGeom prst="ellipse">
            <a:avLst/>
          </a:prstGeom>
          <a:solidFill>
            <a:srgbClr val="99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48885F-5150-D12A-AC60-73D851C74032}"/>
              </a:ext>
            </a:extLst>
          </p:cNvPr>
          <p:cNvSpPr/>
          <p:nvPr/>
        </p:nvSpPr>
        <p:spPr>
          <a:xfrm>
            <a:off x="5131525" y="4311930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Onboard them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E2DD51-46A4-504D-15E7-1C2662D16734}"/>
              </a:ext>
            </a:extLst>
          </p:cNvPr>
          <p:cNvSpPr/>
          <p:nvPr/>
        </p:nvSpPr>
        <p:spPr>
          <a:xfrm>
            <a:off x="4723197" y="4913313"/>
            <a:ext cx="4766236" cy="450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05AC23D-8427-7E01-90A2-C4F4B44B42BB}"/>
              </a:ext>
            </a:extLst>
          </p:cNvPr>
          <p:cNvSpPr/>
          <p:nvPr/>
        </p:nvSpPr>
        <p:spPr>
          <a:xfrm>
            <a:off x="4723196" y="2883912"/>
            <a:ext cx="327049" cy="327049"/>
          </a:xfrm>
          <a:prstGeom prst="ellipse">
            <a:avLst/>
          </a:prstGeom>
          <a:solidFill>
            <a:srgbClr val="99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01F2A4D-2460-26C7-D204-42EA94710441}"/>
              </a:ext>
            </a:extLst>
          </p:cNvPr>
          <p:cNvSpPr/>
          <p:nvPr/>
        </p:nvSpPr>
        <p:spPr>
          <a:xfrm>
            <a:off x="5131525" y="2931445"/>
            <a:ext cx="4019913" cy="2249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Hold career fairs, bring in ambassadors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B5D0707E-AA0F-6EB9-55B2-AEC82A0E9E87}"/>
              </a:ext>
            </a:extLst>
          </p:cNvPr>
          <p:cNvSpPr/>
          <p:nvPr/>
        </p:nvSpPr>
        <p:spPr>
          <a:xfrm>
            <a:off x="5074948" y="3182282"/>
            <a:ext cx="4133065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Have career counselling fairs. Interact with the graduates. Know their preferences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584EC67-7420-5275-6286-7C04121D3B01}"/>
              </a:ext>
            </a:extLst>
          </p:cNvPr>
          <p:cNvSpPr/>
          <p:nvPr/>
        </p:nvSpPr>
        <p:spPr>
          <a:xfrm>
            <a:off x="4723197" y="4894362"/>
            <a:ext cx="4766236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C3665702-4B67-6462-6884-0DC1257880FC}"/>
              </a:ext>
            </a:extLst>
          </p:cNvPr>
          <p:cNvSpPr/>
          <p:nvPr/>
        </p:nvSpPr>
        <p:spPr>
          <a:xfrm>
            <a:off x="5574096" y="5100795"/>
            <a:ext cx="811130" cy="327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Tier 2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1FBDB2B-2707-B16D-5854-B2ED05CE7319}"/>
              </a:ext>
            </a:extLst>
          </p:cNvPr>
          <p:cNvSpPr/>
          <p:nvPr/>
        </p:nvSpPr>
        <p:spPr>
          <a:xfrm>
            <a:off x="6438990" y="5100795"/>
            <a:ext cx="906271" cy="327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Semi urban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A30DBE83-DCD0-5E66-4AF6-6544A1F35948}"/>
              </a:ext>
            </a:extLst>
          </p:cNvPr>
          <p:cNvSpPr/>
          <p:nvPr/>
        </p:nvSpPr>
        <p:spPr>
          <a:xfrm>
            <a:off x="7399026" y="5104853"/>
            <a:ext cx="780497" cy="32704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Women colleges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753D9D7-F8C1-5071-E837-9453CBC281DA}"/>
              </a:ext>
            </a:extLst>
          </p:cNvPr>
          <p:cNvSpPr/>
          <p:nvPr/>
        </p:nvSpPr>
        <p:spPr>
          <a:xfrm>
            <a:off x="4921335" y="4498515"/>
            <a:ext cx="4586120" cy="451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Hire them on a probationary basis. Assess their skills. Allow them to choose what they feel is the best suited to them 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E13BA97-8359-5802-F978-FECE5CB66195}"/>
              </a:ext>
            </a:extLst>
          </p:cNvPr>
          <p:cNvSpPr/>
          <p:nvPr/>
        </p:nvSpPr>
        <p:spPr>
          <a:xfrm>
            <a:off x="3699677" y="5098894"/>
            <a:ext cx="914384" cy="3301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NGOs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568650B2-BD94-5691-1291-98AA5B1A35CC}"/>
              </a:ext>
            </a:extLst>
          </p:cNvPr>
          <p:cNvSpPr/>
          <p:nvPr/>
        </p:nvSpPr>
        <p:spPr>
          <a:xfrm>
            <a:off x="9124247" y="1777966"/>
            <a:ext cx="3113473" cy="33810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>
                <a:solidFill>
                  <a:schemeClr val="tx1"/>
                </a:solidFill>
              </a:rPr>
              <a:t>Salient features of UDITA &amp; USHA  </a:t>
            </a:r>
            <a:endParaRPr lang="en-IN" sz="1600" b="1" u="sng">
              <a:solidFill>
                <a:schemeClr val="tx1"/>
              </a:solidFill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B8A7365-2F0A-FFB4-5CEB-C168F0B47E49}"/>
              </a:ext>
            </a:extLst>
          </p:cNvPr>
          <p:cNvSpPr/>
          <p:nvPr/>
        </p:nvSpPr>
        <p:spPr>
          <a:xfrm>
            <a:off x="9357251" y="2463853"/>
            <a:ext cx="2674998" cy="32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Shadow an </a:t>
            </a:r>
            <a:r>
              <a:rPr lang="en-US" sz="1100" b="1">
                <a:solidFill>
                  <a:schemeClr val="tx1"/>
                </a:solidFill>
              </a:rPr>
              <a:t>Area Sales manager </a:t>
            </a:r>
            <a:r>
              <a:rPr lang="en-US" sz="1100">
                <a:solidFill>
                  <a:schemeClr val="tx1"/>
                </a:solidFill>
              </a:rPr>
              <a:t>for a day to see how things happen in the real world. Interact with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46691132-BCF1-9488-A8AA-79D385FF7495}"/>
              </a:ext>
            </a:extLst>
          </p:cNvPr>
          <p:cNvSpPr/>
          <p:nvPr/>
        </p:nvSpPr>
        <p:spPr>
          <a:xfrm>
            <a:off x="9366530" y="2931444"/>
            <a:ext cx="2674997" cy="2342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tx1"/>
                </a:solidFill>
              </a:rPr>
              <a:t>A visit to an R&amp;D/manufacturing plant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B177109-DD49-E067-0AB8-8EAE4F4485B5}"/>
              </a:ext>
            </a:extLst>
          </p:cNvPr>
          <p:cNvSpPr/>
          <p:nvPr/>
        </p:nvSpPr>
        <p:spPr>
          <a:xfrm>
            <a:off x="9357251" y="3244997"/>
            <a:ext cx="2674998" cy="32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An opportunity to visit the manufacturing plant for a week and learn how processes work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99D7C7F-854B-8E8E-8C29-1B98F4EF9F0D}"/>
              </a:ext>
            </a:extLst>
          </p:cNvPr>
          <p:cNvSpPr/>
          <p:nvPr/>
        </p:nvSpPr>
        <p:spPr>
          <a:xfrm>
            <a:off x="9247074" y="5615302"/>
            <a:ext cx="1888349" cy="213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>
                <a:solidFill>
                  <a:schemeClr val="tx1"/>
                </a:solidFill>
              </a:rPr>
              <a:t>Proposed Scholarships</a:t>
            </a:r>
            <a:endParaRPr lang="en-IN" sz="1400" b="1" u="sng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4DDA79-4109-8A36-5349-F1BFDC2BBCF4}"/>
              </a:ext>
            </a:extLst>
          </p:cNvPr>
          <p:cNvSpPr/>
          <p:nvPr/>
        </p:nvSpPr>
        <p:spPr>
          <a:xfrm>
            <a:off x="143100" y="848900"/>
            <a:ext cx="1822334" cy="3475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Greater focus on urban colleges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CEBABC07-9A19-15F3-4C4D-55DC972003E8}"/>
              </a:ext>
            </a:extLst>
          </p:cNvPr>
          <p:cNvSpPr/>
          <p:nvPr/>
        </p:nvSpPr>
        <p:spPr>
          <a:xfrm>
            <a:off x="10521427" y="1067789"/>
            <a:ext cx="1510822" cy="6762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Greater focus on semi urban and rural colleges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B3AD9046-5020-6945-8B64-5198558A9994}"/>
              </a:ext>
            </a:extLst>
          </p:cNvPr>
          <p:cNvSpPr/>
          <p:nvPr/>
        </p:nvSpPr>
        <p:spPr>
          <a:xfrm>
            <a:off x="116748" y="5480097"/>
            <a:ext cx="752140" cy="2137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Scope 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5D24F5EB-FBB1-A076-DDD8-E44C7A3990A5}"/>
              </a:ext>
            </a:extLst>
          </p:cNvPr>
          <p:cNvSpPr/>
          <p:nvPr/>
        </p:nvSpPr>
        <p:spPr>
          <a:xfrm>
            <a:off x="953845" y="554052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D8C3CC1-49CA-9EA8-E97D-896140AED2CC}"/>
              </a:ext>
            </a:extLst>
          </p:cNvPr>
          <p:cNvSpPr/>
          <p:nvPr/>
        </p:nvSpPr>
        <p:spPr>
          <a:xfrm>
            <a:off x="1098426" y="554052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BC193B8A-D8D4-8141-81AD-30059654B891}"/>
              </a:ext>
            </a:extLst>
          </p:cNvPr>
          <p:cNvSpPr/>
          <p:nvPr/>
        </p:nvSpPr>
        <p:spPr>
          <a:xfrm>
            <a:off x="1243007" y="554052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E405F25A-BFBF-4FE4-DA31-5EDEDCA7B42A}"/>
              </a:ext>
            </a:extLst>
          </p:cNvPr>
          <p:cNvSpPr/>
          <p:nvPr/>
        </p:nvSpPr>
        <p:spPr>
          <a:xfrm>
            <a:off x="1388533" y="554052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812437D-76B4-DBC0-7CBE-70B731D93C9D}"/>
              </a:ext>
            </a:extLst>
          </p:cNvPr>
          <p:cNvSpPr/>
          <p:nvPr/>
        </p:nvSpPr>
        <p:spPr>
          <a:xfrm>
            <a:off x="1534059" y="5540524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8FDD6A0A-61FF-F8A4-2143-27F545D46B33}"/>
              </a:ext>
            </a:extLst>
          </p:cNvPr>
          <p:cNvSpPr/>
          <p:nvPr/>
        </p:nvSpPr>
        <p:spPr>
          <a:xfrm>
            <a:off x="1877610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73C92695-7245-2A27-277B-83D2F9D72589}"/>
              </a:ext>
            </a:extLst>
          </p:cNvPr>
          <p:cNvSpPr/>
          <p:nvPr/>
        </p:nvSpPr>
        <p:spPr>
          <a:xfrm>
            <a:off x="2022191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6C8ACF1E-873D-B9B7-1510-0BDDF0E894B1}"/>
              </a:ext>
            </a:extLst>
          </p:cNvPr>
          <p:cNvSpPr/>
          <p:nvPr/>
        </p:nvSpPr>
        <p:spPr>
          <a:xfrm>
            <a:off x="2166772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448FAA33-9353-7ED3-4B80-4B6DA96AB03D}"/>
              </a:ext>
            </a:extLst>
          </p:cNvPr>
          <p:cNvSpPr/>
          <p:nvPr/>
        </p:nvSpPr>
        <p:spPr>
          <a:xfrm>
            <a:off x="2312298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2FB7F3FE-89B8-A137-D710-9441CD9E15D8}"/>
              </a:ext>
            </a:extLst>
          </p:cNvPr>
          <p:cNvSpPr/>
          <p:nvPr/>
        </p:nvSpPr>
        <p:spPr>
          <a:xfrm>
            <a:off x="2457824" y="554923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E2C6654C-E575-EB15-E794-341A94A76B36}"/>
              </a:ext>
            </a:extLst>
          </p:cNvPr>
          <p:cNvSpPr/>
          <p:nvPr/>
        </p:nvSpPr>
        <p:spPr>
          <a:xfrm>
            <a:off x="2830827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7D57D146-1399-4E19-53DE-D90A8FBEB5C3}"/>
              </a:ext>
            </a:extLst>
          </p:cNvPr>
          <p:cNvSpPr/>
          <p:nvPr/>
        </p:nvSpPr>
        <p:spPr>
          <a:xfrm>
            <a:off x="2975408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600077-E778-0E69-9E1B-F398182B03A8}"/>
              </a:ext>
            </a:extLst>
          </p:cNvPr>
          <p:cNvSpPr/>
          <p:nvPr/>
        </p:nvSpPr>
        <p:spPr>
          <a:xfrm>
            <a:off x="3119989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5E1CCF4F-0778-FF8C-12EC-AFD40E0F579A}"/>
              </a:ext>
            </a:extLst>
          </p:cNvPr>
          <p:cNvSpPr/>
          <p:nvPr/>
        </p:nvSpPr>
        <p:spPr>
          <a:xfrm>
            <a:off x="3265515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230EA561-1903-0917-FEB5-09EB4D50D235}"/>
              </a:ext>
            </a:extLst>
          </p:cNvPr>
          <p:cNvSpPr/>
          <p:nvPr/>
        </p:nvSpPr>
        <p:spPr>
          <a:xfrm>
            <a:off x="3411041" y="5537685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9710F8C6-06EA-EC21-CF1B-CAE46AA35A0D}"/>
              </a:ext>
            </a:extLst>
          </p:cNvPr>
          <p:cNvSpPr/>
          <p:nvPr/>
        </p:nvSpPr>
        <p:spPr>
          <a:xfrm>
            <a:off x="3747954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DEAF460F-AD1B-07EC-CC1B-B1D2C5CF9ECC}"/>
              </a:ext>
            </a:extLst>
          </p:cNvPr>
          <p:cNvSpPr/>
          <p:nvPr/>
        </p:nvSpPr>
        <p:spPr>
          <a:xfrm>
            <a:off x="3892535" y="5537685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D36BA082-C797-4DAF-C9A5-55DA7C600144}"/>
              </a:ext>
            </a:extLst>
          </p:cNvPr>
          <p:cNvSpPr/>
          <p:nvPr/>
        </p:nvSpPr>
        <p:spPr>
          <a:xfrm>
            <a:off x="4037116" y="5537685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5426FBB3-9FC1-C42B-8181-3404A19CB755}"/>
              </a:ext>
            </a:extLst>
          </p:cNvPr>
          <p:cNvSpPr/>
          <p:nvPr/>
        </p:nvSpPr>
        <p:spPr>
          <a:xfrm>
            <a:off x="4182642" y="5537685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6E67A84F-3E92-DABA-8914-AB6BD09C0082}"/>
              </a:ext>
            </a:extLst>
          </p:cNvPr>
          <p:cNvSpPr/>
          <p:nvPr/>
        </p:nvSpPr>
        <p:spPr>
          <a:xfrm>
            <a:off x="4328168" y="5537685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8EFD8F3D-570F-5E44-416D-ECFE9E0AC06A}"/>
              </a:ext>
            </a:extLst>
          </p:cNvPr>
          <p:cNvSpPr/>
          <p:nvPr/>
        </p:nvSpPr>
        <p:spPr>
          <a:xfrm>
            <a:off x="5617984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9DA57E43-7727-03C6-6550-F8EF2DCCEA0C}"/>
              </a:ext>
            </a:extLst>
          </p:cNvPr>
          <p:cNvSpPr/>
          <p:nvPr/>
        </p:nvSpPr>
        <p:spPr>
          <a:xfrm>
            <a:off x="5762565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65B0C873-8ACC-8AFB-66F8-EC254916DC6B}"/>
              </a:ext>
            </a:extLst>
          </p:cNvPr>
          <p:cNvSpPr/>
          <p:nvPr/>
        </p:nvSpPr>
        <p:spPr>
          <a:xfrm>
            <a:off x="5907146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ACE2B5AF-9459-B902-93BE-F42652CAD85E}"/>
              </a:ext>
            </a:extLst>
          </p:cNvPr>
          <p:cNvSpPr/>
          <p:nvPr/>
        </p:nvSpPr>
        <p:spPr>
          <a:xfrm>
            <a:off x="6052672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7760C47A-B881-EC00-7BF8-A281DF80A77D}"/>
              </a:ext>
            </a:extLst>
          </p:cNvPr>
          <p:cNvSpPr/>
          <p:nvPr/>
        </p:nvSpPr>
        <p:spPr>
          <a:xfrm>
            <a:off x="6198198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64A42D33-085C-28E2-8CA0-D6BF8D184423}"/>
              </a:ext>
            </a:extLst>
          </p:cNvPr>
          <p:cNvSpPr/>
          <p:nvPr/>
        </p:nvSpPr>
        <p:spPr>
          <a:xfrm>
            <a:off x="6519620" y="55339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3A88BEA7-F27C-4C68-4557-BF79A3A79430}"/>
              </a:ext>
            </a:extLst>
          </p:cNvPr>
          <p:cNvSpPr/>
          <p:nvPr/>
        </p:nvSpPr>
        <p:spPr>
          <a:xfrm>
            <a:off x="6664201" y="553399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B07CAF26-97E8-EBC7-FB37-F00C52C861C2}"/>
              </a:ext>
            </a:extLst>
          </p:cNvPr>
          <p:cNvSpPr/>
          <p:nvPr/>
        </p:nvSpPr>
        <p:spPr>
          <a:xfrm>
            <a:off x="6808782" y="553399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E071FC23-9735-87B3-FCBD-46F49EB14251}"/>
              </a:ext>
            </a:extLst>
          </p:cNvPr>
          <p:cNvSpPr/>
          <p:nvPr/>
        </p:nvSpPr>
        <p:spPr>
          <a:xfrm>
            <a:off x="6954308" y="553399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BA4FB041-5F1F-3F7D-578C-D89480B7815D}"/>
              </a:ext>
            </a:extLst>
          </p:cNvPr>
          <p:cNvSpPr/>
          <p:nvPr/>
        </p:nvSpPr>
        <p:spPr>
          <a:xfrm>
            <a:off x="7099834" y="553399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495FAFEF-6E85-1C4E-DA20-09F6DF70427F}"/>
              </a:ext>
            </a:extLst>
          </p:cNvPr>
          <p:cNvSpPr/>
          <p:nvPr/>
        </p:nvSpPr>
        <p:spPr>
          <a:xfrm>
            <a:off x="7434218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5C4117E7-0F7A-C17D-7A98-4720A56150BA}"/>
              </a:ext>
            </a:extLst>
          </p:cNvPr>
          <p:cNvSpPr/>
          <p:nvPr/>
        </p:nvSpPr>
        <p:spPr>
          <a:xfrm>
            <a:off x="7578799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F6F5503-B1E2-1723-D991-06A073C6B9FA}"/>
              </a:ext>
            </a:extLst>
          </p:cNvPr>
          <p:cNvSpPr/>
          <p:nvPr/>
        </p:nvSpPr>
        <p:spPr>
          <a:xfrm>
            <a:off x="7723380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06D45AC4-305C-1EDA-BD90-08BA2126E783}"/>
              </a:ext>
            </a:extLst>
          </p:cNvPr>
          <p:cNvSpPr/>
          <p:nvPr/>
        </p:nvSpPr>
        <p:spPr>
          <a:xfrm>
            <a:off x="7868906" y="5549231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E7C2B449-D763-26AB-5882-374F28A20C41}"/>
              </a:ext>
            </a:extLst>
          </p:cNvPr>
          <p:cNvSpPr/>
          <p:nvPr/>
        </p:nvSpPr>
        <p:spPr>
          <a:xfrm>
            <a:off x="8014432" y="5549231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404CF88-0557-B457-5F98-516B0B56804F}"/>
              </a:ext>
            </a:extLst>
          </p:cNvPr>
          <p:cNvSpPr/>
          <p:nvPr/>
        </p:nvSpPr>
        <p:spPr>
          <a:xfrm>
            <a:off x="8335854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EFC024A7-D996-4929-3F64-344E2D3548AF}"/>
              </a:ext>
            </a:extLst>
          </p:cNvPr>
          <p:cNvSpPr/>
          <p:nvPr/>
        </p:nvSpPr>
        <p:spPr>
          <a:xfrm>
            <a:off x="8480435" y="5531492"/>
            <a:ext cx="132155" cy="132155"/>
          </a:xfrm>
          <a:prstGeom prst="ellipse">
            <a:avLst/>
          </a:prstGeom>
          <a:solidFill>
            <a:srgbClr val="E3254E"/>
          </a:solidFill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C4FEA72-98EF-FCA7-66F1-C0F5EF65D1F3}"/>
              </a:ext>
            </a:extLst>
          </p:cNvPr>
          <p:cNvSpPr/>
          <p:nvPr/>
        </p:nvSpPr>
        <p:spPr>
          <a:xfrm>
            <a:off x="8625016" y="5531492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3697829F-5F6D-DAA8-DBB3-5FDBC51A74A5}"/>
              </a:ext>
            </a:extLst>
          </p:cNvPr>
          <p:cNvSpPr/>
          <p:nvPr/>
        </p:nvSpPr>
        <p:spPr>
          <a:xfrm>
            <a:off x="8770542" y="5531492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1B919751-FA3B-882D-17C8-B6C4B22A65BC}"/>
              </a:ext>
            </a:extLst>
          </p:cNvPr>
          <p:cNvSpPr/>
          <p:nvPr/>
        </p:nvSpPr>
        <p:spPr>
          <a:xfrm>
            <a:off x="8916068" y="5531492"/>
            <a:ext cx="132155" cy="132155"/>
          </a:xfrm>
          <a:prstGeom prst="ellipse">
            <a:avLst/>
          </a:prstGeom>
          <a:noFill/>
          <a:ln w="3175">
            <a:solidFill>
              <a:srgbClr val="E325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F8E8595C-3E5D-63EB-CDCB-7AC9D855B3DF}"/>
              </a:ext>
            </a:extLst>
          </p:cNvPr>
          <p:cNvSpPr/>
          <p:nvPr/>
        </p:nvSpPr>
        <p:spPr>
          <a:xfrm>
            <a:off x="8277060" y="5106381"/>
            <a:ext cx="870231" cy="309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NGOs</a:t>
            </a:r>
            <a:endParaRPr lang="en-IN" sz="1200" b="1">
              <a:solidFill>
                <a:schemeClr val="tx1"/>
              </a:solidFill>
            </a:endParaRPr>
          </a:p>
        </p:txBody>
      </p:sp>
      <p:sp>
        <p:nvSpPr>
          <p:cNvPr id="1084" name="Rectangle 1083">
            <a:extLst>
              <a:ext uri="{FF2B5EF4-FFF2-40B4-BE49-F238E27FC236}">
                <a16:creationId xmlns:a16="http://schemas.microsoft.com/office/drawing/2014/main" id="{D0B777C7-066D-A497-7F51-852DFF4D53CB}"/>
              </a:ext>
            </a:extLst>
          </p:cNvPr>
          <p:cNvSpPr/>
          <p:nvPr/>
        </p:nvSpPr>
        <p:spPr>
          <a:xfrm>
            <a:off x="5030526" y="3873628"/>
            <a:ext cx="4401050" cy="4363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</a:rPr>
              <a:t>Invite other corporates, especially FMCGs to come and groom them, have unbiased screening processes and interviews </a:t>
            </a:r>
            <a:endParaRPr lang="en-IN" sz="1100">
              <a:solidFill>
                <a:schemeClr val="tx1"/>
              </a:solidFill>
            </a:endParaRPr>
          </a:p>
        </p:txBody>
      </p: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AA421F5-F7C7-8A9F-89F6-6F356DFEBE45}"/>
              </a:ext>
            </a:extLst>
          </p:cNvPr>
          <p:cNvSpPr/>
          <p:nvPr/>
        </p:nvSpPr>
        <p:spPr>
          <a:xfrm>
            <a:off x="9208703" y="5762688"/>
            <a:ext cx="2990646" cy="51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tx1"/>
                </a:solidFill>
              </a:rPr>
              <a:t>‘Mukti’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 annual </a:t>
            </a:r>
            <a:r>
              <a:rPr lang="en-US" sz="1200" b="1" i="1">
                <a:solidFill>
                  <a:schemeClr val="tx1"/>
                </a:solidFill>
              </a:rPr>
              <a:t>scholarship</a:t>
            </a:r>
            <a:r>
              <a:rPr lang="en-US" sz="1200">
                <a:solidFill>
                  <a:schemeClr val="tx1"/>
                </a:solidFill>
              </a:rPr>
              <a:t> given to the financially weak 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E62BF616-69A6-4A31-5A2B-BC38943AB498}"/>
              </a:ext>
            </a:extLst>
          </p:cNvPr>
          <p:cNvSpPr/>
          <p:nvPr/>
        </p:nvSpPr>
        <p:spPr>
          <a:xfrm>
            <a:off x="9147291" y="3575640"/>
            <a:ext cx="3113473" cy="338101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u="sng">
                <a:solidFill>
                  <a:schemeClr val="tx1"/>
                </a:solidFill>
              </a:rPr>
              <a:t>Partnering with the Govt of IND</a:t>
            </a:r>
          </a:p>
        </p:txBody>
      </p:sp>
      <p:pic>
        <p:nvPicPr>
          <p:cNvPr id="1034" name="Picture 2" descr="Pragati Scholarship 2023 - Eligibility, Benefits and Application Date">
            <a:extLst>
              <a:ext uri="{FF2B5EF4-FFF2-40B4-BE49-F238E27FC236}">
                <a16:creationId xmlns:a16="http://schemas.microsoft.com/office/drawing/2014/main" id="{988525AA-652D-9D5D-A8DC-63C19E329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832" y="3956180"/>
            <a:ext cx="823069" cy="44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1088">
            <a:extLst>
              <a:ext uri="{FF2B5EF4-FFF2-40B4-BE49-F238E27FC236}">
                <a16:creationId xmlns:a16="http://schemas.microsoft.com/office/drawing/2014/main" id="{33CFC010-C1F1-78DC-11C6-B368CFF3C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649" y="4082208"/>
            <a:ext cx="224963" cy="224963"/>
          </a:xfrm>
          <a:prstGeom prst="rect">
            <a:avLst/>
          </a:prstGeom>
        </p:spPr>
      </p:pic>
      <p:pic>
        <p:nvPicPr>
          <p:cNvPr id="1091" name="Picture 2" descr="PepsiCo (@PepsiCo) / X">
            <a:extLst>
              <a:ext uri="{FF2B5EF4-FFF2-40B4-BE49-F238E27FC236}">
                <a16:creationId xmlns:a16="http://schemas.microsoft.com/office/drawing/2014/main" id="{531E822C-71E2-4DE8-4BEF-D6907E66C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4" y="5956303"/>
            <a:ext cx="706819" cy="7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5285CCFA-5514-B3B1-8296-E6FCDDB3BE3A}"/>
              </a:ext>
            </a:extLst>
          </p:cNvPr>
          <p:cNvSpPr/>
          <p:nvPr/>
        </p:nvSpPr>
        <p:spPr>
          <a:xfrm>
            <a:off x="9295921" y="4402891"/>
            <a:ext cx="2713076" cy="3270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>
                <a:solidFill>
                  <a:schemeClr val="tx1"/>
                </a:solidFill>
              </a:rPr>
              <a:t>To bring women from technical education into supply chain </a:t>
            </a:r>
          </a:p>
        </p:txBody>
      </p:sp>
      <p:sp>
        <p:nvSpPr>
          <p:cNvPr id="1095" name="Rectangle 1094">
            <a:extLst>
              <a:ext uri="{FF2B5EF4-FFF2-40B4-BE49-F238E27FC236}">
                <a16:creationId xmlns:a16="http://schemas.microsoft.com/office/drawing/2014/main" id="{95D6E9D7-18FC-171F-9778-8B2742C08F04}"/>
              </a:ext>
            </a:extLst>
          </p:cNvPr>
          <p:cNvSpPr/>
          <p:nvPr/>
        </p:nvSpPr>
        <p:spPr>
          <a:xfrm>
            <a:off x="9366529" y="3965404"/>
            <a:ext cx="937635" cy="4296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>
                <a:solidFill>
                  <a:schemeClr val="tx1"/>
                </a:solidFill>
              </a:rPr>
              <a:t>PRAGATI </a:t>
            </a:r>
            <a:r>
              <a:rPr lang="en-IN" sz="1100">
                <a:solidFill>
                  <a:schemeClr val="tx1"/>
                </a:solidFill>
              </a:rPr>
              <a:t>scholarship </a:t>
            </a:r>
          </a:p>
        </p:txBody>
      </p: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141FEFC7-6C00-8324-A8D7-6A01FE9CF794}"/>
              </a:ext>
            </a:extLst>
          </p:cNvPr>
          <p:cNvSpPr/>
          <p:nvPr/>
        </p:nvSpPr>
        <p:spPr>
          <a:xfrm>
            <a:off x="4739955" y="5106381"/>
            <a:ext cx="752140" cy="31151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>
                <a:solidFill>
                  <a:schemeClr val="tx1"/>
                </a:solidFill>
              </a:rPr>
              <a:t>Key partners </a:t>
            </a:r>
            <a:endParaRPr lang="en-IN" sz="1100" b="1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BF8BDEE5-72FC-1A41-F03A-9C42ED99A1F3}"/>
              </a:ext>
            </a:extLst>
          </p:cNvPr>
          <p:cNvSpPr/>
          <p:nvPr/>
        </p:nvSpPr>
        <p:spPr>
          <a:xfrm>
            <a:off x="4741358" y="5480097"/>
            <a:ext cx="752140" cy="21375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Scope </a:t>
            </a:r>
            <a:endParaRPr lang="en-IN" sz="1200" b="1">
              <a:solidFill>
                <a:schemeClr val="tx1"/>
              </a:solidFill>
            </a:endParaRPr>
          </a:p>
        </p:txBody>
      </p:sp>
      <p:pic>
        <p:nvPicPr>
          <p:cNvPr id="1103" name="Picture 4" descr="Pradhan Mantri Kaushal Vikas Yojana - Wikipedia">
            <a:extLst>
              <a:ext uri="{FF2B5EF4-FFF2-40B4-BE49-F238E27FC236}">
                <a16:creationId xmlns:a16="http://schemas.microsoft.com/office/drawing/2014/main" id="{1D19C465-838D-F7EE-1DC6-313EEF565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57" y="4640705"/>
            <a:ext cx="1184452" cy="6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4" name="Picture 1103">
            <a:extLst>
              <a:ext uri="{FF2B5EF4-FFF2-40B4-BE49-F238E27FC236}">
                <a16:creationId xmlns:a16="http://schemas.microsoft.com/office/drawing/2014/main" id="{532634D4-723A-3450-B6CD-5CB706419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2790" y="4835182"/>
            <a:ext cx="224963" cy="224963"/>
          </a:xfrm>
          <a:prstGeom prst="rect">
            <a:avLst/>
          </a:prstGeom>
        </p:spPr>
      </p:pic>
      <p:pic>
        <p:nvPicPr>
          <p:cNvPr id="1105" name="Picture 2" descr="PepsiCo (@PepsiCo) / X">
            <a:extLst>
              <a:ext uri="{FF2B5EF4-FFF2-40B4-BE49-F238E27FC236}">
                <a16:creationId xmlns:a16="http://schemas.microsoft.com/office/drawing/2014/main" id="{6308E830-DE37-A229-AF21-93BD83B98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570" y="4702274"/>
            <a:ext cx="553050" cy="5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Rectangle 1106">
            <a:extLst>
              <a:ext uri="{FF2B5EF4-FFF2-40B4-BE49-F238E27FC236}">
                <a16:creationId xmlns:a16="http://schemas.microsoft.com/office/drawing/2014/main" id="{36C12909-5384-A212-D211-C985A9839CE2}"/>
              </a:ext>
            </a:extLst>
          </p:cNvPr>
          <p:cNvSpPr/>
          <p:nvPr/>
        </p:nvSpPr>
        <p:spPr>
          <a:xfrm>
            <a:off x="9366529" y="4786860"/>
            <a:ext cx="937635" cy="4296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>
                <a:solidFill>
                  <a:schemeClr val="tx1"/>
                </a:solidFill>
              </a:rPr>
              <a:t>PMKVY </a:t>
            </a:r>
            <a:r>
              <a:rPr lang="en-IN" sz="1100">
                <a:solidFill>
                  <a:schemeClr val="tx1"/>
                </a:solidFill>
              </a:rPr>
              <a:t>scheme </a:t>
            </a:r>
          </a:p>
        </p:txBody>
      </p: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27515EA3-9DA3-C16A-FEBD-2EAFBD86FAA8}"/>
              </a:ext>
            </a:extLst>
          </p:cNvPr>
          <p:cNvCxnSpPr>
            <a:cxnSpLocks/>
          </p:cNvCxnSpPr>
          <p:nvPr/>
        </p:nvCxnSpPr>
        <p:spPr>
          <a:xfrm>
            <a:off x="9332875" y="4745180"/>
            <a:ext cx="2742303" cy="0"/>
          </a:xfrm>
          <a:prstGeom prst="line">
            <a:avLst/>
          </a:prstGeom>
          <a:ln w="9525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CC88B8A-B8D4-E6A0-8B80-22990CDA6315}"/>
              </a:ext>
            </a:extLst>
          </p:cNvPr>
          <p:cNvCxnSpPr>
            <a:cxnSpLocks/>
          </p:cNvCxnSpPr>
          <p:nvPr/>
        </p:nvCxnSpPr>
        <p:spPr>
          <a:xfrm>
            <a:off x="9332875" y="5521125"/>
            <a:ext cx="2742303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94756249-CA09-C982-1007-F67B27E9424C}"/>
              </a:ext>
            </a:extLst>
          </p:cNvPr>
          <p:cNvSpPr/>
          <p:nvPr/>
        </p:nvSpPr>
        <p:spPr>
          <a:xfrm>
            <a:off x="9295920" y="5230149"/>
            <a:ext cx="2845279" cy="26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>
                <a:solidFill>
                  <a:schemeClr val="tx1"/>
                </a:solidFill>
              </a:rPr>
              <a:t>Skill development to make them employment ready </a:t>
            </a:r>
          </a:p>
        </p:txBody>
      </p:sp>
      <p:pic>
        <p:nvPicPr>
          <p:cNvPr id="1113" name="Picture 2" descr="Learn Today, Give Tomorrow - PepsiCo">
            <a:extLst>
              <a:ext uri="{FF2B5EF4-FFF2-40B4-BE49-F238E27FC236}">
                <a16:creationId xmlns:a16="http://schemas.microsoft.com/office/drawing/2014/main" id="{1F0A94FB-2B6E-F9E2-BAF7-CF2F4005C5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0" t="7214" r="32355" b="25166"/>
          <a:stretch/>
        </p:blipFill>
        <p:spPr bwMode="auto">
          <a:xfrm>
            <a:off x="11875580" y="0"/>
            <a:ext cx="316419" cy="2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298D2FD-48CC-2860-7F91-631FA3144CBD}"/>
              </a:ext>
            </a:extLst>
          </p:cNvPr>
          <p:cNvSpPr/>
          <p:nvPr/>
        </p:nvSpPr>
        <p:spPr>
          <a:xfrm>
            <a:off x="66439" y="5829061"/>
            <a:ext cx="857803" cy="92211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ysClr val="windowText" lastClr="000000"/>
                </a:solidFill>
              </a:rPr>
              <a:t>Online presence</a:t>
            </a:r>
            <a:endParaRPr lang="en-IN" sz="1400" b="1">
              <a:solidFill>
                <a:sysClr val="windowText" lastClr="000000"/>
              </a:solidFill>
            </a:endParaRPr>
          </a:p>
        </p:txBody>
      </p: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742F837-F5B6-EE4F-C6CF-8529D1418789}"/>
              </a:ext>
            </a:extLst>
          </p:cNvPr>
          <p:cNvSpPr/>
          <p:nvPr/>
        </p:nvSpPr>
        <p:spPr>
          <a:xfrm>
            <a:off x="1721302" y="5829061"/>
            <a:ext cx="1254106" cy="922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Making the benefits visible on the PepsiCo website</a:t>
            </a: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4D3C09EF-57AA-9D85-2547-F7DDAF82F709}"/>
              </a:ext>
            </a:extLst>
          </p:cNvPr>
          <p:cNvSpPr/>
          <p:nvPr/>
        </p:nvSpPr>
        <p:spPr>
          <a:xfrm>
            <a:off x="3805816" y="5829061"/>
            <a:ext cx="1269132" cy="922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Partner with academic institutions to reach out to eligible students</a:t>
            </a: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F3BCDFD4-03CF-A8CF-D2A6-7380B34B793E}"/>
              </a:ext>
            </a:extLst>
          </p:cNvPr>
          <p:cNvSpPr/>
          <p:nvPr/>
        </p:nvSpPr>
        <p:spPr>
          <a:xfrm>
            <a:off x="7860790" y="5829061"/>
            <a:ext cx="1269132" cy="922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ysClr val="windowText" lastClr="000000"/>
                </a:solidFill>
              </a:rPr>
              <a:t>MentorshipMondays</a:t>
            </a:r>
            <a:r>
              <a:rPr lang="en-US" sz="1200">
                <a:solidFill>
                  <a:sysClr val="windowText" lastClr="000000"/>
                </a:solidFill>
              </a:rPr>
              <a:t>: weekly  talks by mid &amp; sr. level women leaders in sales </a:t>
            </a: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E4E81E6D-0F64-B858-A5BC-F6D09A5D5D8F}"/>
              </a:ext>
            </a:extLst>
          </p:cNvPr>
          <p:cNvSpPr/>
          <p:nvPr/>
        </p:nvSpPr>
        <p:spPr>
          <a:xfrm>
            <a:off x="5838877" y="5829061"/>
            <a:ext cx="1269132" cy="922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ysClr val="windowText" lastClr="000000"/>
                </a:solidFill>
              </a:rPr>
              <a:t>SkillsForSuccess</a:t>
            </a:r>
            <a:r>
              <a:rPr lang="en-US" sz="1200">
                <a:solidFill>
                  <a:sysClr val="windowText" lastClr="000000"/>
                </a:solidFill>
              </a:rPr>
              <a:t>: informative webinars on skill building for supply chain</a:t>
            </a: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A5B02A88-167C-AE76-DF2B-77BDA8AE78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4298" y="5969793"/>
            <a:ext cx="665379" cy="665379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EB2337CE-3D71-AEDF-470A-3A2943244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0119" y="5853077"/>
            <a:ext cx="814874" cy="814874"/>
          </a:xfrm>
          <a:prstGeom prst="rect">
            <a:avLst/>
          </a:prstGeom>
        </p:spPr>
      </p:pic>
      <p:pic>
        <p:nvPicPr>
          <p:cNvPr id="1102" name="Picture 1101">
            <a:extLst>
              <a:ext uri="{FF2B5EF4-FFF2-40B4-BE49-F238E27FC236}">
                <a16:creationId xmlns:a16="http://schemas.microsoft.com/office/drawing/2014/main" id="{21A710FB-E04F-14BD-B099-B4AA64D2E8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6824" y="5893273"/>
            <a:ext cx="715150" cy="715150"/>
          </a:xfrm>
          <a:prstGeom prst="rect">
            <a:avLst/>
          </a:prstGeom>
        </p:spPr>
      </p:pic>
      <p:pic>
        <p:nvPicPr>
          <p:cNvPr id="1106" name="Picture 2" descr="PepsiCo (@PepsiCo) / X">
            <a:extLst>
              <a:ext uri="{FF2B5EF4-FFF2-40B4-BE49-F238E27FC236}">
                <a16:creationId xmlns:a16="http://schemas.microsoft.com/office/drawing/2014/main" id="{23AA7CED-6DAF-E792-7449-FD738F85A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570" y="3936446"/>
            <a:ext cx="553050" cy="5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8" name="Rectangle 1107">
            <a:extLst>
              <a:ext uri="{FF2B5EF4-FFF2-40B4-BE49-F238E27FC236}">
                <a16:creationId xmlns:a16="http://schemas.microsoft.com/office/drawing/2014/main" id="{F4DD2FF9-D514-2CF1-ECD6-09345C032F90}"/>
              </a:ext>
            </a:extLst>
          </p:cNvPr>
          <p:cNvSpPr/>
          <p:nvPr/>
        </p:nvSpPr>
        <p:spPr>
          <a:xfrm>
            <a:off x="9247074" y="6279428"/>
            <a:ext cx="2990646" cy="5167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>
                <a:solidFill>
                  <a:schemeClr val="tx1"/>
                </a:solidFill>
              </a:rPr>
              <a:t>Other benefits</a:t>
            </a:r>
            <a:r>
              <a:rPr lang="en-US" sz="1200" b="1" i="1">
                <a:solidFill>
                  <a:schemeClr val="tx1"/>
                </a:solidFill>
              </a:rPr>
              <a:t>: </a:t>
            </a:r>
            <a:r>
              <a:rPr lang="en-US" sz="1200">
                <a:solidFill>
                  <a:schemeClr val="tx1"/>
                </a:solidFill>
              </a:rPr>
              <a:t>commute, menstrual leaves, family assistance &amp; preferred location</a:t>
            </a:r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5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374db7-3522-43d3-ad65-806fad1bbe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30093F70DE9044B8EBCBD4094AE2C0" ma:contentTypeVersion="7" ma:contentTypeDescription="Create a new document." ma:contentTypeScope="" ma:versionID="c1aa2f2643965f66d1de4abf005d3eb3">
  <xsd:schema xmlns:xsd="http://www.w3.org/2001/XMLSchema" xmlns:xs="http://www.w3.org/2001/XMLSchema" xmlns:p="http://schemas.microsoft.com/office/2006/metadata/properties" xmlns:ns3="e4374db7-3522-43d3-ad65-806fad1bbe14" xmlns:ns4="9f373b30-f691-47e0-b6a0-416d5c0c7557" targetNamespace="http://schemas.microsoft.com/office/2006/metadata/properties" ma:root="true" ma:fieldsID="5413dd3192d036ac86b87cd9113eacab" ns3:_="" ns4:_="">
    <xsd:import namespace="e4374db7-3522-43d3-ad65-806fad1bbe14"/>
    <xsd:import namespace="9f373b30-f691-47e0-b6a0-416d5c0c75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374db7-3522-43d3-ad65-806fad1bbe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73b30-f691-47e0-b6a0-416d5c0c75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CB10C-5136-4F2A-83FA-4ADAB8FD46F4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e4374db7-3522-43d3-ad65-806fad1bbe14"/>
    <ds:schemaRef ds:uri="http://schemas.microsoft.com/office/2006/documentManagement/types"/>
    <ds:schemaRef ds:uri="http://purl.org/dc/elements/1.1/"/>
    <ds:schemaRef ds:uri="9f373b30-f691-47e0-b6a0-416d5c0c7557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001C7F9-2D68-4D39-9100-2CE03C240D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35BE3F-224A-4343-85FA-F03CFA088FAF}">
  <ds:schemaRefs>
    <ds:schemaRef ds:uri="9f373b30-f691-47e0-b6a0-416d5c0c7557"/>
    <ds:schemaRef ds:uri="e4374db7-3522-43d3-ad65-806fad1bbe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Widescreen</PresentationFormat>
  <Paragraphs>154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</dc:title>
  <dc:creator>Drisha Paul | H22015</dc:creator>
  <cp:lastModifiedBy>Debosree Roy | H22013</cp:lastModifiedBy>
  <cp:revision>2</cp:revision>
  <dcterms:created xsi:type="dcterms:W3CDTF">2023-11-22T05:49:54Z</dcterms:created>
  <dcterms:modified xsi:type="dcterms:W3CDTF">2024-04-02T08:14:20Z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0x0101002030093F70DE9044B8EBCBD4094AE2C0</vt:lpwstr>
  </property>
</Properties>
</file>